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E38C0-37CE-451A-BECC-EA56F4249522}" type="datetimeFigureOut">
              <a:rPr lang="th-TH" smtClean="0"/>
              <a:t>20/09/62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7FCEF-DA8B-40D0-BA1B-3930957727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77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DCB29-2CB9-467B-8A11-986DA3AA7FBD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545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AF39-7D99-4CDC-85BB-7F72F00E1BFF}" type="datetimeFigureOut">
              <a:rPr lang="th-TH" smtClean="0"/>
              <a:t>20/09/62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2CD7-D8B4-48B0-A18F-35E371D15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63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AF39-7D99-4CDC-85BB-7F72F00E1BFF}" type="datetimeFigureOut">
              <a:rPr lang="th-TH" smtClean="0"/>
              <a:t>20/09/62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2CD7-D8B4-48B0-A18F-35E371D15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746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AF39-7D99-4CDC-85BB-7F72F00E1BFF}" type="datetimeFigureOut">
              <a:rPr lang="th-TH" smtClean="0"/>
              <a:t>20/09/62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2CD7-D8B4-48B0-A18F-35E371D15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02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AF39-7D99-4CDC-85BB-7F72F00E1BFF}" type="datetimeFigureOut">
              <a:rPr lang="th-TH" smtClean="0"/>
              <a:t>20/09/62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2CD7-D8B4-48B0-A18F-35E371D15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710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AF39-7D99-4CDC-85BB-7F72F00E1BFF}" type="datetimeFigureOut">
              <a:rPr lang="th-TH" smtClean="0"/>
              <a:t>20/09/62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2CD7-D8B4-48B0-A18F-35E371D15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115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AF39-7D99-4CDC-85BB-7F72F00E1BFF}" type="datetimeFigureOut">
              <a:rPr lang="th-TH" smtClean="0"/>
              <a:t>20/09/62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2CD7-D8B4-48B0-A18F-35E371D15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107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AF39-7D99-4CDC-85BB-7F72F00E1BFF}" type="datetimeFigureOut">
              <a:rPr lang="th-TH" smtClean="0"/>
              <a:t>20/09/62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2CD7-D8B4-48B0-A18F-35E371D15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144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AF39-7D99-4CDC-85BB-7F72F00E1BFF}" type="datetimeFigureOut">
              <a:rPr lang="th-TH" smtClean="0"/>
              <a:t>20/09/62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2CD7-D8B4-48B0-A18F-35E371D15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326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AF39-7D99-4CDC-85BB-7F72F00E1BFF}" type="datetimeFigureOut">
              <a:rPr lang="th-TH" smtClean="0"/>
              <a:t>20/09/62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2CD7-D8B4-48B0-A18F-35E371D15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487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AF39-7D99-4CDC-85BB-7F72F00E1BFF}" type="datetimeFigureOut">
              <a:rPr lang="th-TH" smtClean="0"/>
              <a:t>20/09/62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2CD7-D8B4-48B0-A18F-35E371D15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77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AF39-7D99-4CDC-85BB-7F72F00E1BFF}" type="datetimeFigureOut">
              <a:rPr lang="th-TH" smtClean="0"/>
              <a:t>20/09/62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2CD7-D8B4-48B0-A18F-35E371D15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50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3AF39-7D99-4CDC-85BB-7F72F00E1BFF}" type="datetimeFigureOut">
              <a:rPr lang="th-TH" smtClean="0"/>
              <a:t>20/09/62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02CD7-D8B4-48B0-A18F-35E371D15E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317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2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3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148" y="0"/>
            <a:ext cx="4297681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633132" y="1910823"/>
            <a:ext cx="6804773" cy="2363279"/>
          </a:xfrm>
          <a:noFill/>
        </p:spPr>
        <p:txBody>
          <a:bodyPr anchor="t">
            <a:noAutofit/>
          </a:bodyPr>
          <a:lstStyle/>
          <a:p>
            <a:pPr algn="l"/>
            <a:r>
              <a:rPr lang="th-TH" sz="44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กิจกรรมแลกเปลี่ยนเรียนรู้ </a:t>
            </a:r>
            <a:br>
              <a:rPr lang="th-TH" sz="30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0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แนวทางการพัฒนากระบวนการควบคุมครุภัณฑ์ร่วมกัน</a:t>
            </a:r>
            <a:br>
              <a:rPr lang="th-TH" sz="27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th-TH" sz="2700" b="1" dirty="0">
              <a:solidFill>
                <a:schemeClr val="accent1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1764099" y="6446538"/>
            <a:ext cx="5135999" cy="590267"/>
          </a:xfrm>
        </p:spPr>
        <p:txBody>
          <a:bodyPr>
            <a:normAutofit/>
          </a:bodyPr>
          <a:lstStyle/>
          <a:p>
            <a:pPr algn="l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 งานตรวจสอบภายใน คณะวิทยาศาสตร์ มหาวิทยาลัยมหิดล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4099" y="5796172"/>
            <a:ext cx="734858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วันที่ 20 กันยายน 2562 </a:t>
            </a:r>
            <a:br>
              <a:rPr lang="th-TH" sz="21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1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ณ ห้องประชุม </a:t>
            </a:r>
            <a:r>
              <a:rPr lang="en-US" sz="2100" b="1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K102</a:t>
            </a:r>
            <a:r>
              <a:rPr lang="en-US" sz="21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1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อาคารเฉลิมพระเกียรติ คณะวิทยาศาสตร์ ม.มหิดล </a:t>
            </a:r>
            <a:br>
              <a:rPr lang="th-TH" sz="21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th-TH" sz="21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215" y="3324975"/>
            <a:ext cx="2497700" cy="17074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307" y="3105287"/>
            <a:ext cx="3059699" cy="2039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67" y="261740"/>
            <a:ext cx="1541165" cy="15411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2136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0901"/>
            <a:ext cx="9144000" cy="660126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การยืมครุภัณฑ์ออกไปใช้นอกคณะฯ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183387"/>
              </p:ext>
            </p:extLst>
          </p:nvPr>
        </p:nvGraphicFramePr>
        <p:xfrm>
          <a:off x="2152650" y="929975"/>
          <a:ext cx="7886701" cy="41833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38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7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endParaRPr lang="th-TH" sz="21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อาจารย์ / นักวิจัย</a:t>
                      </a:r>
                      <a:r>
                        <a:rPr lang="th-TH" sz="2100" baseline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ต้องการนำครุภัณฑ์ออกไปใช้นอกสถานที่</a:t>
                      </a:r>
                    </a:p>
                    <a:p>
                      <a:endParaRPr lang="th-TH" sz="2100" b="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endParaRPr lang="th-TH" sz="21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แจ้งเจ้าหน้าที่พัสดุประจำภาควิชา/งาน/หน่วย</a:t>
                      </a:r>
                    </a:p>
                    <a:p>
                      <a:endParaRPr lang="th-TH" sz="21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740">
                <a:tc>
                  <a:txBody>
                    <a:bodyPr/>
                    <a:lstStyle/>
                    <a:p>
                      <a:endParaRPr lang="th-TH" sz="21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เจ้าหน้าที่พัสดุประจำภาควิชา/งาน/หน่วย </a:t>
                      </a:r>
                      <a:r>
                        <a:rPr lang="th-TH" sz="21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จัดทำบันทึกข้อความขอยืมครุภัณฑ์ออกนอกสถานที่</a:t>
                      </a:r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กรณีนำไปวิจัย / ใช้ในการเรียนการสอน         เสนอต่อรองคณบดีฝ่ายคลังและพัสดุ และ</a:t>
                      </a:r>
                      <a:r>
                        <a:rPr lang="th-TH" sz="21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แนบแบบฟอร์มการยืมพัสดุ</a:t>
                      </a:r>
                    </a:p>
                    <a:p>
                      <a:pPr algn="thaiDist"/>
                      <a:endParaRPr lang="th-TH" sz="21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endParaRPr lang="th-TH" sz="21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งานคลังและพัสดุได้รับหนังสือ เสนอต่อคณบดี</a:t>
                      </a:r>
                      <a:r>
                        <a:rPr lang="th-TH" sz="2100" baseline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เพื่อโปรดพิจารณาอนุมัติ</a:t>
                      </a:r>
                    </a:p>
                    <a:p>
                      <a:endParaRPr lang="th-TH" sz="21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th-TH" sz="21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เมื่อคณบดีอนุมัติเรียบร้อยแล้ว สามารถยืมครุภัณฑ์ออกไปใช้นอกสถานที่</a:t>
                      </a:r>
                    </a:p>
                    <a:p>
                      <a:endParaRPr lang="th-TH" sz="21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278" y="988400"/>
            <a:ext cx="1141393" cy="624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775" y="1701381"/>
            <a:ext cx="563914" cy="563914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3549864" y="1701382"/>
            <a:ext cx="893990" cy="434078"/>
          </a:xfrm>
          <a:prstGeom prst="cloudCallout">
            <a:avLst>
              <a:gd name="adj1" fmla="val -65994"/>
              <a:gd name="adj2" fmla="val 9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ต้องการนำครุภัณฑ์ไปส่องนกที่ ตจว.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11" y="2488061"/>
            <a:ext cx="632224" cy="781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384" y="2494780"/>
            <a:ext cx="761178" cy="10180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63" y="2505317"/>
            <a:ext cx="651291" cy="8986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5411" y="3415127"/>
            <a:ext cx="765592" cy="42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8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แบบฟอร์มการยืมพัสดุ</a:t>
            </a:r>
          </a:p>
          <a:p>
            <a:endParaRPr lang="th-TH" sz="135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80" y="4504132"/>
            <a:ext cx="729579" cy="462898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6885813" y="1341341"/>
            <a:ext cx="205397" cy="19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885813" y="2060245"/>
            <a:ext cx="205397" cy="19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885812" y="3426779"/>
            <a:ext cx="205397" cy="19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885812" y="4128181"/>
            <a:ext cx="205397" cy="19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94" y="3744872"/>
            <a:ext cx="886496" cy="5905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84073" y="4137470"/>
            <a:ext cx="6005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25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บันทึกข้อความ</a:t>
            </a:r>
          </a:p>
        </p:txBody>
      </p:sp>
    </p:spTree>
    <p:extLst>
      <p:ext uri="{BB962C8B-B14F-4D97-AF65-F5344CB8AC3E}">
        <p14:creationId xmlns:p14="http://schemas.microsoft.com/office/powerpoint/2010/main" val="408428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72" y="1109125"/>
            <a:ext cx="2848472" cy="3920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25" y="988398"/>
            <a:ext cx="2884465" cy="3979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298577"/>
            <a:ext cx="4343400" cy="415498"/>
          </a:xfrm>
          <a:prstGeom prst="rect">
            <a:avLst/>
          </a:prstGeo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th-TH" sz="21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ตัวอย่างบันทึกข้อความ การขอยืมครุภัณฑ์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4793" y="298577"/>
            <a:ext cx="3494315" cy="415498"/>
          </a:xfrm>
          <a:prstGeom prst="rect">
            <a:avLst/>
          </a:prstGeo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th-TH" sz="21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ตัวอย่างแบบฟอร์มการยืมพัสดุ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023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-1" r="1472" b="7824"/>
          <a:stretch/>
        </p:blipFill>
        <p:spPr>
          <a:xfrm flipH="1">
            <a:off x="4926213" y="3993115"/>
            <a:ext cx="1631744" cy="164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11901"/>
            <a:ext cx="9128185" cy="729812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แนวทางการควบคุมครุภัณฑ์ให้มีประสิทธิภาพ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710" y="1165897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0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รหัสครุภัณฑ์</a:t>
            </a:r>
          </a:p>
          <a:p>
            <a:pPr marL="0" indent="0">
              <a:buNone/>
            </a:pPr>
            <a:endParaRPr lang="th-TH" sz="27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12</a:t>
            </a:fld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005746"/>
              </p:ext>
            </p:extLst>
          </p:nvPr>
        </p:nvGraphicFramePr>
        <p:xfrm>
          <a:off x="2126430" y="1805043"/>
          <a:ext cx="5224044" cy="14173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52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551"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ln>
                            <a:noFill/>
                          </a:ln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ปัญหาที่พบ 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dirty="0">
                          <a:ln>
                            <a:noFill/>
                          </a:ln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สาเหตุ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2243138" indent="-1973263">
                        <a:buNone/>
                      </a:pPr>
                      <a:r>
                        <a:rPr lang="th-TH" sz="1800" dirty="0">
                          <a:ln>
                            <a:noFill/>
                          </a:ln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รหัสครุภัณฑ์หลุดหาย</a:t>
                      </a:r>
                      <a:endParaRPr lang="th-TH" sz="180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n>
                            <a:noFill/>
                          </a:ln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มีการใช้งาน หรือทำความสะอาดเป็นประจำ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2243138" marR="0" lvl="0" indent="-19732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n>
                            <a:noFill/>
                          </a:ln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รหัสครุภัณฑ์เลือนราง </a:t>
                      </a:r>
                      <a:endParaRPr lang="th-TH" sz="180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n>
                            <a:noFill/>
                          </a:ln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ใช้ปากกาเมจิกเขียน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2243138" marR="0" lvl="0" indent="-19732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n>
                            <a:noFill/>
                          </a:ln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ไม่สามารถติดรหัสครุภัณฑ์ได้ </a:t>
                      </a:r>
                      <a:endParaRPr lang="th-TH" sz="180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ln>
                            <a:noFill/>
                          </a:ln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ขนาดเล็ก / เป็นอลูมิเนียม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7350474" y="1821583"/>
            <a:ext cx="3113970" cy="2808074"/>
          </a:xfrm>
          <a:prstGeom prst="wedgeRoundRectCallout">
            <a:avLst>
              <a:gd name="adj1" fmla="val -99047"/>
              <a:gd name="adj2" fmla="val 4350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100" b="1" i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แนวทางแก้ไขปัญหา</a:t>
            </a:r>
          </a:p>
          <a:p>
            <a:pPr indent="407184" algn="thaiDist"/>
            <a:r>
              <a:rPr lang="th-TH" sz="18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ให้มอบหมายเจ้าหน้าที่ผู้ดูแลครุภัณฑ์ตรวจสอบว่ามีครุภัณฑ์ตัวไหนไม่ติดรหัสครุภัณฑ์ หรือมีรหัสเลือนราง </a:t>
            </a:r>
          </a:p>
          <a:p>
            <a:pPr algn="thaiDist"/>
            <a:r>
              <a:rPr lang="th-TH" sz="18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เพื่อจัดทำบันทึกข้อความสรุปรายการครุภัณฑ์ ส่งไปยังหน่วยพัสดุให้ดำเนินการตามขั้นตอน เพื่อนำรหัสครุภัณฑ์มาติดยังครุภัณฑ์</a:t>
            </a:r>
            <a:endParaRPr lang="en-US" sz="18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159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7628"/>
            <a:ext cx="9128185" cy="725886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ตัวอย่างบันทึกข้อความขอรหัสครุภัณฑ์ใหม่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13</a:t>
            </a:fld>
            <a:endParaRPr lang="th-TH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693893"/>
              </p:ext>
            </p:extLst>
          </p:nvPr>
        </p:nvGraphicFramePr>
        <p:xfrm>
          <a:off x="4075987" y="1086960"/>
          <a:ext cx="3054157" cy="4948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4" imgW="6544976" imgH="10657851" progId="Word.Document.12">
                  <p:embed/>
                </p:oleObj>
              </mc:Choice>
              <mc:Fallback>
                <p:oleObj name="Document" r:id="rId4" imgW="6544976" imgH="106578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5987" y="1086960"/>
                        <a:ext cx="3054157" cy="49483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182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719767"/>
              </p:ext>
            </p:extLst>
          </p:nvPr>
        </p:nvGraphicFramePr>
        <p:xfrm>
          <a:off x="4204609" y="1404364"/>
          <a:ext cx="3042801" cy="4452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4" imgW="6105053" imgH="9967712" progId="Word.Document.12">
                  <p:embed/>
                </p:oleObj>
              </mc:Choice>
              <mc:Fallback>
                <p:oleObj name="Document" r:id="rId4" imgW="6105053" imgH="99677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4609" y="1404364"/>
                        <a:ext cx="3042801" cy="44521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7936" y="274172"/>
            <a:ext cx="9170065" cy="906581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ตัวอย่างบันทึกข้อความ</a:t>
            </a:r>
            <a:b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โอนหน่วยงานผู้รับผิดชอบครุภัณฑ์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0794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0760"/>
            <a:ext cx="9128185" cy="662535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การบริจาคครุภัณฑ์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651" y="1062654"/>
            <a:ext cx="7886700" cy="3263504"/>
          </a:xfrm>
        </p:spPr>
        <p:txBody>
          <a:bodyPr/>
          <a:lstStyle/>
          <a:p>
            <a:pPr marL="385754" indent="-385754">
              <a:buAutoNum type="arabicPeriod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ภาควิชา / งาน / หน่วย ต้องการบริจาคครุภัณฑ์</a:t>
            </a:r>
          </a:p>
          <a:p>
            <a:pPr marL="385754" indent="-385754">
              <a:buAutoNum type="arabicPeriod"/>
            </a:pP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85754" indent="-385754">
              <a:buAutoNum type="arabicPeriod"/>
            </a:pP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85754" indent="-385754">
              <a:buAutoNum type="arabicPeriod"/>
            </a:pP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85754" indent="-385754">
              <a:buAutoNum type="arabicPeriod"/>
            </a:pP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85754" indent="-385754">
              <a:buAutoNum type="arabicPeriod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ได้รับบริจาคครุภัณฑ์</a:t>
            </a:r>
          </a:p>
          <a:p>
            <a:pPr marL="0" indent="0">
              <a:buNone/>
            </a:pP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15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938" y="3967387"/>
            <a:ext cx="2030866" cy="162469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880947"/>
              </p:ext>
            </p:extLst>
          </p:nvPr>
        </p:nvGraphicFramePr>
        <p:xfrm>
          <a:off x="2383975" y="1531223"/>
          <a:ext cx="7418377" cy="17147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14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37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หน่วยงานภายนอกร้องขอ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ภาควิชา/งาน/หน่วยต้องการบริจาค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351"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แจ้งหน่วยงานภายนอกให้จัดทำหนังสือเรียนถึง</a:t>
                      </a:r>
                      <a:r>
                        <a:rPr lang="th-TH" sz="2000" baseline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คณบดี ว่ามีความประสงค์ขอรับบริจาคของ </a:t>
                      </a:r>
                      <a:r>
                        <a:rPr lang="en-US" sz="2000" baseline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th-TH" sz="2000" baseline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ครุภัณฑ์</a:t>
                      </a:r>
                      <a:r>
                        <a:rPr lang="en-US" sz="2000" baseline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  <a:endParaRPr lang="th-TH" sz="20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ให้เจ้าหน้าที่พัสดุประจำภาควิชา/งาน/หน่วย</a:t>
                      </a:r>
                      <a:r>
                        <a:rPr lang="th-TH" sz="2000" baseline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จัดทำบันทึกข้อความว่ามีความประสงค์บริจาคครุภัณฑ์ โดยให้เหตุผลในการบริจาค และแนบรายละเอียดครุภัณฑ์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64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52650" y="1067675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 ได้รับบริจาคครุภัณฑ์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1839" y="209015"/>
            <a:ext cx="9106443" cy="679033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การบริจาคครุภัณฑ์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16</a:t>
            </a:fld>
            <a:endParaRPr lang="th-TH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222017"/>
              </p:ext>
            </p:extLst>
          </p:nvPr>
        </p:nvGraphicFramePr>
        <p:xfrm>
          <a:off x="2515431" y="1690209"/>
          <a:ext cx="7119256" cy="24460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59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ครุภัณฑ์ใหม่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ครุภัณฑ์เก่า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thaiDist"/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ให้บริษัททำหนังสือ บริจาคครุภัณฑ์มาที่หน่วยงานใด ระบุ.............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ให้ภาควิชา</a:t>
                      </a:r>
                      <a:r>
                        <a:rPr lang="th-TH" sz="2100" baseline="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/ งาน / หน่วย ทำบันทึกข้อความ บริจาคครุภัณฑ์ให้คณะฯ เพื่อนำไปใช้ในหน่วยงานใด ...................</a:t>
                      </a:r>
                      <a:endParaRPr lang="th-TH" sz="21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457200" indent="-457200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แนบ รายละเอียด ชื่อ ยี่ห้อ รุ่น และราคา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457200" indent="-457200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แนบ รายละเอียด ชื่อ ยี่ห้อ รุ่น  </a:t>
                      </a:r>
                      <a:r>
                        <a:rPr lang="en-US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     (</a:t>
                      </a:r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ตามรายละเอียดที่หาได้</a:t>
                      </a:r>
                      <a:r>
                        <a:rPr lang="en-US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</a:p>
                    <a:p>
                      <a:pPr marL="457200" indent="-457200" algn="thaiDist">
                        <a:buFont typeface="Arial" panose="020B0604020202020204" pitchFamily="34" charset="0"/>
                        <a:buChar char="•"/>
                      </a:pPr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ประมาณวันที่ได้ครุภัณฑ์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203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3218"/>
            <a:ext cx="9144000" cy="1237496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การตรวจสอบครุภัณฑ์ประจำปี </a:t>
            </a:r>
            <a:b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อ้างอิงตาม ระเบียบกระทรวงการคลังว่าด้วยการจัดซื้อจัดจ้างและการบริหารพัสดุภาครัฐ พ.ศ.2560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17</a:t>
            </a:fld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1976604" y="1650057"/>
            <a:ext cx="7840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7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กันยายน</a:t>
            </a:r>
            <a:r>
              <a:rPr lang="th-TH" sz="21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เดือนสุดท้ายก่อนสิ้นปีงบประมาณ - ระเบียบฯ ข้อ 213 </a:t>
            </a:r>
            <a:r>
              <a:rPr lang="th-TH" sz="2100" b="1" u="sng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แต่งตั้งคณะกรรมการตรวจสอบพัสดุ</a:t>
            </a:r>
            <a:r>
              <a:rPr lang="th-TH" sz="21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ประจำปีงบประมาณ ซึ่งมิใช่เจ้าหน้าที่พัสดุคนหนึ่งหรือหลายคน  </a:t>
            </a:r>
          </a:p>
          <a:p>
            <a:pPr algn="thaiDist"/>
            <a:endParaRPr lang="en-US" sz="2100" dirty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1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อ้างอิง </a:t>
            </a:r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100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บันทึกข้อความ เรื่อง ขอราชการ/พนักงานมหาวิทยาลัย/ลูกจ้างประจำ ในสังกัดเป็นคณะกรรมการตรวจสอบพัสดุประจำปี งบประมาณ 2562 เลขที่ อว78.091/คพ.2378 ลงวันที่ 27 สิงหาคม 2562</a:t>
            </a:r>
            <a:r>
              <a:rPr lang="en-US" sz="2100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100" dirty="0">
              <a:solidFill>
                <a:schemeClr val="accent2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21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9537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4" name="Folded Corner 3"/>
          <p:cNvSpPr/>
          <p:nvPr/>
        </p:nvSpPr>
        <p:spPr>
          <a:xfrm>
            <a:off x="2917371" y="1371600"/>
            <a:ext cx="6183086" cy="3791458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6949"/>
            <a:ext cx="9128185" cy="994172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การตรวจสอบครุภัณฑ์ประจำปี </a:t>
            </a:r>
            <a:br>
              <a:rPr lang="th-TH" sz="27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7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อ้างอิงตาม ระเบียบกระทรวงการคลังว่าด้วยการจัดซื้อจัดจ้างและการบริหารพัสดุภาครัฐ พ.ศ.2560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18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t="31010" r="2250" b="33894"/>
          <a:stretch/>
        </p:blipFill>
        <p:spPr>
          <a:xfrm>
            <a:off x="3245324" y="1492812"/>
            <a:ext cx="5659472" cy="307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86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165896"/>
              </p:ext>
            </p:extLst>
          </p:nvPr>
        </p:nvGraphicFramePr>
        <p:xfrm>
          <a:off x="1808202" y="1491907"/>
          <a:ext cx="8231148" cy="3429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31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marL="342900" marR="0" lvl="0" indent="-34290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27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ตุลาคม</a:t>
                      </a:r>
                      <a:r>
                        <a:rPr lang="th-TH" sz="21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เริ่มดำเนินการ</a:t>
                      </a:r>
                      <a:r>
                        <a:rPr lang="th-TH" sz="2000" b="1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ตรวจสอบพัสดุ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ในวันเปิดทำการวันแรกของปีงบประมาณเป็นต้นไป ดำเนินการตรวจสอบพัสดุคงเหลือมีตัวอยู่ตรงตามบัญชีหรือทะเบียนหรือไม่ มีพัสดุใดชำรุด หรือเสื่อมสภาพ หรือสูญไป เพราะเหตุใด หรือพัสดุไม่จำเป็นต้องใช้ในราชการต่อไป แล้วให้นำเสนอรายงานผลการตรวจสอบดังกล่าวต่อผู้แต่งตั้งภายใน 30 วันทำการ 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th-TH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342900" marR="0" lvl="0" indent="-34290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th-TH" sz="27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คณะกรรมการตรวจสอบพัสดุ </a:t>
                      </a:r>
                      <a:r>
                        <a:rPr lang="th-TH" sz="2000" b="1" u="sng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พิจารณารายงานผลการตรวจสอบจากเจ้าหน้าที่ผู้ตรวจสอบพัสดุประจำปี </a:t>
                      </a:r>
                      <a:r>
                        <a:rPr lang="th-TH" sz="20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ที่ได้รับรายงานจากผู้รับผิดชอบในการตรวจสอบพัสดุ ตามข้อ 213 และปรากฏว่ามีพัสดุชำรุด เสื่อมสภาพ หรือสูญไป หรือไม่จำเป็นต้องใช้ในหน่วยงานของรัฐต่อไป ก็ให้เสนอหัวหน้าหน่วยงานของรัฐหรือผู้ได้รับมอบอำนาจ และให้ส่งรายงานเสนอตามลำดับชั้นจนถึงหัวหน้าส่วนราชการ จำนวน 1 ชุด และส่งสำเนารายงานไปยังสำนักงานตรวจเงินแผ่นดินภูมิภาค แล้วแต่กรณี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170951"/>
            <a:ext cx="9128185" cy="994172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การตรวจสอบครุภัณฑ์ประจำปี </a:t>
            </a:r>
            <a:br>
              <a:rPr lang="th-TH" sz="27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7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อ้างอิงตามระเบียบกระทรวงการคลังว่าด้วยการจัดซื้อจัดจ้างและการบริหารพัสดุภาครัฐ พ.ศ.2560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909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0940" y="923957"/>
            <a:ext cx="8445587" cy="4457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963" y="212986"/>
            <a:ext cx="9144000" cy="977900"/>
          </a:xfrm>
          <a:gradFill flip="none" rotWithShape="1"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หัวข้อในการแลกเปลี่ยนเรียนรู้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411" y="1546192"/>
            <a:ext cx="8474666" cy="3354860"/>
          </a:xfrm>
        </p:spPr>
        <p:txBody>
          <a:bodyPr>
            <a:normAutofit/>
          </a:bodyPr>
          <a:lstStyle/>
          <a:p>
            <a:pPr marL="385754" indent="-385754">
              <a:lnSpc>
                <a:spcPct val="110000"/>
              </a:lnSpc>
              <a:buAutoNum type="arabicPeriod"/>
            </a:pP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สรุปผลการตรวจสอบตามแผนระยะยาว 2 ปี เรื่องการควบคุมครุภัณฑ์</a:t>
            </a:r>
          </a:p>
          <a:p>
            <a:pPr marL="385754" indent="-385754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แนวทางการควบคุมครุภัณฑ์ให้มีประสิทธิภาพ</a:t>
            </a:r>
          </a:p>
          <a:p>
            <a:pPr marL="385754" indent="-385754">
              <a:lnSpc>
                <a:spcPct val="110000"/>
              </a:lnSpc>
              <a:buAutoNum type="arabicPeriod"/>
            </a:pP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การตรวจสอบครุภัณฑ์ประจำปี</a:t>
            </a:r>
          </a:p>
          <a:p>
            <a:pPr marL="385754" indent="-385754">
              <a:lnSpc>
                <a:spcPct val="110000"/>
              </a:lnSpc>
              <a:buAutoNum type="arabicPeriod"/>
            </a:pPr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ถาม-ตอบ</a:t>
            </a:r>
            <a:endParaRPr lang="th-TH" sz="3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1952" y="5526071"/>
            <a:ext cx="2339805" cy="474682"/>
          </a:xfrm>
        </p:spPr>
        <p:txBody>
          <a:bodyPr/>
          <a:lstStyle/>
          <a:p>
            <a:fld id="{83B881FD-120A-45B9-BBD0-8A433E0D616D}" type="slidenum">
              <a:rPr lang="th-TH" sz="160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fld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5270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76" y="132161"/>
            <a:ext cx="9143409" cy="922200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การตรวจสอบครุภัณฑ์ประจำปี </a:t>
            </a:r>
            <a:b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อ้างอิงตามระเบียบกระทรวงการคลังว่าด้วยการจัดซื้อจัดจ้างและการบริหารพัสดุภาครัฐ พ.ศ.2560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822" y="1388436"/>
            <a:ext cx="7886700" cy="3263504"/>
          </a:xfrm>
        </p:spPr>
        <p:txBody>
          <a:bodyPr>
            <a:normAutofit/>
          </a:bodyPr>
          <a:lstStyle/>
          <a:p>
            <a:pPr algn="thaiDist">
              <a:buFont typeface="Wingdings" panose="05000000000000000000" pitchFamily="2" charset="2"/>
              <a:buChar char="v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7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หัวหน้าส่วนราชการ </a:t>
            </a:r>
            <a:r>
              <a:rPr lang="en-US" sz="27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7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คณบดี</a:t>
            </a:r>
            <a:r>
              <a:rPr lang="en-US" sz="27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27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และปรากฏว่ามี</a:t>
            </a:r>
            <a:r>
              <a:rPr lang="th-TH" sz="2400" b="1" u="sng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พัสดุชำรุด เสื่อมสภาพ หรือสูญไป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หรือไม่จำเป็นต้องใช้ในราชการต่อไป ก็ให้แต่งตั้งคณะกรรมการตรวจสอบหาข้อเท็จจริงขึ้นคณะหนึ่ง โดยให้นำความในข้อ 35 และ ข้อ 36 มาใช้บังคับโดยอนุโลม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>
              <a:buFont typeface="Wingdings" panose="05000000000000000000" pitchFamily="2" charset="2"/>
              <a:buChar char="v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กรณีที่เห็นชัดเจนว่า เป็นการ</a:t>
            </a:r>
            <a:r>
              <a:rPr lang="th-TH" sz="2400" b="1" u="sng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เสื่อมสภาพเนื่องมาจากการใช้งานตามปกติ หรือสูญไปตามธรรมชาติ</a:t>
            </a:r>
            <a:r>
              <a:rPr lang="th-TH" sz="2400" b="1" u="sng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หัวหน้าส่วนราชการพิจารณาสั่งการให้ดำเนินการจำหน่ายต่อไปได้โดยไม่ต้องแต่งตั้งคณะกรรมการสอบหาข้อเท็จจริง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>
              <a:buFont typeface="Wingdings" panose="05000000000000000000" pitchFamily="2" charset="2"/>
              <a:buChar char="v"/>
            </a:pPr>
            <a:endParaRPr lang="th-TH" sz="2400" b="1" dirty="0">
              <a:solidFill>
                <a:schemeClr val="accent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buFont typeface="Wingdings" panose="05000000000000000000" pitchFamily="2" charset="2"/>
              <a:buChar char="v"/>
            </a:pP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690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76171" y="1190887"/>
            <a:ext cx="8445587" cy="3511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1022"/>
            <a:ext cx="9112892" cy="739193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หน้าที่ของเจ้าหน้าที่พัสดุ ประจำภาควิชา/งาน/หน่วย</a:t>
            </a:r>
            <a:endParaRPr lang="th-TH" sz="40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836" y="1292679"/>
            <a:ext cx="5410718" cy="3263504"/>
          </a:xfrm>
        </p:spPr>
        <p:txBody>
          <a:bodyPr>
            <a:normAutofit fontScale="70000" lnSpcReduction="20000"/>
          </a:bodyPr>
          <a:lstStyle/>
          <a:p>
            <a:pPr algn="thaiDist">
              <a:buFont typeface="Wingdings" panose="05000000000000000000" pitchFamily="2" charset="2"/>
              <a:buChar char="v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จัดเตรียมรายการทะเบียนครุภัณฑ์ของหน่วยงาน และเอกสารที่เกี่ยวข้องให้ครบถ้วน เพื่อการตรวจสอบของคณะกรรมการตรวจสอบพัสดุประจำปี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>
              <a:buFont typeface="Wingdings" panose="05000000000000000000" pitchFamily="2" charset="2"/>
              <a:buChar char="v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อำนวยความสะดวกให้กับคณะกรรมการตรวจสอบพัสดุประจำปี ในการตรวจสอบพัสดุ</a:t>
            </a:r>
          </a:p>
          <a:p>
            <a:pPr algn="thaiDist">
              <a:buFont typeface="Wingdings" panose="05000000000000000000" pitchFamily="2" charset="2"/>
              <a:buChar char="v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เสนอแต่งตั้งคณะกรรมการจำหน่ายพัสดุ ชำรุดเสื่อมสภาพ ต่อหัวหน้าส่วนราชการ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>
              <a:buFont typeface="Wingdings" panose="05000000000000000000" pitchFamily="2" charset="2"/>
              <a:buChar char="v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ลงจ่ายพัสดุตามที่ได้รับการอนุมัติให้จำหน่ายออกจากบัญชีหรือทะเบียน</a:t>
            </a:r>
          </a:p>
          <a:p>
            <a:pPr algn="thaiDist">
              <a:buFont typeface="Wingdings" panose="05000000000000000000" pitchFamily="2" charset="2"/>
              <a:buChar char="v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รวบรวมเอกสารที่เกี่ยวข้องกับการตรวจสอบพัสดุประจำปี รายงานให้กระทรวงการคลังและสำนักงานตรวจเงินแผ่นดินหรือสำนักงานตรวจเงินแผ่นดินภูมิภาคแล้วแต่กรณีทราบ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21</a:t>
            </a:fld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38" y="1292679"/>
            <a:ext cx="2638938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9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76171" y="1190887"/>
            <a:ext cx="8445587" cy="37947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935" y="253055"/>
            <a:ext cx="9154250" cy="746936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หน้าที่ของคณะกรรมการตรวจสอบพัสดุประจำปี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590" y="1471219"/>
            <a:ext cx="4511760" cy="3263504"/>
          </a:xfrm>
        </p:spPr>
        <p:txBody>
          <a:bodyPr>
            <a:normAutofit/>
          </a:bodyPr>
          <a:lstStyle/>
          <a:p>
            <a:pPr algn="thaiDist">
              <a:buFont typeface="Wingdings" panose="05000000000000000000" pitchFamily="2" charset="2"/>
              <a:buChar char="v"/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ตรวจนับจำนวนครุภัณฑ์ที่มีอยู่ทั้งในหน่วยงาน ณ วันที่ 30 กันยายน ว่ามีครุภัณฑ์คงเหลือและมีความถูกต้องตามทะเบียนครุภัณฑ์ที่ได้บันทึกไว้หรือไม่ และตรวจสภาพของครุภัณฑ์ที่มีอยู่ทั้งหมดในหน่วยงานว่า มีความชำรุด เสื่อมสภาพ หรือสูญไป เพราะเหตุใด หรือพัสดุใดไม่จำเป็นต้องใช้ในราชการ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>
              <a:buFont typeface="Wingdings" panose="05000000000000000000" pitchFamily="2" charset="2"/>
              <a:buChar char="v"/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จัดทำรายงานผลการตรวจสอบพัสดุประจำปีต่อผู้แต่งตั้ง ภายใน 30 วันทำการ โดยนับตั้งแต่วันเริ่มดำเนินการตรวจสอบพัสดุ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22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826" y="1342933"/>
            <a:ext cx="3444449" cy="345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00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854" y="182526"/>
            <a:ext cx="9128185" cy="821630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หน้าที่ของคณะกรรมการสอบหาข้อเท็จจริง 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หน่วยพัสดุ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973" y="1342605"/>
            <a:ext cx="7886700" cy="3263504"/>
          </a:xfrm>
        </p:spPr>
        <p:txBody>
          <a:bodyPr>
            <a:normAutofit/>
          </a:bodyPr>
          <a:lstStyle/>
          <a:p>
            <a:pPr algn="thaiDist">
              <a:buFont typeface="Wingdings" panose="05000000000000000000" pitchFamily="2" charset="2"/>
              <a:buChar char="v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ตรวจสอบสภาพพัสดุที่ชำรุด เสื่อมสภาพ สูญไป หรือไม่จำเป็นต้องใช้ในราชการตามที่คณะกรรมการตรวจสอบพัสดุ เสนอหรือไม่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>
              <a:buFont typeface="Wingdings" panose="05000000000000000000" pitchFamily="2" charset="2"/>
              <a:buChar char="v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พิจารณาว่าพัสดุแต่ละรายการที่ชำรุด เสื่อมสภาพ หรือสูญไปนั้น เพราะสาเหตุใดและต้องมีผู้รับผิด ทางแพ่งหรือไม่ โดยสอบถามจากบุคคลที่เกี่ยวข้องกับการใช้พัสดุนั้น และจะต้องตรวจสอบหลักฐานที่เกี่ยวข้อง เช่น การซ่อมแซม บำรุงรักษาพัสดุนั้น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23</a:t>
            </a:fld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278" y="3624944"/>
            <a:ext cx="1856287" cy="18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49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549" y="172277"/>
            <a:ext cx="9135565" cy="746936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การตรวจสอบครุภัณฑ์ประจำปี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3883" y="1299439"/>
            <a:ext cx="7886700" cy="3263504"/>
          </a:xfrm>
        </p:spPr>
        <p:txBody>
          <a:bodyPr>
            <a:normAutofit fontScale="92500" lnSpcReduction="20000"/>
          </a:bodyPr>
          <a:lstStyle/>
          <a:p>
            <a:pPr algn="thaiDist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ได้รับทะเบียนครุภัณฑ์ส่วนกลาง / ไฟล์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Excel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จากระบบ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ERP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ผู้รับผิดชอบตรวจสอบพัสดุ / ครุภัณฑ์ของหน่วยงานตามคำสั่งแต่งตั้งคณะกรรมการตรวจสอบพัสดุ ทำการ</a:t>
            </a:r>
            <a:r>
              <a:rPr lang="th-TH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ตรวจสอบครุภัณฑ์ทุกรายการ</a:t>
            </a:r>
          </a:p>
          <a:p>
            <a:pPr marL="0" indent="0">
              <a:buNone/>
            </a:pPr>
            <a:endParaRPr lang="th-TH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u="sng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แนวทางการตรวจสอบครุภัณฑ์</a:t>
            </a:r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ที่ดี ดังนี้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204783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ตรวจสอบว่าครุภัณฑ์มีตัวตน ถูกต้องตรงตามทะเบียน หรือไม่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204783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ตรวจสอบสถานที่ตั้งครุภัณฑ์ตรงตามทะเบียน หรือไม่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204783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ตรวจสอบว่ามีการติดรหัสครุภัณฑ์ถูกต้อง ครบถ้วน และมองเห็นได้อย่างชัดเจน หรือไม่ </a:t>
            </a:r>
            <a:endParaRPr lang="th-TH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24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14" y="2064962"/>
            <a:ext cx="2796041" cy="157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79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16" y="143604"/>
            <a:ext cx="9128185" cy="679033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แนวทางการตรวจสอบครุภัณฑ์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710" y="1052792"/>
            <a:ext cx="7886700" cy="3263504"/>
          </a:xfrm>
        </p:spPr>
        <p:txBody>
          <a:bodyPr/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ตรวจสอบว่าครุภัณฑ์มีตัวตน ถูกต้องตรงตามทะเบียน หรือไม่</a:t>
            </a:r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25</a:t>
            </a:fld>
            <a:endParaRPr lang="th-TH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13746"/>
              </p:ext>
            </p:extLst>
          </p:nvPr>
        </p:nvGraphicFramePr>
        <p:xfrm>
          <a:off x="3027060" y="1740646"/>
          <a:ext cx="609600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th-TH" sz="21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หัวข้อ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สถานะ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th-TH" sz="21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 มีตัวตนจริง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  <a:cs typeface="TH Sarabun New" panose="020B0500040200020003" pitchFamily="34" charset="-34"/>
                        </a:rPr>
                        <a:t>P</a:t>
                      </a:r>
                      <a:endParaRPr lang="th-TH" sz="2100" b="0" dirty="0">
                        <a:solidFill>
                          <a:schemeClr val="tx1"/>
                        </a:solidFill>
                        <a:latin typeface="Wingdings 2" panose="05020102010507070707" pitchFamily="18" charset="2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sz="21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 ตรวจสอบว่ารายละเอียด / ยี่ห้อ / รุ่น ตรงตามทะเบียน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  <a:cs typeface="TH Sarabun New" panose="020B0500040200020003" pitchFamily="34" charset="-34"/>
                        </a:rPr>
                        <a:t>P</a:t>
                      </a:r>
                      <a:endParaRPr lang="th-TH" sz="2100" dirty="0">
                        <a:solidFill>
                          <a:schemeClr val="tx1"/>
                        </a:solidFill>
                        <a:latin typeface="Wingdings 2" panose="05020102010507070707" pitchFamily="18" charset="2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th-TH" sz="21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 หาไม่พบ</a:t>
                      </a:r>
                      <a:r>
                        <a:rPr lang="th-TH" sz="210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/ สูญหาย / โอนย้าย</a:t>
                      </a:r>
                      <a:endParaRPr lang="th-TH" sz="21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  <a:cs typeface="TH Sarabun New" panose="020B0500040200020003" pitchFamily="34" charset="-34"/>
                        </a:rPr>
                        <a:t>P</a:t>
                      </a:r>
                      <a:endParaRPr lang="th-TH" sz="2100" dirty="0">
                        <a:solidFill>
                          <a:schemeClr val="tx1"/>
                        </a:solidFill>
                        <a:latin typeface="Wingdings 2" panose="05020102010507070707" pitchFamily="18" charset="2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1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95043"/>
            <a:ext cx="9170065" cy="772853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แนวทางการตรวจสอบครุภัณฑ์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425" y="1132295"/>
            <a:ext cx="8173509" cy="3263504"/>
          </a:xfrm>
        </p:spPr>
        <p:txBody>
          <a:bodyPr/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ตรวจสอบสถานที่ตั้งครุภัณฑ์ตรงตามทะเบียน หรือไม่</a:t>
            </a:r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26</a:t>
            </a:fld>
            <a:endParaRPr lang="th-TH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053391"/>
              </p:ext>
            </p:extLst>
          </p:nvPr>
        </p:nvGraphicFramePr>
        <p:xfrm>
          <a:off x="2819178" y="1900631"/>
          <a:ext cx="6096001" cy="116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th-TH" sz="21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หัวข้อ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สถานะ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th-TH" sz="21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 สถานที่ตั้งตรงตามทะเบียนครุภัณฑ์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  <a:cs typeface="+mn-cs"/>
                        </a:rPr>
                        <a:t>P</a:t>
                      </a:r>
                      <a:endParaRPr lang="th-TH" sz="2100" b="0" dirty="0">
                        <a:solidFill>
                          <a:schemeClr val="tx1"/>
                        </a:solidFill>
                        <a:latin typeface="Wingdings 2" panose="05020102010507070707" pitchFamily="18" charset="2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sz="21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 ครุภัณฑ์ที่เคลื่อนย้ายตามการใช้งาน</a:t>
                      </a:r>
                      <a:r>
                        <a:rPr lang="th-TH" sz="210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/ การเรียนการสอน</a:t>
                      </a:r>
                      <a:endParaRPr lang="th-TH" sz="21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  <a:cs typeface="+mn-cs"/>
                        </a:rPr>
                        <a:t>P</a:t>
                      </a:r>
                      <a:endParaRPr lang="th-TH" sz="21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07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7019"/>
            <a:ext cx="9144000" cy="679033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แนวทางการตรวจสอบครุภัณฑ์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063" y="1144015"/>
            <a:ext cx="8327874" cy="3263504"/>
          </a:xfrm>
        </p:spPr>
        <p:txBody>
          <a:bodyPr/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ตรวจสอบว่ามีการติดรหัสครุภัณฑ์ถูกต้อง ครบถ้วน และมองเห็นได้อย่างชัดเจน หรือไม่ </a:t>
            </a:r>
            <a:endParaRPr lang="th-TH" sz="2400" b="1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27</a:t>
            </a:fld>
            <a:endParaRPr lang="th-TH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119910"/>
              </p:ext>
            </p:extLst>
          </p:nvPr>
        </p:nvGraphicFramePr>
        <p:xfrm>
          <a:off x="2364664" y="1920876"/>
          <a:ext cx="7462672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th-TH" sz="21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หัวข้อ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b="1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สถานะ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th-TH" sz="2100" b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 ติดรหัสครุภัณฑ์ครบถ้วน ทุกรายการ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  <a:cs typeface="+mn-cs"/>
                        </a:rPr>
                        <a:t>P</a:t>
                      </a:r>
                      <a:endParaRPr lang="th-TH" sz="2100" b="0" dirty="0">
                        <a:solidFill>
                          <a:schemeClr val="tx1"/>
                        </a:solidFill>
                        <a:latin typeface="Wingdings 2" panose="05020102010507070707" pitchFamily="18" charset="2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sz="21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 ติดรหัสครุภัณฑ์ถูกต้อง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21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-</a:t>
                      </a:r>
                      <a:r>
                        <a:rPr lang="th-TH" sz="210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1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ตรวจสอบรหัสครุภัณฑ์ว่าถูกต้องตรงตามทะเบียนครุภัณฑ์</a:t>
                      </a:r>
                      <a:r>
                        <a:rPr lang="th-TH" sz="2100" baseline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หรือเอกสารอ้างอิงอื่นๆ</a:t>
                      </a:r>
                      <a:endParaRPr lang="th-TH" sz="21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  <a:cs typeface="+mn-cs"/>
                        </a:rPr>
                        <a:t>P</a:t>
                      </a:r>
                      <a:endParaRPr lang="th-TH" sz="21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th-TH" sz="21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 รหัสครุภัณฑ์เลือนราง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  <a:cs typeface="+mn-cs"/>
                        </a:rPr>
                        <a:t>P</a:t>
                      </a:r>
                      <a:endParaRPr lang="th-TH" sz="21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735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935" y="156224"/>
            <a:ext cx="9154250" cy="679033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ตัวอย่างไฟล์จากระบบ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ERP</a:t>
            </a:r>
            <a:endParaRPr lang="th-TH" b="1" dirty="0">
              <a:solidFill>
                <a:schemeClr val="accent1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28</a:t>
            </a:fld>
            <a:endParaRPr lang="th-TH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65152"/>
              </p:ext>
            </p:extLst>
          </p:nvPr>
        </p:nvGraphicFramePr>
        <p:xfrm>
          <a:off x="1652987" y="1033155"/>
          <a:ext cx="8844147" cy="3837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1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7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68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48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81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4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10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8921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04573">
                <a:tc gridSpan="14"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15.08.2018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r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03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AM-</a:t>
                      </a:r>
                      <a:r>
                        <a:rPr lang="th-TH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รายงานตรวจนับสินทรัพย์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Cost </a:t>
                      </a:r>
                      <a:r>
                        <a:rPr lang="en-US" sz="11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Ctr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Inventory number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Asset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SNo</a:t>
                      </a:r>
                      <a:r>
                        <a:rPr lang="en-US" sz="11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Asset </a:t>
                      </a:r>
                      <a:r>
                        <a:rPr lang="en-US" sz="11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description1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Asset </a:t>
                      </a:r>
                      <a:r>
                        <a:rPr lang="en-US" sz="11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description2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สภาพของสินทรัพย์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Cap.date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Deact.Date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ปีงบ</a:t>
                      </a:r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Quantity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Pers.No</a:t>
                      </a:r>
                      <a:r>
                        <a:rPr lang="en-US" sz="11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BUn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C0901400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0959283-401000057878-0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401000057878.00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ตู้เก็บเอกสารสำนักงาน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ขนาด 2.20</a:t>
                      </a:r>
                      <a:r>
                        <a:rPr lang="en-US" sz="12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x2.85x0.40</a:t>
                      </a:r>
                      <a:r>
                        <a:rPr lang="en-US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เมตร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ใช้งานอยู่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10.08.2016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00.00.0000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2559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C0901400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0961201-401000072787-0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401000072787.00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ตู้เก็บเอกสาร ขนาด 170</a:t>
                      </a:r>
                      <a:r>
                        <a:rPr lang="en-US" sz="14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x90x40</a:t>
                      </a:r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ซม.-1/2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ใช้งานอยู่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25.04.2018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00.00.0000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2561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C0901400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0961201-401000072788-0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401000072788.00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ตู้เก็บเอกสาร ขนาด 170</a:t>
                      </a:r>
                      <a:r>
                        <a:rPr lang="en-US" sz="14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x90x40</a:t>
                      </a:r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ซม.-2/2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ใช้งานอยู่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25.04.2018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00.00.0000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2561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C0901400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0961202-401000072789-0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401000072789.00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ตู้เก็บเอกสาร ขนาด 138</a:t>
                      </a:r>
                      <a:r>
                        <a:rPr lang="en-US" sz="14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x90x40</a:t>
                      </a:r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ซม.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ใช้งานอยู่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25.04.2018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00.00.0000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2561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C0901400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0959132-403000005783-0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403000005783.00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เครื่องบันทึกเสียงระบบดิจิตอล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ยี่ห้อ </a:t>
                      </a:r>
                      <a:r>
                        <a:rPr lang="en-US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SONY </a:t>
                      </a:r>
                      <a:r>
                        <a:rPr lang="th-TH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รุ่น </a:t>
                      </a:r>
                      <a:r>
                        <a:rPr lang="en-US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ICD-</a:t>
                      </a:r>
                      <a:r>
                        <a:rPr lang="en-US" sz="12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TX650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ใช้งานอยู่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19.02.2016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00.00.0000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2559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31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C0901400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0954264-410000016999-0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410000016999.00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เครื่องพิมพ์คอมพิวเตอร์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ยี่ห้อ </a:t>
                      </a:r>
                      <a:r>
                        <a:rPr lang="en-US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HP  </a:t>
                      </a:r>
                      <a:r>
                        <a:rPr lang="th-TH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รุ่น </a:t>
                      </a:r>
                      <a:r>
                        <a:rPr lang="en-US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LaserJet </a:t>
                      </a:r>
                      <a:r>
                        <a:rPr lang="en-US" sz="12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P2035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ใช้งานอยู่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16.08.2011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00.00.0000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2554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214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7971"/>
            <a:ext cx="9128185" cy="679033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แนวทางการตรวจสอบครุภัณฑ์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29</a:t>
            </a:fld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115528"/>
              </p:ext>
            </p:extLst>
          </p:nvPr>
        </p:nvGraphicFramePr>
        <p:xfrm>
          <a:off x="1900183" y="1156306"/>
          <a:ext cx="8375816" cy="33692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1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1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4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48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265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Cost </a:t>
                      </a:r>
                      <a:r>
                        <a:rPr lang="en-US" sz="1100" b="1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Ctr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Inventory number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Asset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Asset </a:t>
                      </a:r>
                      <a:r>
                        <a:rPr lang="en-US" sz="1100" b="1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description1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Asset </a:t>
                      </a:r>
                      <a:r>
                        <a:rPr lang="en-US" sz="1100" b="1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description2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Room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แนวทางการตรวจสอบครุภัณฑ์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658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6030" marR="6030" marT="6030" marB="0" anchor="b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มีตัวตนจริง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รหัสครุภัณฑ์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สถานที่ตรงตามทะเบียน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C0901400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0961201-401000072787-0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401000072787.00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ตู้เก็บเอกสาร ขนาด 170</a:t>
                      </a:r>
                      <a:r>
                        <a:rPr lang="en-US" sz="14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x90x40</a:t>
                      </a:r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ซม.-1/2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เมื่อตรวจสอบแล้วพบว่าครุภัณฑ์มียี่ห้อ / รุ่น ให้เติมในช่องที่ยังว่างอยู่</a:t>
                      </a: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0" algn="l"/>
                        </a:tabLs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ให้ใส่สถานที่เพิ่ม</a:t>
                      </a: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endParaRPr lang="th-TH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C0901400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0961201-401000072788-0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401000072788.00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ตู้เก็บเอกสาร ขนาด 170</a:t>
                      </a:r>
                      <a:r>
                        <a:rPr lang="en-US" sz="14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x90x40</a:t>
                      </a:r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ซม.-2/2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N106</a:t>
                      </a:r>
                      <a:endParaRPr lang="th-TH" sz="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C0901400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0961202-401000072789-0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401000072789.00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ตู้เก็บเอกสาร ขนาด 138</a:t>
                      </a:r>
                      <a:r>
                        <a:rPr lang="en-US" sz="14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x90x40</a:t>
                      </a:r>
                      <a:r>
                        <a:rPr lang="en-US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ซม.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N106</a:t>
                      </a:r>
                      <a:endParaRPr lang="th-TH" sz="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endParaRPr lang="th-TH" sz="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C0901400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0959132-403000005783-0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403000005783.00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เครื่องบันทึกเสียงระบบดิจิตอล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ยี่ห้อ </a:t>
                      </a:r>
                      <a:r>
                        <a:rPr lang="en-US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SONY </a:t>
                      </a:r>
                      <a:r>
                        <a:rPr lang="th-TH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รุ่น </a:t>
                      </a:r>
                      <a:r>
                        <a:rPr lang="en-US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ICD-</a:t>
                      </a:r>
                      <a:r>
                        <a:rPr lang="en-US" sz="12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TX650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N106</a:t>
                      </a:r>
                      <a:endParaRPr lang="th-TH" sz="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C0901400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0954264-410000016999-0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410000016999.00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เครื่องพิมพ์คอมพิวเตอร์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ยี่ห้อ </a:t>
                      </a:r>
                      <a:r>
                        <a:rPr lang="en-US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HP  </a:t>
                      </a:r>
                      <a:r>
                        <a:rPr lang="th-TH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รุ่น </a:t>
                      </a:r>
                      <a:r>
                        <a:rPr lang="en-US" sz="1200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LaserJet </a:t>
                      </a:r>
                      <a:r>
                        <a:rPr lang="en-US" sz="1200" u="none" strike="noStrike" dirty="0" err="1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P2035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N106</a:t>
                      </a:r>
                      <a:endParaRPr lang="th-TH" sz="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4523" marR="4523" marT="45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63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40000" y="1133617"/>
            <a:ext cx="8445587" cy="4457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933" y="233756"/>
            <a:ext cx="9112738" cy="994172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สรุปผลการตรวจสอบจากปีงบประมาณ 2562 เรื่องการควบคุมครุภัณฑ์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458" y="1730713"/>
            <a:ext cx="5251542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ตามแผนการตรวจสอบปีงบประมาณ พ.ศ. </a:t>
            </a:r>
            <a:r>
              <a:rPr lang="en-US" sz="3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2562</a:t>
            </a:r>
            <a:r>
              <a:rPr lang="th-TH" sz="3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มีหน่วยรับตรวจทั้งหมด </a:t>
            </a:r>
            <a:r>
              <a:rPr lang="en-US" sz="3000" b="1" u="sng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17 </a:t>
            </a:r>
            <a:r>
              <a:rPr lang="th-TH" sz="3000" b="1" u="sng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หน่วยรับตรวจ </a:t>
            </a:r>
          </a:p>
          <a:p>
            <a:pPr marL="0" indent="0">
              <a:buNone/>
            </a:pPr>
            <a:endParaRPr lang="th-TH" sz="825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th-TH" sz="2625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พบประเด็นที่เกี่ยวข้องกับครุภัณฑ์อย่างมีนัยสำคัญ จำนวน </a:t>
            </a:r>
            <a:r>
              <a:rPr lang="en-US" sz="2625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15 </a:t>
            </a:r>
            <a:r>
              <a:rPr lang="th-TH" sz="2625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หน่วยรับตรวจ</a:t>
            </a:r>
          </a:p>
          <a:p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3</a:t>
            </a:fld>
            <a:endParaRPr lang="th-T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18" y="2146795"/>
            <a:ext cx="3396587" cy="3253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9581" y="2704807"/>
            <a:ext cx="10047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Result</a:t>
            </a:r>
            <a:endParaRPr lang="th-TH" sz="135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5927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3356"/>
            <a:ext cx="9128185" cy="679033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th-TH" sz="3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การกำหนดสี / </a:t>
            </a:r>
            <a:r>
              <a:rPr lang="en-US" sz="3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Sheets</a:t>
            </a:r>
            <a:r>
              <a:rPr lang="th-TH" sz="3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เมื่อพบประเด็นในการตรวจสอบครุภัณฑ์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30</a:t>
            </a:fld>
            <a:endParaRPr lang="th-TH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018120"/>
              </p:ext>
            </p:extLst>
          </p:nvPr>
        </p:nvGraphicFramePr>
        <p:xfrm>
          <a:off x="3440103" y="1233410"/>
          <a:ext cx="508377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กำหนดสี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ประเภท / </a:t>
                      </a:r>
                      <a:r>
                        <a:rPr lang="en-US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Code</a:t>
                      </a:r>
                      <a:endParaRPr lang="th-TH" sz="21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เหลือง</a:t>
                      </a: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1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เปลี่ยนแปลงข้อมูล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85542" y="2260420"/>
            <a:ext cx="7853808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เมื่อตรวจสอบครุภัณฑ์ทุกรายการแล้ว ให้แยก </a:t>
            </a:r>
            <a:r>
              <a:rPr lang="en-US" sz="21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Sheets 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ดังนี้</a:t>
            </a:r>
          </a:p>
          <a:p>
            <a:endParaRPr lang="th-TH" sz="105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85754" indent="-385754">
              <a:buAutoNum type="arabicPeriod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ชีทที่ให้มาตรวจสอบ แต่มีการเปลี่ยนแปลงข้อมูลให้ไฮไลท์สีเหลืองในข้อความที่ต้องการเปลี่ยนแปลง เช่น สถานที่ตั้ง</a:t>
            </a:r>
          </a:p>
          <a:p>
            <a:pPr marL="385754" indent="-385754">
              <a:buAutoNum type="arabicPeriod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แยก 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Sheets 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ใหม่ ตั้งชื่อ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“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ครุภัณฑ์ชำรุด / ส่งคืน / เตรียมบริจาค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marL="385754" indent="-385754">
              <a:buAutoNum type="arabicPeriod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แยก 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Sheets 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ใหม่ ตั้งชื่อ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“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ครุภัณฑ์ที่หาไม่พบ / สูญหาย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endParaRPr lang="th-TH" sz="21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8527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148" y="0"/>
            <a:ext cx="429768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67" y="145308"/>
            <a:ext cx="1541165" cy="1541165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1" y="4876784"/>
            <a:ext cx="1785257" cy="746936"/>
          </a:xfrm>
        </p:spPr>
        <p:txBody>
          <a:bodyPr>
            <a:normAutofit/>
          </a:bodyPr>
          <a:lstStyle/>
          <a:p>
            <a:r>
              <a:rPr lang="th-TH" sz="405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ถาม-ตอบ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31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412" y="2390053"/>
            <a:ext cx="3754551" cy="2519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7375" y="2429470"/>
            <a:ext cx="857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7030A0"/>
                </a:solidFill>
              </a:rPr>
              <a:t>Q&amp;A</a:t>
            </a:r>
            <a:endParaRPr lang="th-TH" sz="2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78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148" y="0"/>
            <a:ext cx="42976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773" y="2280236"/>
            <a:ext cx="5268685" cy="994172"/>
          </a:xfrm>
        </p:spPr>
        <p:txBody>
          <a:bodyPr>
            <a:noAutofit/>
          </a:bodyPr>
          <a:lstStyle/>
          <a:p>
            <a:r>
              <a:rPr lang="th-TH" sz="115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ขอบคุณค่ะ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32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67" y="145308"/>
            <a:ext cx="1541165" cy="1541165"/>
          </a:xfrm>
          <a:prstGeom prst="ellipse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7432" y="3359594"/>
            <a:ext cx="6804773" cy="236327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กิจกรรมแลกเปลี่ยนเรียนรู้ </a:t>
            </a:r>
            <a:b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 แนวทางการพัฒนากระบวนการควบคุมครุภัณฑ์ร่วมกัน</a:t>
            </a:r>
            <a:br>
              <a:rPr lang="th-TH" sz="1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th-TH" sz="1800" b="1" dirty="0">
              <a:solidFill>
                <a:schemeClr val="accent1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94" y="4082194"/>
            <a:ext cx="7348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วันที่ 20 กันยายน 2562 </a:t>
            </a:r>
            <a:br>
              <a:rPr lang="th-TH" sz="1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ณ ห้องประชุม </a:t>
            </a:r>
            <a:r>
              <a:rPr lang="en-US" sz="1600" b="1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K102</a:t>
            </a:r>
            <a:r>
              <a:rPr lang="en-US" sz="1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อาคารเฉลิมพระเกียรติ คณะวิทยาศาสตร์ ม.มหิดล </a:t>
            </a:r>
            <a:br>
              <a:rPr lang="th-TH" sz="1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th-TH" sz="16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4641805"/>
            <a:ext cx="5769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งานตรวจสอบภายใน คณะวิทยาศาสตร์ มหาวิทยาลัยมหิดล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356101-3117-4E28-AE02-43EB21B85B1C}"/>
              </a:ext>
            </a:extLst>
          </p:cNvPr>
          <p:cNvSpPr txBox="1">
            <a:spLocks/>
          </p:cNvSpPr>
          <p:nvPr/>
        </p:nvSpPr>
        <p:spPr>
          <a:xfrm>
            <a:off x="86335" y="1421850"/>
            <a:ext cx="720709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www.science.mahidol.ac.th/scia</a:t>
            </a:r>
            <a:endParaRPr lang="th-TH" sz="5400" b="1" dirty="0">
              <a:solidFill>
                <a:schemeClr val="accent1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640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6171" y="1190887"/>
            <a:ext cx="8445587" cy="4457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3200"/>
            <a:ext cx="9144000" cy="994172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ประเด็นที่พบจากการตรวจสอบ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1710" y="1570421"/>
            <a:ext cx="7886700" cy="3263504"/>
          </a:xfrm>
        </p:spPr>
        <p:txBody>
          <a:bodyPr>
            <a:normAutofit/>
          </a:bodyPr>
          <a:lstStyle/>
          <a:p>
            <a:pPr marL="385754" indent="-385754">
              <a:buAutoNum type="arabicPeriod"/>
            </a:pP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สถานที่ตั้งครุภัณฑ์</a:t>
            </a:r>
          </a:p>
          <a:p>
            <a:pPr marL="385754" indent="-385754">
              <a:buFont typeface="Arial" panose="020B0604020202020204" pitchFamily="34" charset="0"/>
              <a:buAutoNum type="arabicPeriod"/>
            </a:pP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รหัสครุภัณฑ์</a:t>
            </a:r>
          </a:p>
          <a:p>
            <a:pPr marL="385754" indent="-385754">
              <a:buFont typeface="Arial" panose="020B0604020202020204" pitchFamily="34" charset="0"/>
              <a:buAutoNum type="arabicPeriod"/>
            </a:pP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ฐานข้อมูล / ทะเบียนคุมครุภัณฑ์</a:t>
            </a:r>
          </a:p>
          <a:p>
            <a:pPr marL="385754" indent="-385754">
              <a:buFont typeface="Arial" panose="020B0604020202020204" pitchFamily="34" charset="0"/>
              <a:buAutoNum type="arabicPeriod"/>
            </a:pP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ไม่พบครุภัณฑ์ ณ วันเข้าตรวจ</a:t>
            </a:r>
          </a:p>
          <a:p>
            <a:pPr marL="385754" indent="-385754">
              <a:buAutoNum type="arabicPeriod"/>
            </a:pPr>
            <a:endParaRPr lang="th-TH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873897" indent="-334558"/>
            <a:endParaRPr lang="th-TH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/>
            <a:endParaRPr lang="th-TH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85754" indent="-385754">
              <a:buAutoNum type="arabicPeriod"/>
            </a:pPr>
            <a:endParaRPr lang="th-TH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4</a:t>
            </a:fld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04" y="1570421"/>
            <a:ext cx="4694620" cy="300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7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76171" y="1190887"/>
            <a:ext cx="8445587" cy="4457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742" y="196714"/>
            <a:ext cx="9122258" cy="994172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แนวทางการควบคุมครุภัณฑ์ให้มีประสิทธิภาพ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376" y="1307895"/>
            <a:ext cx="8156990" cy="3263504"/>
          </a:xfrm>
        </p:spPr>
        <p:txBody>
          <a:bodyPr>
            <a:normAutofit fontScale="92500" lnSpcReduction="10000"/>
          </a:bodyPr>
          <a:lstStyle/>
          <a:p>
            <a:pPr marL="557199" indent="-557199">
              <a:buAutoNum type="arabicPeriod"/>
            </a:pPr>
            <a:r>
              <a:rPr lang="th-TH" sz="30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สถานที่ตั้งครุภัณฑ์</a:t>
            </a:r>
          </a:p>
          <a:p>
            <a:pPr marL="0" indent="0">
              <a:buNone/>
            </a:pPr>
            <a:r>
              <a:rPr lang="th-TH" sz="30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ปัญหาที่พบ  - สถานที่ตั้งปัจจุบันไม่ตรงตามทะเบียน</a:t>
            </a:r>
          </a:p>
          <a:p>
            <a:pPr marL="1346564" indent="-1346564">
              <a:buNone/>
            </a:pPr>
            <a:r>
              <a:rPr lang="th-TH" sz="30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	- เคลื่อนย้ายครุภัณฑ์โดยไม่แจ้งผู้ดูแลครุภัณฑ์ / เจ้าหน้าที่พัสดุ</a:t>
            </a:r>
          </a:p>
          <a:p>
            <a:pPr marL="0" indent="0">
              <a:buNone/>
            </a:pPr>
            <a:r>
              <a:rPr lang="th-TH" sz="30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การเคลื่อนย้ายครุภัณฑ์</a:t>
            </a:r>
          </a:p>
          <a:p>
            <a:r>
              <a:rPr lang="th-TH" sz="2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การเคลื่อนย้ายครุภัณฑ์แบบถาวร</a:t>
            </a:r>
          </a:p>
          <a:p>
            <a:r>
              <a:rPr lang="th-TH" sz="2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การเคลื่อนย้ายครุภัณฑ์แบบชั่วคราว </a:t>
            </a:r>
            <a:r>
              <a:rPr lang="en-US" sz="2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ใช้ในการเรียนการสอน / ระหว่าง 2 ห้อง</a:t>
            </a:r>
            <a:r>
              <a:rPr lang="en-US" sz="2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r>
              <a:rPr lang="th-TH" sz="27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การนำครุภัณฑ์ออกนอกคณะฯ</a:t>
            </a:r>
          </a:p>
          <a:p>
            <a:pPr marL="203592" indent="0">
              <a:buNone/>
            </a:pPr>
            <a:endParaRPr lang="th-TH" sz="27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th-TH" sz="27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th-TH" sz="27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128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50" y="169576"/>
            <a:ext cx="9154250" cy="746936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การเคลื่อนย้ายครุภัณฑ์ แบบถาวร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240495"/>
              </p:ext>
            </p:extLst>
          </p:nvPr>
        </p:nvGraphicFramePr>
        <p:xfrm>
          <a:off x="1776420" y="1108384"/>
          <a:ext cx="8628910" cy="4207475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615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495">
                <a:tc>
                  <a:txBody>
                    <a:bodyPr/>
                    <a:lstStyle/>
                    <a:p>
                      <a:endParaRPr lang="th-TH" sz="21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2100" b="1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ผู้ปฏิบัติงาน / อาจารย์ / ผู้ใช้ครุภัณฑ์ต้องการเคลื่อนย้าย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495">
                <a:tc>
                  <a:txBody>
                    <a:bodyPr/>
                    <a:lstStyle/>
                    <a:p>
                      <a:endParaRPr lang="th-TH" sz="21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thaiDist">
                        <a:buNone/>
                      </a:pPr>
                      <a:r>
                        <a:rPr lang="th-TH" sz="2100" b="1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แจ้งผู้ดูแลครุภัณฑ์ประจำห้องที่ได้รับมอบหมาย</a:t>
                      </a:r>
                      <a:endParaRPr lang="en-US" sz="2100" b="1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0" indent="0" algn="thaiDist">
                        <a:buNone/>
                      </a:pPr>
                      <a:r>
                        <a:rPr lang="en-US" sz="2100" b="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th-TH" sz="2100" b="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แจ้งสถานที่ตั้งตามทะเบียน / สถานที่ต้องการเปลี่ยนแปลง</a:t>
                      </a:r>
                      <a:r>
                        <a:rPr lang="en-US" sz="2100" b="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  <a:endParaRPr lang="th-TH" sz="2100" b="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495">
                <a:tc>
                  <a:txBody>
                    <a:bodyPr/>
                    <a:lstStyle/>
                    <a:p>
                      <a:endParaRPr lang="th-TH" sz="21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b="1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แจ้งเจ้าหน้าที่พัสดุประจำภาควิชา / งาน / หน่วย </a:t>
                      </a:r>
                      <a:endParaRPr lang="en-US" sz="2100" b="1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th-TH" sz="2100" b="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จัดทำบันทึกข้อความ</a:t>
                      </a:r>
                      <a:r>
                        <a:rPr lang="en-US" sz="2100" b="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  <a:endParaRPr lang="th-TH" sz="2100" b="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495">
                <a:tc>
                  <a:txBody>
                    <a:bodyPr/>
                    <a:lstStyle/>
                    <a:p>
                      <a:endParaRPr lang="th-TH" sz="21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b="1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แจ้ง ขอเปลี่ยนสถานที่ตั้งครุภัณฑ์กับหน่วยพัสดุ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th-TH" sz="2100" b="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แจ้งตอบกลับหน่วยงานที่แจ้งมา</a:t>
                      </a:r>
                      <a:r>
                        <a:rPr lang="en-US" sz="2100" b="0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  <a:endParaRPr lang="th-TH" sz="2100" b="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495">
                <a:tc>
                  <a:txBody>
                    <a:bodyPr/>
                    <a:lstStyle/>
                    <a:p>
                      <a:endParaRPr lang="th-TH" sz="2100" dirty="0">
                        <a:solidFill>
                          <a:srgbClr val="00206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th-TH" sz="2100" b="1" dirty="0">
                          <a:solidFill>
                            <a:srgbClr val="00206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เมื่อได้รับบันทึกข้อความจากหน่วยพัสดุ เปลี่ยนแปลงข้อมูลจากส่วนกลางแล้ว ถึงจะเคลื่อนย้ายครุภัณฑ์ได้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94217" y="5950314"/>
            <a:ext cx="2057400" cy="365125"/>
          </a:xfrm>
        </p:spPr>
        <p:txBody>
          <a:bodyPr/>
          <a:lstStyle/>
          <a:p>
            <a:fld id="{83B881FD-120A-45B9-BBD0-8A433E0D616D}" type="slidenum">
              <a:rPr lang="th-TH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fld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334" y="1118959"/>
            <a:ext cx="1429147" cy="781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447" y="1152484"/>
            <a:ext cx="1046857" cy="7156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515" y="1987420"/>
            <a:ext cx="757997" cy="757997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3544747" y="1988049"/>
            <a:ext cx="915350" cy="360251"/>
          </a:xfrm>
          <a:prstGeom prst="wedgeEllipseCallout">
            <a:avLst>
              <a:gd name="adj1" fmla="val -55257"/>
              <a:gd name="adj2" fmla="val 75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25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 </a:t>
            </a:r>
            <a:r>
              <a:rPr lang="en-US" sz="825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K102</a:t>
            </a:r>
            <a:r>
              <a:rPr lang="en-US" sz="825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825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เปลี่ยนเป็น </a:t>
            </a:r>
            <a:r>
              <a:rPr lang="en-US" sz="825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K103</a:t>
            </a:r>
            <a:endParaRPr lang="th-TH" sz="825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98" y="2839009"/>
            <a:ext cx="632224" cy="7818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99" y="2829459"/>
            <a:ext cx="509429" cy="76213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658798" y="2810820"/>
            <a:ext cx="60059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25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บันทึกข้อความ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7809441" y="2607051"/>
            <a:ext cx="205397" cy="19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7809441" y="3274298"/>
            <a:ext cx="205397" cy="19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7809441" y="4295077"/>
            <a:ext cx="205397" cy="19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7809441" y="1543535"/>
            <a:ext cx="205397" cy="19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827" y="4553061"/>
            <a:ext cx="1286278" cy="70202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33" y="3677611"/>
            <a:ext cx="650676" cy="77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8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935" y="1797325"/>
            <a:ext cx="4664794" cy="1976391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ตัวอย่างบันทึกข้อความ</a:t>
            </a:r>
            <a:b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ขอเปลี่ยนแปลงสถานที่ตั้งครุภัณฑ์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7</a:t>
            </a:fld>
            <a:endParaRPr lang="th-TH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497028"/>
              </p:ext>
            </p:extLst>
          </p:nvPr>
        </p:nvGraphicFramePr>
        <p:xfrm>
          <a:off x="6162729" y="276446"/>
          <a:ext cx="4026300" cy="6024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Document" r:id="rId4" imgW="6105053" imgH="10410858" progId="Word.Document.12">
                  <p:embed/>
                </p:oleObj>
              </mc:Choice>
              <mc:Fallback>
                <p:oleObj name="Document" r:id="rId4" imgW="6105053" imgH="104108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62729" y="276446"/>
                        <a:ext cx="4026300" cy="60245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76171" y="1190887"/>
            <a:ext cx="8445587" cy="4457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8088"/>
            <a:ext cx="9144000" cy="994172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การเคลื่อนย้ายครุภัณฑ์แบบชั่วคราว </a:t>
            </a:r>
            <a:r>
              <a:rPr lang="en-US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ใช้ในการเรียนการสอน / ระหว่าง 2 ห้อง</a:t>
            </a:r>
            <a:r>
              <a:rPr lang="en-US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8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fld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8000" y="1315162"/>
            <a:ext cx="651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54" indent="-385754">
              <a:buAutoNum type="arabicPeriod"/>
            </a:pP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จัดทำ 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Log Book</a:t>
            </a:r>
            <a:endParaRPr lang="th-TH" sz="2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85754" indent="-385754">
              <a:buAutoNum type="arabicPeriod"/>
            </a:pP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บันทึกใน 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File 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ควบคุมของตนเองว่าครุภัณฑ์นำไปใช้ในห้องไหนบ้าง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342192"/>
              </p:ext>
            </p:extLst>
          </p:nvPr>
        </p:nvGraphicFramePr>
        <p:xfrm>
          <a:off x="2984503" y="2248721"/>
          <a:ext cx="4374241" cy="3418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54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579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</a:rPr>
                        <a:t>บัญชีคุมครุภัณฑ์ ชื่อ .........................................................................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9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</a:rPr>
                        <a:t>รหัสครุภัณฑ์ ......................................................................................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36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>
                          <a:effectLst/>
                        </a:rPr>
                        <a:t>สถานที่ตั้ง ...........................................</a:t>
                      </a:r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94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</a:rPr>
                        <a:t>ลำดับ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</a:rPr>
                        <a:t>ชื่อผู้ใช้ 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</a:rPr>
                        <a:t>วันที่ยืม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</a:rPr>
                        <a:t>วันที่คืน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</a:rPr>
                        <a:t>สถานที่นำไปใช้งาน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</a:rPr>
                        <a:t>ลงวันที่คืน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u="none" strike="noStrike" dirty="0">
                          <a:effectLst/>
                        </a:rPr>
                        <a:t>ลงนาม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99"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99"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99"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99"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99"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99"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99"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99"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799"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799"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799"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799"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>
                          <a:effectLst/>
                        </a:rPr>
                        <a:t> </a:t>
                      </a:r>
                      <a:endParaRPr lang="th-TH" sz="1000" b="1" i="0" u="none" strike="noStrike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u="none" strike="noStrike" dirty="0">
                          <a:effectLst/>
                        </a:rPr>
                        <a:t> 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4076" marR="4076" marT="407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0" name="Line Callout 1 9"/>
          <p:cNvSpPr/>
          <p:nvPr/>
        </p:nvSpPr>
        <p:spPr>
          <a:xfrm>
            <a:off x="8205920" y="2564300"/>
            <a:ext cx="1890584" cy="741405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4447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 </a:t>
            </a:r>
            <a:r>
              <a:rPr lang="en-US" sz="21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Log Book</a:t>
            </a:r>
            <a:endParaRPr lang="th-TH" sz="21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34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159"/>
          <a:stretch/>
        </p:blipFill>
        <p:spPr>
          <a:xfrm>
            <a:off x="1497935" y="3773715"/>
            <a:ext cx="9154250" cy="30842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76171" y="1190887"/>
            <a:ext cx="8445587" cy="4457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3807"/>
            <a:ext cx="9041417" cy="994172"/>
          </a:xfrm>
          <a:gradFill>
            <a:gsLst>
              <a:gs pos="0">
                <a:srgbClr val="FFC000"/>
              </a:gs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การนำครุภัณฑ์ออกนอกคณะฯ </a:t>
            </a:r>
            <a:b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การนำครุภัณฑ์ออกไปซ่อม</a:t>
            </a:r>
            <a:endParaRPr lang="th-TH" sz="36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81FD-120A-45B9-BBD0-8A433E0D616D}" type="slidenum">
              <a:rPr lang="th-TH" smtClean="0"/>
              <a:t>9</a:t>
            </a:fld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876170" y="1387933"/>
            <a:ext cx="3992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ขั้นตอนการดำเนินการ</a:t>
            </a:r>
          </a:p>
          <a:p>
            <a:endParaRPr lang="th-TH" sz="9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85754" indent="-385754">
              <a:buAutoNum type="arabicPeriod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หัวหน้าภาควิชา/งาน/หน่วย กรอกข้อมูลและพิจารณา ลงนามอนุญาต</a:t>
            </a:r>
          </a:p>
          <a:p>
            <a:pPr marL="385754" indent="-385754">
              <a:buAutoNum type="arabicPeriod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งานบริหารและธุรการ ตรวจสอบ/ลงนาม/ประทับตรา/แจ้ง รปภ.</a:t>
            </a:r>
          </a:p>
          <a:p>
            <a:pPr marL="385754" indent="-385754">
              <a:buAutoNum type="arabicPeriod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บริษัท/ห้าง/ร้าน ยื่นแบบฟอร์มต่อ รปภ. เมื่อเสร็จขั้นตอนตามข้อ 1-2</a:t>
            </a:r>
          </a:p>
          <a:p>
            <a:pPr marL="385754" indent="-385754">
              <a:buAutoNum type="arabicPeriod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สำเนาแจ้ง ภาควิชา / งาน / หน่วย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393092"/>
              </p:ext>
            </p:extLst>
          </p:nvPr>
        </p:nvGraphicFramePr>
        <p:xfrm>
          <a:off x="6626226" y="1079535"/>
          <a:ext cx="3413125" cy="4859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4" imgW="5717562" imgH="8141765" progId="Word.Document.12">
                  <p:embed/>
                </p:oleObj>
              </mc:Choice>
              <mc:Fallback>
                <p:oleObj name="Document" r:id="rId4" imgW="5717562" imgH="81417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6226" y="1079535"/>
                        <a:ext cx="3413125" cy="485962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>
                            <a:alpha val="74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213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</TotalTime>
  <Words>1904</Words>
  <Application>Microsoft Office PowerPoint</Application>
  <PresentationFormat>Widescreen</PresentationFormat>
  <Paragraphs>431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Cordia New</vt:lpstr>
      <vt:lpstr>TH Sarabun New</vt:lpstr>
      <vt:lpstr>Wingdings</vt:lpstr>
      <vt:lpstr>Wingdings 2</vt:lpstr>
      <vt:lpstr>Office Theme</vt:lpstr>
      <vt:lpstr>Document</vt:lpstr>
      <vt:lpstr>กิจกรรมแลกเปลี่ยนเรียนรู้  เรื่อง แนวทางการพัฒนากระบวนการควบคุมครุภัณฑ์ร่วมกัน </vt:lpstr>
      <vt:lpstr>หัวข้อในการแลกเปลี่ยนเรียนรู้</vt:lpstr>
      <vt:lpstr>สรุปผลการตรวจสอบจากปีงบประมาณ 2562 เรื่องการควบคุมครุภัณฑ์</vt:lpstr>
      <vt:lpstr>ประเด็นที่พบจากการตรวจสอบ</vt:lpstr>
      <vt:lpstr>แนวทางการควบคุมครุภัณฑ์ให้มีประสิทธิภาพ</vt:lpstr>
      <vt:lpstr>การเคลื่อนย้ายครุภัณฑ์ แบบถาวร</vt:lpstr>
      <vt:lpstr>ตัวอย่างบันทึกข้อความ ขอเปลี่ยนแปลงสถานที่ตั้งครุภัณฑ์</vt:lpstr>
      <vt:lpstr>การเคลื่อนย้ายครุภัณฑ์แบบชั่วคราว (ใช้ในการเรียนการสอน / ระหว่าง 2 ห้อง)</vt:lpstr>
      <vt:lpstr>การนำครุภัณฑ์ออกนอกคณะฯ  เช่น การนำครุภัณฑ์ออกไปซ่อม</vt:lpstr>
      <vt:lpstr>การยืมครุภัณฑ์ออกไปใช้นอกคณะฯ</vt:lpstr>
      <vt:lpstr>PowerPoint Presentation</vt:lpstr>
      <vt:lpstr>แนวทางการควบคุมครุภัณฑ์ให้มีประสิทธิภาพ</vt:lpstr>
      <vt:lpstr>ตัวอย่างบันทึกข้อความขอรหัสครุภัณฑ์ใหม่</vt:lpstr>
      <vt:lpstr>ตัวอย่างบันทึกข้อความ โอนหน่วยงานผู้รับผิดชอบครุภัณฑ์</vt:lpstr>
      <vt:lpstr>การบริจาคครุภัณฑ์</vt:lpstr>
      <vt:lpstr>การบริจาคครุภัณฑ์</vt:lpstr>
      <vt:lpstr>การตรวจสอบครุภัณฑ์ประจำปี  อ้างอิงตาม ระเบียบกระทรวงการคลังว่าด้วยการจัดซื้อจัดจ้างและการบริหารพัสดุภาครัฐ พ.ศ.2560</vt:lpstr>
      <vt:lpstr>การตรวจสอบครุภัณฑ์ประจำปี  อ้างอิงตาม ระเบียบกระทรวงการคลังว่าด้วยการจัดซื้อจัดจ้างและการบริหารพัสดุภาครัฐ พ.ศ.2560</vt:lpstr>
      <vt:lpstr>การตรวจสอบครุภัณฑ์ประจำปี  อ้างอิงตามระเบียบกระทรวงการคลังว่าด้วยการจัดซื้อจัดจ้างและการบริหารพัสดุภาครัฐ พ.ศ.2560</vt:lpstr>
      <vt:lpstr>การตรวจสอบครุภัณฑ์ประจำปี  อ้างอิงตามระเบียบกระทรวงการคลังว่าด้วยการจัดซื้อจัดจ้างและการบริหารพัสดุภาครัฐ พ.ศ.2560</vt:lpstr>
      <vt:lpstr>หน้าที่ของเจ้าหน้าที่พัสดุ ประจำภาควิชา/งาน/หน่วย</vt:lpstr>
      <vt:lpstr>หน้าที่ของคณะกรรมการตรวจสอบพัสดุประจำปี</vt:lpstr>
      <vt:lpstr>หน้าที่ของคณะกรรมการสอบหาข้อเท็จจริง (หน่วยพัสดุ)</vt:lpstr>
      <vt:lpstr>การตรวจสอบครุภัณฑ์ประจำปี</vt:lpstr>
      <vt:lpstr>แนวทางการตรวจสอบครุภัณฑ์</vt:lpstr>
      <vt:lpstr>แนวทางการตรวจสอบครุภัณฑ์</vt:lpstr>
      <vt:lpstr>แนวทางการตรวจสอบครุภัณฑ์</vt:lpstr>
      <vt:lpstr>ตัวอย่างไฟล์จากระบบ ERP</vt:lpstr>
      <vt:lpstr>แนวทางการตรวจสอบครุภัณฑ์</vt:lpstr>
      <vt:lpstr>การกำหนดสี / Sheets เมื่อพบประเด็นในการตรวจสอบครุภัณฑ์</vt:lpstr>
      <vt:lpstr>ถาม-ตอบ</vt:lpstr>
      <vt:lpstr>ขอบคุณค่ะ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muit</dc:creator>
  <cp:lastModifiedBy>admin</cp:lastModifiedBy>
  <cp:revision>14</cp:revision>
  <dcterms:created xsi:type="dcterms:W3CDTF">2019-09-19T03:37:03Z</dcterms:created>
  <dcterms:modified xsi:type="dcterms:W3CDTF">2019-09-20T07:44:34Z</dcterms:modified>
</cp:coreProperties>
</file>