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charts/chart13.xml" ContentType="application/vnd.openxmlformats-officedocument.drawingml.chart+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99.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theme/themeOverride6.xml" ContentType="application/vnd.openxmlformats-officedocument.themeOverrid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heme/themeOverride2.xml" ContentType="application/vnd.openxmlformats-officedocument.themeOverride+xml"/>
  <Override PartName="/ppt/charts/chart14.xml" ContentType="application/vnd.openxmlformats-officedocument.drawingml.chart+xml"/>
  <Override PartName="/ppt/tags/tag1.xml" ContentType="application/vnd.openxmlformats-officedocument.presentationml.tags+xml"/>
  <Override PartName="/ppt/diagrams/layout6.xml" ContentType="application/vnd.openxmlformats-officedocument.drawingml.diagram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diagrams/data7.xml" ContentType="application/vnd.openxmlformats-officedocument.drawingml.diagramData+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charts/chart10.xml" ContentType="application/vnd.openxmlformats-officedocument.drawingml.chart+xml"/>
  <Override PartName="/ppt/notesSlides/notesSlide20.xml" ContentType="application/vnd.openxmlformats-officedocument.presentationml.notesSlide+xml"/>
  <Default Extension="gif" ContentType="image/gif"/>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theme/themeOverride3.xml" ContentType="application/vnd.openxmlformats-officedocument.themeOverride+xml"/>
  <Default Extension="xls" ContentType="application/vnd.ms-exce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theme/themeOverride8.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theme/themeOverride4.xml" ContentType="application/vnd.openxmlformats-officedocument.themeOverride+xml"/>
  <Override PartName="/ppt/charts/chart16.xml" ContentType="application/vnd.openxmlformats-officedocument.drawingml.chart+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charts/chart12.xml" ContentType="application/vnd.openxmlformats-officedocument.drawingml.char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heme/themeOverride5.xml" ContentType="application/vnd.openxmlformats-officedocument.themeOverride+xml"/>
  <Override PartName="/ppt/drawings/drawing2.xml" ContentType="application/vnd.openxmlformats-officedocument.drawingml.chartshap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diagrams/colors8.xml" ContentType="application/vnd.openxmlformats-officedocument.drawingml.diagramColors+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19"/>
  </p:notesMasterIdLst>
  <p:sldIdLst>
    <p:sldId id="256" r:id="rId2"/>
    <p:sldId id="257" r:id="rId3"/>
    <p:sldId id="258" r:id="rId4"/>
    <p:sldId id="434" r:id="rId5"/>
    <p:sldId id="439" r:id="rId6"/>
    <p:sldId id="262" r:id="rId7"/>
    <p:sldId id="269" r:id="rId8"/>
    <p:sldId id="280" r:id="rId9"/>
    <p:sldId id="277" r:id="rId10"/>
    <p:sldId id="279" r:id="rId11"/>
    <p:sldId id="309" r:id="rId12"/>
    <p:sldId id="443" r:id="rId13"/>
    <p:sldId id="447" r:id="rId14"/>
    <p:sldId id="278" r:id="rId15"/>
    <p:sldId id="282" r:id="rId16"/>
    <p:sldId id="369" r:id="rId17"/>
    <p:sldId id="366" r:id="rId18"/>
    <p:sldId id="359" r:id="rId19"/>
    <p:sldId id="357" r:id="rId20"/>
    <p:sldId id="440" r:id="rId21"/>
    <p:sldId id="441" r:id="rId22"/>
    <p:sldId id="442" r:id="rId23"/>
    <p:sldId id="267" r:id="rId24"/>
    <p:sldId id="367" r:id="rId25"/>
    <p:sldId id="259" r:id="rId26"/>
    <p:sldId id="449" r:id="rId27"/>
    <p:sldId id="450" r:id="rId28"/>
    <p:sldId id="273" r:id="rId29"/>
    <p:sldId id="448" r:id="rId30"/>
    <p:sldId id="374" r:id="rId31"/>
    <p:sldId id="452" r:id="rId32"/>
    <p:sldId id="451" r:id="rId33"/>
    <p:sldId id="373" r:id="rId34"/>
    <p:sldId id="375" r:id="rId35"/>
    <p:sldId id="378" r:id="rId36"/>
    <p:sldId id="376" r:id="rId37"/>
    <p:sldId id="272" r:id="rId38"/>
    <p:sldId id="275" r:id="rId39"/>
    <p:sldId id="364" r:id="rId40"/>
    <p:sldId id="377" r:id="rId41"/>
    <p:sldId id="365" r:id="rId42"/>
    <p:sldId id="430" r:id="rId43"/>
    <p:sldId id="276" r:id="rId44"/>
    <p:sldId id="454" r:id="rId45"/>
    <p:sldId id="260" r:id="rId46"/>
    <p:sldId id="380" r:id="rId47"/>
    <p:sldId id="296" r:id="rId48"/>
    <p:sldId id="358" r:id="rId49"/>
    <p:sldId id="284" r:id="rId50"/>
    <p:sldId id="287" r:id="rId51"/>
    <p:sldId id="289" r:id="rId52"/>
    <p:sldId id="290" r:id="rId53"/>
    <p:sldId id="291" r:id="rId54"/>
    <p:sldId id="292" r:id="rId55"/>
    <p:sldId id="293" r:id="rId56"/>
    <p:sldId id="294" r:id="rId57"/>
    <p:sldId id="281" r:id="rId58"/>
    <p:sldId id="306" r:id="rId59"/>
    <p:sldId id="346" r:id="rId60"/>
    <p:sldId id="361" r:id="rId61"/>
    <p:sldId id="360" r:id="rId62"/>
    <p:sldId id="297" r:id="rId63"/>
    <p:sldId id="298" r:id="rId64"/>
    <p:sldId id="299" r:id="rId65"/>
    <p:sldId id="300" r:id="rId66"/>
    <p:sldId id="261" r:id="rId67"/>
    <p:sldId id="400" r:id="rId68"/>
    <p:sldId id="381" r:id="rId69"/>
    <p:sldId id="382" r:id="rId70"/>
    <p:sldId id="393" r:id="rId71"/>
    <p:sldId id="394" r:id="rId72"/>
    <p:sldId id="396" r:id="rId73"/>
    <p:sldId id="398" r:id="rId74"/>
    <p:sldId id="402" r:id="rId75"/>
    <p:sldId id="406" r:id="rId76"/>
    <p:sldId id="385" r:id="rId77"/>
    <p:sldId id="410" r:id="rId78"/>
    <p:sldId id="412" r:id="rId79"/>
    <p:sldId id="411" r:id="rId80"/>
    <p:sldId id="414" r:id="rId81"/>
    <p:sldId id="415" r:id="rId82"/>
    <p:sldId id="417" r:id="rId83"/>
    <p:sldId id="418" r:id="rId84"/>
    <p:sldId id="419" r:id="rId85"/>
    <p:sldId id="420" r:id="rId86"/>
    <p:sldId id="421" r:id="rId87"/>
    <p:sldId id="422" r:id="rId88"/>
    <p:sldId id="312" r:id="rId89"/>
    <p:sldId id="310" r:id="rId90"/>
    <p:sldId id="344" r:id="rId91"/>
    <p:sldId id="455" r:id="rId92"/>
    <p:sldId id="379" r:id="rId93"/>
    <p:sldId id="320" r:id="rId94"/>
    <p:sldId id="321" r:id="rId95"/>
    <p:sldId id="315" r:id="rId96"/>
    <p:sldId id="318" r:id="rId97"/>
    <p:sldId id="319" r:id="rId98"/>
    <p:sldId id="323" r:id="rId99"/>
    <p:sldId id="325" r:id="rId100"/>
    <p:sldId id="326" r:id="rId101"/>
    <p:sldId id="327" r:id="rId102"/>
    <p:sldId id="324" r:id="rId103"/>
    <p:sldId id="328" r:id="rId104"/>
    <p:sldId id="335" r:id="rId105"/>
    <p:sldId id="336" r:id="rId106"/>
    <p:sldId id="337" r:id="rId107"/>
    <p:sldId id="338" r:id="rId108"/>
    <p:sldId id="339" r:id="rId109"/>
    <p:sldId id="371" r:id="rId110"/>
    <p:sldId id="431" r:id="rId111"/>
    <p:sldId id="340" r:id="rId112"/>
    <p:sldId id="432" r:id="rId113"/>
    <p:sldId id="433" r:id="rId114"/>
    <p:sldId id="435" r:id="rId115"/>
    <p:sldId id="437" r:id="rId116"/>
    <p:sldId id="438" r:id="rId117"/>
    <p:sldId id="457" r:id="rId118"/>
  </p:sldIdLst>
  <p:sldSz cx="9144000" cy="6858000" type="screen4x3"/>
  <p:notesSz cx="6811963" cy="9942513"/>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2" d="100"/>
          <a:sy n="72" d="100"/>
        </p:scale>
        <p:origin x="-11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9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ELL\Desktop\data-presentation.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Dell\Documents\&#3603;&#3633;&#3600;&#3614;&#3621;\&#3591;&#3634;&#3609;%20&#3626;&#3623;&#3607;&#3609;.%202553\&#3649;&#3612;&#3609;&#3649;&#3617;&#3656;&#3610;&#3607;%20&#3623;&#3607;&#3609;%2010%20&#3611;&#3637;%20%202553\&#3649;&#3612;&#3609;%20&#3623;&#3607;&#3609;%20&#3585;&#3621;&#3634;&#3591;\&#3649;&#3612;&#3609;&#3611;&#3599;&#3636;&#3610;&#3633;&#3605;&#3636;&#3585;&#3634;&#3619;%20&#3623;&#3607;&#3609;%202555-2559\&#3649;&#3612;&#3609;&#3611;&#3599;&#3636;&#3610;&#3633;&#3605;&#3636;&#3585;&#3634;&#3619;&#3585;&#3619;&#3632;&#3607;&#3619;&#3623;&#3591;\&#3626;&#3619;&#3640;&#3611;&#3650;&#3588;&#3619;&#3591;&#3585;&#3634;&#3619;&#3649;&#3612;&#3609;&#3611;&#3599;&#3636;&#3610;&#3633;&#3605;&#3636;&#3585;&#3634;&#3619;%20&#3648;&#3593;&#3614;&#3634;&#3632;&#3618;&#3640;&#3607;&#3608;2.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Dell\Documents\&#3603;&#3633;&#3600;&#3614;&#3621;\&#3591;&#3634;&#3609;%20&#3626;&#3623;&#3607;&#3609;.%202553\&#3649;&#3612;&#3609;&#3649;&#3617;&#3656;&#3610;&#3607;%20&#3623;&#3607;&#3609;%2010%20&#3611;&#3637;%20%202553\&#3649;&#3612;&#3609;%20&#3623;&#3607;&#3609;%20&#3585;&#3621;&#3634;&#3591;\&#3649;&#3612;&#3609;&#3611;&#3599;&#3636;&#3610;&#3633;&#3605;&#3636;&#3585;&#3634;&#3619;%20&#3623;&#3607;&#3609;%202555-2559\&#3649;&#3612;&#3609;&#3611;&#3599;&#3636;&#3610;&#3633;&#3605;&#3636;&#3585;&#3634;&#3619;&#3585;&#3619;&#3632;&#3607;&#3619;&#3623;&#3591;\&#3626;&#3619;&#3640;&#3611;&#3650;&#3588;&#3619;&#3591;&#3585;&#3634;&#3619;&#3649;&#3612;&#3609;&#3611;&#3599;&#3636;&#3610;&#3633;&#3605;&#3636;&#3585;&#3634;&#3619;%20&#3648;&#3593;&#3614;&#3634;&#3632;&#3618;&#3640;&#3607;&#3608;2.xls" TargetMode="External"/></Relationships>
</file>

<file path=ppt/charts/_rels/chart12.xml.rels><?xml version="1.0" encoding="UTF-8" standalone="yes"?>
<Relationships xmlns="http://schemas.openxmlformats.org/package/2006/relationships"><Relationship Id="rId2" Type="http://schemas.openxmlformats.org/officeDocument/2006/relationships/oleObject" Target="file:///C:\Users\DELL\AppData\Local\Microsoft\Windows\Temporary%20Internet%20Files\Content.Outlook\IYIWFH6N\PhD-estimateforprivatesector20101008.xlsx" TargetMode="External"/><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2" Type="http://schemas.openxmlformats.org/officeDocument/2006/relationships/oleObject" Target="file:///C:\Users\DELL\AppData\Local\Microsoft\Windows\Temporary%20Internet%20Files\Content.Outlook\IYIWFH6N\PhD-estimateforprivatesector20101008.xlsx" TargetMode="External"/><Relationship Id="rId1" Type="http://schemas.openxmlformats.org/officeDocument/2006/relationships/themeOverride" Target="../theme/themeOverride3.xml"/></Relationships>
</file>

<file path=ppt/charts/_rels/chart14.xml.rels><?xml version="1.0" encoding="UTF-8" standalone="yes"?>
<Relationships xmlns="http://schemas.openxmlformats.org/package/2006/relationships"><Relationship Id="rId2" Type="http://schemas.openxmlformats.org/officeDocument/2006/relationships/oleObject" Target="file:///C:\Users\DELL\Desktop\&#3611;&#3619;&#3632;&#3617;&#3634;&#3603;&#3585;&#3634;&#3619;&#3588;&#3623;&#3634;&#3617;&#3605;&#3657;&#3629;&#3591;&#3585;&#3634;&#3619;&#3585;&#3635;&#3621;&#3633;&#3591;&#3588;&#3609;%20&#3623;&#3607;&#3609;\PhD-estimateforprivatesector20101008.xlsx" TargetMode="External"/><Relationship Id="rId1" Type="http://schemas.openxmlformats.org/officeDocument/2006/relationships/themeOverride" Target="../theme/themeOverride4.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DELL\Desktop\&#3611;&#3619;&#3632;&#3617;&#3634;&#3603;&#3585;&#3634;&#3619;&#3588;&#3623;&#3634;&#3617;&#3605;&#3657;&#3629;&#3591;&#3585;&#3634;&#3619;&#3585;&#3635;&#3621;&#3633;&#3591;&#3588;&#3609;%20&#3623;&#3607;&#3609;\&#3588;&#3634;&#3604;&#3585;&#3634;&#3619;&#3603;&#3660;&#3588;&#3623;&#3634;&#3617;&#3605;&#3657;&#3629;&#3591;&#3585;&#3634;&#3619;&#3585;&#3635;&#3621;&#3633;&#3591;&#3588;&#3609;.xls" TargetMode="External"/><Relationship Id="rId1" Type="http://schemas.openxmlformats.org/officeDocument/2006/relationships/themeOverride" Target="../theme/themeOverride5.xml"/></Relationships>
</file>

<file path=ppt/charts/_rels/chart16.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6.xml"/></Relationships>
</file>

<file path=ppt/charts/_rels/chart17.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7.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computer\1.%20TNA\5.Meeting\steering%20com_11%20Aug\table_criteria_sba_&#3588;&#3632;&#3649;&#3609;&#3609;+&#3585;&#3619;&#3634;&#3615;.xls" TargetMode="External"/><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Documents%20and%20Settings\User\My%20Documents\PDP201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APEC%20CTF\STI%20Master%20Plan%20(Society)\STI%20plan%20update\Book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___Microsoft_Office_Excel1.xlsx"/></Relationships>
</file>

<file path=ppt/charts/_rels/chart6.xml.rels><?xml version="1.0" encoding="UTF-8" standalone="yes"?>
<Relationships xmlns="http://schemas.openxmlformats.org/package/2006/relationships"><Relationship Id="rId1" Type="http://schemas.openxmlformats.org/officeDocument/2006/relationships/oleObject" Target="file:///J:\&#3649;&#3612;&#3609;&#3611;&#3599;&#3636;&#3610;&#3633;&#3605;&#3636;&#3585;&#3634;&#3619;&#3585;&#3619;&#3632;&#3607;&#3619;&#3623;&#3591;%20(5%20&#3605;&#3588;%2054)\&#3626;&#3619;&#3640;&#3611;&#3650;&#3588;&#3619;&#3591;&#3585;&#3634;&#3619;&#3649;&#3612;&#3609;&#3611;&#3599;&#3636;&#3610;&#3633;&#3605;&#3636;&#3585;&#3634;&#3619;%20exclu%20&#3618;&#3640;&#3607;&#3608;2%20(5&#3605;&#3588;%2054&#3585;&#3619;&#3634;&#3615;).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J:\&#3649;&#3612;&#3609;&#3611;&#3599;&#3636;&#3610;&#3633;&#3605;&#3636;&#3585;&#3634;&#3619;&#3585;&#3619;&#3632;&#3607;&#3619;&#3623;&#3591;%20(5%20&#3605;&#3588;%2054)\&#3626;&#3619;&#3640;&#3611;&#3650;&#3588;&#3619;&#3591;&#3585;&#3634;&#3619;&#3649;&#3612;&#3609;&#3611;&#3599;&#3636;&#3610;&#3633;&#3605;&#3636;&#3585;&#3634;&#3619;%20exclu%20&#3618;&#3640;&#3607;&#3608;2%20(5&#3605;&#3588;%2054&#3585;&#3619;&#3634;&#3615;).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J:\&#3649;&#3612;&#3609;&#3611;&#3599;&#3636;&#3610;&#3633;&#3605;&#3636;&#3585;&#3634;&#3619;&#3585;&#3619;&#3632;&#3607;&#3619;&#3623;&#3591;%20(5%20&#3605;&#3588;%2054)\&#3626;&#3619;&#3640;&#3611;&#3650;&#3588;&#3619;&#3591;&#3585;&#3634;&#3619;&#3649;&#3612;&#3609;&#3611;&#3599;&#3636;&#3610;&#3633;&#3605;&#3636;&#3585;&#3634;&#3619;%20exclu%20&#3618;&#3640;&#3607;&#3608;2%20(5&#3605;&#3588;%2054&#3585;&#3619;&#3634;&#3615;).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J:\&#3649;&#3612;&#3609;&#3611;&#3599;&#3636;&#3610;&#3633;&#3605;&#3636;&#3585;&#3634;&#3619;&#3585;&#3619;&#3632;&#3607;&#3619;&#3623;&#3591;%20(5%20&#3605;&#3588;%2054)\&#3626;&#3619;&#3640;&#3611;&#3650;&#3588;&#3619;&#3591;&#3585;&#3634;&#3619;&#3649;&#3612;&#3609;&#3611;&#3599;&#3636;&#3610;&#3633;&#3605;&#3636;&#3585;&#3634;&#3619;%20exclu%20&#3618;&#3640;&#3607;&#3608;2%20(5&#3605;&#3588;%2054&#3585;&#3619;&#3634;&#36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th-TH"/>
  <c:style val="29"/>
  <c:clrMapOvr bg1="lt1" tx1="dk1" bg2="lt2" tx2="dk2" accent1="accent1" accent2="accent2" accent3="accent3" accent4="accent4" accent5="accent5" accent6="accent6" hlink="hlink" folHlink="folHlink"/>
  <c:chart>
    <c:view3D>
      <c:rAngAx val="1"/>
    </c:view3D>
    <c:plotArea>
      <c:layout>
        <c:manualLayout>
          <c:layoutTarget val="inner"/>
          <c:xMode val="edge"/>
          <c:yMode val="edge"/>
          <c:x val="6.3246087692393621E-2"/>
          <c:y val="3.8194444444444448E-2"/>
          <c:w val="0.87402726050405921"/>
          <c:h val="0.87482064741907739"/>
        </c:manualLayout>
      </c:layout>
      <c:bar3DChart>
        <c:barDir val="bar"/>
        <c:grouping val="stacked"/>
        <c:ser>
          <c:idx val="0"/>
          <c:order val="0"/>
          <c:tx>
            <c:strRef>
              <c:f>'[20120919-CH4-Table.xls]ตารางที่4-1'!$H$6</c:f>
              <c:strCache>
                <c:ptCount val="1"/>
                <c:pt idx="0">
                  <c:v>ค่ารอยัลตี้และค่าธรรมเนียมใบอนุญาต (Royalties  and patent licensing fee)   </c:v>
                </c:pt>
              </c:strCache>
            </c:strRef>
          </c:tx>
          <c:cat>
            <c:strRef>
              <c:f>'[20120919-CH4-Table.xls]ตารางที่4-1'!$A$7:$A$17</c:f>
              <c:strCache>
                <c:ptCount val="11"/>
                <c:pt idx="0">
                  <c:v>2544
 (2001)</c:v>
                </c:pt>
                <c:pt idx="1">
                  <c:v>2545
(2002)</c:v>
                </c:pt>
                <c:pt idx="2">
                  <c:v>2546
(2003)</c:v>
                </c:pt>
                <c:pt idx="3">
                  <c:v>2547
(2004)</c:v>
                </c:pt>
                <c:pt idx="4">
                  <c:v>2548
(2005)</c:v>
                </c:pt>
                <c:pt idx="5">
                  <c:v>2549
(2006)</c:v>
                </c:pt>
                <c:pt idx="6">
                  <c:v>2550
(2007)</c:v>
                </c:pt>
                <c:pt idx="7">
                  <c:v>2551
(2008)</c:v>
                </c:pt>
                <c:pt idx="8">
                  <c:v>2552
(2009)</c:v>
                </c:pt>
                <c:pt idx="9">
                  <c:v>2553
(2010)</c:v>
                </c:pt>
                <c:pt idx="10">
                  <c:v>2554
(2011)</c:v>
                </c:pt>
              </c:strCache>
            </c:strRef>
          </c:cat>
          <c:val>
            <c:numRef>
              <c:f>'[20120919-CH4-Table.xls]ตารางที่4-1'!$H$7:$H$17</c:f>
              <c:numCache>
                <c:formatCode>General</c:formatCode>
                <c:ptCount val="11"/>
                <c:pt idx="0">
                  <c:v>-36114</c:v>
                </c:pt>
                <c:pt idx="1">
                  <c:v>-47110</c:v>
                </c:pt>
                <c:pt idx="2">
                  <c:v>-52421</c:v>
                </c:pt>
                <c:pt idx="3">
                  <c:v>-62114</c:v>
                </c:pt>
                <c:pt idx="4">
                  <c:v>-66487</c:v>
                </c:pt>
                <c:pt idx="5">
                  <c:v>-75939</c:v>
                </c:pt>
                <c:pt idx="6">
                  <c:v>-77178</c:v>
                </c:pt>
                <c:pt idx="7">
                  <c:v>-81781</c:v>
                </c:pt>
                <c:pt idx="8">
                  <c:v>-72212</c:v>
                </c:pt>
                <c:pt idx="9">
                  <c:v>-92864</c:v>
                </c:pt>
                <c:pt idx="10">
                  <c:v>-89662</c:v>
                </c:pt>
              </c:numCache>
            </c:numRef>
          </c:val>
        </c:ser>
        <c:ser>
          <c:idx val="1"/>
          <c:order val="1"/>
          <c:tx>
            <c:strRef>
              <c:f>'[20120919-CH4-Table.xls]ตารางที่4-1'!$I$6</c:f>
              <c:strCache>
                <c:ptCount val="1"/>
                <c:pt idx="0">
                  <c:v>ค่าธรรมเนียมความรู้เทคนิค
(Consultant and technical fee)</c:v>
                </c:pt>
              </c:strCache>
            </c:strRef>
          </c:tx>
          <c:cat>
            <c:strRef>
              <c:f>'[20120919-CH4-Table.xls]ตารางที่4-1'!$A$7:$A$17</c:f>
              <c:strCache>
                <c:ptCount val="11"/>
                <c:pt idx="0">
                  <c:v>2544
 (2001)</c:v>
                </c:pt>
                <c:pt idx="1">
                  <c:v>2545
(2002)</c:v>
                </c:pt>
                <c:pt idx="2">
                  <c:v>2546
(2003)</c:v>
                </c:pt>
                <c:pt idx="3">
                  <c:v>2547
(2004)</c:v>
                </c:pt>
                <c:pt idx="4">
                  <c:v>2548
(2005)</c:v>
                </c:pt>
                <c:pt idx="5">
                  <c:v>2549
(2006)</c:v>
                </c:pt>
                <c:pt idx="6">
                  <c:v>2550
(2007)</c:v>
                </c:pt>
                <c:pt idx="7">
                  <c:v>2551
(2008)</c:v>
                </c:pt>
                <c:pt idx="8">
                  <c:v>2552
(2009)</c:v>
                </c:pt>
                <c:pt idx="9">
                  <c:v>2553
(2010)</c:v>
                </c:pt>
                <c:pt idx="10">
                  <c:v>2554
(2011)</c:v>
                </c:pt>
              </c:strCache>
            </c:strRef>
          </c:cat>
          <c:val>
            <c:numRef>
              <c:f>'[20120919-CH4-Table.xls]ตารางที่4-1'!$I$7:$I$17</c:f>
              <c:numCache>
                <c:formatCode>General</c:formatCode>
                <c:ptCount val="11"/>
                <c:pt idx="0">
                  <c:v>-56971</c:v>
                </c:pt>
                <c:pt idx="1">
                  <c:v>-79407</c:v>
                </c:pt>
                <c:pt idx="2">
                  <c:v>-62801</c:v>
                </c:pt>
                <c:pt idx="3">
                  <c:v>-24108</c:v>
                </c:pt>
                <c:pt idx="4">
                  <c:v>-31580</c:v>
                </c:pt>
                <c:pt idx="5">
                  <c:v>-33822</c:v>
                </c:pt>
                <c:pt idx="6">
                  <c:v>-55504</c:v>
                </c:pt>
                <c:pt idx="7">
                  <c:v>-66314</c:v>
                </c:pt>
                <c:pt idx="8">
                  <c:v>-63358</c:v>
                </c:pt>
                <c:pt idx="9">
                  <c:v>-66324</c:v>
                </c:pt>
                <c:pt idx="10">
                  <c:v>-72116</c:v>
                </c:pt>
              </c:numCache>
            </c:numRef>
          </c:val>
        </c:ser>
        <c:shape val="cylinder"/>
        <c:axId val="71839104"/>
        <c:axId val="66708608"/>
        <c:axId val="0"/>
      </c:bar3DChart>
      <c:catAx>
        <c:axId val="71839104"/>
        <c:scaling>
          <c:orientation val="minMax"/>
        </c:scaling>
        <c:delete val="1"/>
        <c:axPos val="l"/>
        <c:tickLblPos val="none"/>
        <c:crossAx val="66708608"/>
        <c:crosses val="autoZero"/>
        <c:auto val="1"/>
        <c:lblAlgn val="ctr"/>
        <c:lblOffset val="100"/>
      </c:catAx>
      <c:valAx>
        <c:axId val="66708608"/>
        <c:scaling>
          <c:orientation val="minMax"/>
        </c:scaling>
        <c:axPos val="b"/>
        <c:numFmt formatCode="General" sourceLinked="1"/>
        <c:tickLblPos val="nextTo"/>
        <c:crossAx val="71839104"/>
        <c:crosses val="autoZero"/>
        <c:crossBetween val="between"/>
      </c:valAx>
    </c:plotArea>
    <c:legend>
      <c:legendPos val="r"/>
      <c:layout>
        <c:manualLayout>
          <c:xMode val="edge"/>
          <c:yMode val="edge"/>
          <c:x val="8.0830272647997567E-2"/>
          <c:y val="0.46788631889763943"/>
          <c:w val="0.33651833618997506"/>
          <c:h val="0.2933940288713911"/>
        </c:manualLayout>
      </c:layout>
    </c:legend>
    <c:plotVisOnly val="1"/>
  </c:chart>
  <c:spPr>
    <a:ln w="28575">
      <a:solidFill>
        <a:srgbClr val="FFC000"/>
      </a:solidFill>
    </a:ln>
  </c:spPr>
  <c:txPr>
    <a:bodyPr/>
    <a:lstStyle/>
    <a:p>
      <a:pPr>
        <a:defRPr sz="1400">
          <a:latin typeface="Tahoma" pitchFamily="34" charset="0"/>
          <a:ea typeface="Tahoma" pitchFamily="34" charset="0"/>
          <a:cs typeface="Tahoma" pitchFamily="34" charset="0"/>
        </a:defRPr>
      </a:pPr>
      <a:endParaRPr lang="th-TH"/>
    </a:p>
  </c:txPr>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th-TH"/>
  <c:chart>
    <c:view3D>
      <c:rAngAx val="1"/>
    </c:view3D>
    <c:plotArea>
      <c:layout/>
      <c:bar3DChart>
        <c:barDir val="bar"/>
        <c:grouping val="clustered"/>
        <c:ser>
          <c:idx val="0"/>
          <c:order val="0"/>
          <c:dPt>
            <c:idx val="1"/>
            <c:spPr>
              <a:solidFill>
                <a:srgbClr val="FFC000"/>
              </a:solidFill>
            </c:spPr>
          </c:dPt>
          <c:dPt>
            <c:idx val="2"/>
            <c:spPr>
              <a:solidFill>
                <a:schemeClr val="accent5">
                  <a:lumMod val="75000"/>
                </a:schemeClr>
              </a:solidFill>
            </c:spPr>
          </c:dPt>
          <c:dPt>
            <c:idx val="3"/>
            <c:spPr>
              <a:solidFill>
                <a:srgbClr val="92D050"/>
              </a:solidFill>
            </c:spPr>
          </c:dPt>
          <c:dPt>
            <c:idx val="4"/>
            <c:spPr>
              <a:solidFill>
                <a:schemeClr val="tx1">
                  <a:lumMod val="50000"/>
                  <a:lumOff val="50000"/>
                </a:schemeClr>
              </a:solidFill>
            </c:spPr>
          </c:dPt>
          <c:dPt>
            <c:idx val="5"/>
            <c:spPr>
              <a:solidFill>
                <a:schemeClr val="accent6">
                  <a:lumMod val="75000"/>
                </a:schemeClr>
              </a:solidFill>
            </c:spPr>
          </c:dPt>
          <c:dPt>
            <c:idx val="6"/>
            <c:spPr>
              <a:solidFill>
                <a:schemeClr val="accent6">
                  <a:lumMod val="50000"/>
                </a:schemeClr>
              </a:solidFill>
            </c:spPr>
          </c:dPt>
          <c:dPt>
            <c:idx val="7"/>
            <c:spPr>
              <a:solidFill>
                <a:schemeClr val="accent3">
                  <a:lumMod val="60000"/>
                  <a:lumOff val="40000"/>
                </a:schemeClr>
              </a:solidFill>
            </c:spPr>
          </c:dPt>
          <c:dPt>
            <c:idx val="8"/>
            <c:spPr>
              <a:solidFill>
                <a:schemeClr val="tx1"/>
              </a:solidFill>
            </c:spPr>
          </c:dPt>
          <c:dPt>
            <c:idx val="9"/>
            <c:spPr>
              <a:solidFill>
                <a:srgbClr val="FF0000"/>
              </a:solidFill>
            </c:spPr>
          </c:dPt>
          <c:dPt>
            <c:idx val="10"/>
            <c:spPr>
              <a:solidFill>
                <a:schemeClr val="accent5">
                  <a:lumMod val="60000"/>
                  <a:lumOff val="40000"/>
                </a:schemeClr>
              </a:solidFill>
            </c:spPr>
          </c:dPt>
          <c:dPt>
            <c:idx val="11"/>
            <c:spPr>
              <a:solidFill>
                <a:schemeClr val="accent3">
                  <a:lumMod val="75000"/>
                </a:schemeClr>
              </a:solidFill>
            </c:spPr>
          </c:dPt>
          <c:dPt>
            <c:idx val="12"/>
            <c:spPr>
              <a:solidFill>
                <a:srgbClr val="7030A0"/>
              </a:solidFill>
            </c:spPr>
          </c:dPt>
          <c:dPt>
            <c:idx val="13"/>
            <c:spPr>
              <a:solidFill>
                <a:srgbClr val="FFFF00"/>
              </a:solidFill>
            </c:spPr>
          </c:dPt>
          <c:dPt>
            <c:idx val="14"/>
            <c:spPr>
              <a:solidFill>
                <a:schemeClr val="accent6">
                  <a:lumMod val="60000"/>
                  <a:lumOff val="40000"/>
                </a:schemeClr>
              </a:solidFill>
            </c:spPr>
          </c:dPt>
          <c:dPt>
            <c:idx val="15"/>
            <c:spPr>
              <a:solidFill>
                <a:schemeClr val="accent2"/>
              </a:solidFill>
            </c:spPr>
          </c:dPt>
          <c:dLbls>
            <c:showVal val="1"/>
          </c:dLbls>
          <c:cat>
            <c:strRef>
              <c:f>'สรุปยุทธ 2 วทน'!$C$53:$C$69</c:f>
              <c:strCache>
                <c:ptCount val="17"/>
                <c:pt idx="0">
                  <c:v>ข้าวฯ </c:v>
                </c:pt>
                <c:pt idx="1">
                  <c:v>มันสัมปะหลังฯ </c:v>
                </c:pt>
                <c:pt idx="2">
                  <c:v>อ้อยฯ </c:v>
                </c:pt>
                <c:pt idx="3">
                  <c:v>ปาล์มฯ </c:v>
                </c:pt>
                <c:pt idx="4">
                  <c:v>ยางฯ </c:v>
                </c:pt>
                <c:pt idx="5">
                  <c:v>อาหารฯ </c:v>
                </c:pt>
                <c:pt idx="6">
                  <c:v>ยานยนต์ฯ </c:v>
                </c:pt>
                <c:pt idx="7">
                  <c:v>ไฟฟ้า/อิเล็คฯ </c:v>
                </c:pt>
                <c:pt idx="8">
                  <c:v>เคมีฯ/พลาสติก</c:v>
                </c:pt>
                <c:pt idx="9">
                  <c:v>แฟชั่น</c:v>
                </c:pt>
                <c:pt idx="10">
                  <c:v>ท่องเที่ยว</c:v>
                </c:pt>
                <c:pt idx="11">
                  <c:v>โลจิสติกส์ </c:v>
                </c:pt>
                <c:pt idx="12">
                  <c:v>ก่อสร้างฯ </c:v>
                </c:pt>
                <c:pt idx="13">
                  <c:v>สร้างสรรค์ </c:v>
                </c:pt>
                <c:pt idx="14">
                  <c:v>เกษตรโดยรวม</c:v>
                </c:pt>
                <c:pt idx="15">
                  <c:v>พลังงานฯ </c:v>
                </c:pt>
                <c:pt idx="16">
                  <c:v>อุตสาหกรรมโดยรวม </c:v>
                </c:pt>
              </c:strCache>
            </c:strRef>
          </c:cat>
          <c:val>
            <c:numRef>
              <c:f>'สรุปยุทธ 2 วทน'!$D$53:$D$69</c:f>
              <c:numCache>
                <c:formatCode>General</c:formatCode>
                <c:ptCount val="17"/>
                <c:pt idx="0">
                  <c:v>65</c:v>
                </c:pt>
                <c:pt idx="1">
                  <c:v>9</c:v>
                </c:pt>
                <c:pt idx="2">
                  <c:v>21</c:v>
                </c:pt>
                <c:pt idx="3">
                  <c:v>11</c:v>
                </c:pt>
                <c:pt idx="4">
                  <c:v>37</c:v>
                </c:pt>
                <c:pt idx="5">
                  <c:v>54</c:v>
                </c:pt>
                <c:pt idx="6">
                  <c:v>9</c:v>
                </c:pt>
                <c:pt idx="7">
                  <c:v>13</c:v>
                </c:pt>
                <c:pt idx="8">
                  <c:v>7</c:v>
                </c:pt>
                <c:pt idx="9">
                  <c:v>46</c:v>
                </c:pt>
                <c:pt idx="10">
                  <c:v>27</c:v>
                </c:pt>
                <c:pt idx="11">
                  <c:v>13</c:v>
                </c:pt>
                <c:pt idx="12">
                  <c:v>3</c:v>
                </c:pt>
                <c:pt idx="13">
                  <c:v>7</c:v>
                </c:pt>
                <c:pt idx="14">
                  <c:v>34</c:v>
                </c:pt>
                <c:pt idx="15">
                  <c:v>2</c:v>
                </c:pt>
                <c:pt idx="16">
                  <c:v>70</c:v>
                </c:pt>
              </c:numCache>
            </c:numRef>
          </c:val>
        </c:ser>
        <c:shape val="cylinder"/>
        <c:axId val="94786304"/>
        <c:axId val="94787840"/>
        <c:axId val="0"/>
      </c:bar3DChart>
      <c:catAx>
        <c:axId val="94786304"/>
        <c:scaling>
          <c:orientation val="minMax"/>
        </c:scaling>
        <c:axPos val="l"/>
        <c:tickLblPos val="nextTo"/>
        <c:txPr>
          <a:bodyPr/>
          <a:lstStyle/>
          <a:p>
            <a:pPr>
              <a:defRPr sz="1400"/>
            </a:pPr>
            <a:endParaRPr lang="th-TH"/>
          </a:p>
        </c:txPr>
        <c:crossAx val="94787840"/>
        <c:crosses val="autoZero"/>
        <c:auto val="1"/>
        <c:lblAlgn val="ctr"/>
        <c:lblOffset val="100"/>
      </c:catAx>
      <c:valAx>
        <c:axId val="94787840"/>
        <c:scaling>
          <c:orientation val="minMax"/>
        </c:scaling>
        <c:axPos val="b"/>
        <c:majorGridlines/>
        <c:numFmt formatCode="General" sourceLinked="1"/>
        <c:tickLblPos val="nextTo"/>
        <c:crossAx val="94786304"/>
        <c:crosses val="autoZero"/>
        <c:crossBetween val="between"/>
      </c:valAx>
    </c:plotArea>
    <c:plotVisOnly val="1"/>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th-TH"/>
  <c:chart>
    <c:view3D>
      <c:rAngAx val="1"/>
    </c:view3D>
    <c:plotArea>
      <c:layout/>
      <c:bar3DChart>
        <c:barDir val="bar"/>
        <c:grouping val="clustered"/>
        <c:ser>
          <c:idx val="0"/>
          <c:order val="0"/>
          <c:dPt>
            <c:idx val="1"/>
            <c:spPr>
              <a:solidFill>
                <a:srgbClr val="FFC000"/>
              </a:solidFill>
            </c:spPr>
          </c:dPt>
          <c:dPt>
            <c:idx val="2"/>
            <c:spPr>
              <a:solidFill>
                <a:schemeClr val="accent5">
                  <a:lumMod val="75000"/>
                </a:schemeClr>
              </a:solidFill>
            </c:spPr>
          </c:dPt>
          <c:dPt>
            <c:idx val="3"/>
            <c:spPr>
              <a:solidFill>
                <a:srgbClr val="92D050"/>
              </a:solidFill>
            </c:spPr>
          </c:dPt>
          <c:dPt>
            <c:idx val="4"/>
            <c:spPr>
              <a:solidFill>
                <a:schemeClr val="tx1">
                  <a:lumMod val="50000"/>
                  <a:lumOff val="50000"/>
                </a:schemeClr>
              </a:solidFill>
            </c:spPr>
          </c:dPt>
          <c:dPt>
            <c:idx val="5"/>
            <c:spPr>
              <a:solidFill>
                <a:schemeClr val="accent6">
                  <a:lumMod val="75000"/>
                </a:schemeClr>
              </a:solidFill>
            </c:spPr>
          </c:dPt>
          <c:dPt>
            <c:idx val="6"/>
            <c:spPr>
              <a:solidFill>
                <a:schemeClr val="accent6">
                  <a:lumMod val="50000"/>
                </a:schemeClr>
              </a:solidFill>
            </c:spPr>
          </c:dPt>
          <c:dPt>
            <c:idx val="7"/>
            <c:spPr>
              <a:solidFill>
                <a:schemeClr val="accent3">
                  <a:lumMod val="60000"/>
                  <a:lumOff val="40000"/>
                </a:schemeClr>
              </a:solidFill>
            </c:spPr>
          </c:dPt>
          <c:dPt>
            <c:idx val="8"/>
            <c:spPr>
              <a:solidFill>
                <a:schemeClr val="tx1"/>
              </a:solidFill>
            </c:spPr>
          </c:dPt>
          <c:dPt>
            <c:idx val="9"/>
            <c:spPr>
              <a:solidFill>
                <a:srgbClr val="FF0000"/>
              </a:solidFill>
            </c:spPr>
          </c:dPt>
          <c:dPt>
            <c:idx val="10"/>
            <c:spPr>
              <a:solidFill>
                <a:schemeClr val="accent5">
                  <a:lumMod val="60000"/>
                  <a:lumOff val="40000"/>
                </a:schemeClr>
              </a:solidFill>
            </c:spPr>
          </c:dPt>
          <c:dPt>
            <c:idx val="11"/>
            <c:spPr>
              <a:solidFill>
                <a:schemeClr val="accent3">
                  <a:lumMod val="75000"/>
                </a:schemeClr>
              </a:solidFill>
            </c:spPr>
          </c:dPt>
          <c:dPt>
            <c:idx val="12"/>
            <c:spPr>
              <a:solidFill>
                <a:srgbClr val="7030A0"/>
              </a:solidFill>
            </c:spPr>
          </c:dPt>
          <c:dPt>
            <c:idx val="13"/>
            <c:spPr>
              <a:solidFill>
                <a:srgbClr val="FFFF00"/>
              </a:solidFill>
            </c:spPr>
          </c:dPt>
          <c:dPt>
            <c:idx val="14"/>
            <c:spPr>
              <a:solidFill>
                <a:schemeClr val="accent6">
                  <a:lumMod val="60000"/>
                  <a:lumOff val="40000"/>
                </a:schemeClr>
              </a:solidFill>
            </c:spPr>
          </c:dPt>
          <c:dPt>
            <c:idx val="15"/>
            <c:spPr>
              <a:solidFill>
                <a:schemeClr val="accent2"/>
              </a:solidFill>
            </c:spPr>
          </c:dPt>
          <c:dLbls>
            <c:showVal val="1"/>
          </c:dLbls>
          <c:cat>
            <c:strRef>
              <c:f>'สรุปยุทธ 2 วทน'!$C$53:$C$69</c:f>
              <c:strCache>
                <c:ptCount val="17"/>
                <c:pt idx="0">
                  <c:v>ข้าวฯ </c:v>
                </c:pt>
                <c:pt idx="1">
                  <c:v>มันสัมปะหลังฯ </c:v>
                </c:pt>
                <c:pt idx="2">
                  <c:v>อ้อยฯ </c:v>
                </c:pt>
                <c:pt idx="3">
                  <c:v>ปาล์มฯ </c:v>
                </c:pt>
                <c:pt idx="4">
                  <c:v>ยางฯ </c:v>
                </c:pt>
                <c:pt idx="5">
                  <c:v>อาหารฯ </c:v>
                </c:pt>
                <c:pt idx="6">
                  <c:v>ยานยนต์ฯ </c:v>
                </c:pt>
                <c:pt idx="7">
                  <c:v>ไฟฟ้า/อิเล็คฯ </c:v>
                </c:pt>
                <c:pt idx="8">
                  <c:v>เคมีฯ/พลาสติก</c:v>
                </c:pt>
                <c:pt idx="9">
                  <c:v>แฟชั่น</c:v>
                </c:pt>
                <c:pt idx="10">
                  <c:v>ท่องเที่ยว</c:v>
                </c:pt>
                <c:pt idx="11">
                  <c:v>โลจิสติกส์ </c:v>
                </c:pt>
                <c:pt idx="12">
                  <c:v>ก่อสร้างฯ </c:v>
                </c:pt>
                <c:pt idx="13">
                  <c:v>สร้างสรรค์ </c:v>
                </c:pt>
                <c:pt idx="14">
                  <c:v>เกษตรโดยรวม</c:v>
                </c:pt>
                <c:pt idx="15">
                  <c:v>พลังงานฯ </c:v>
                </c:pt>
                <c:pt idx="16">
                  <c:v>อุตสาหกรรมโดยรวม </c:v>
                </c:pt>
              </c:strCache>
            </c:strRef>
          </c:cat>
          <c:val>
            <c:numRef>
              <c:f>'สรุปยุทธ 2 วทน'!$E$53:$E$69</c:f>
              <c:numCache>
                <c:formatCode>General</c:formatCode>
                <c:ptCount val="17"/>
                <c:pt idx="0">
                  <c:v>1331.1499999999999</c:v>
                </c:pt>
                <c:pt idx="1">
                  <c:v>61.33</c:v>
                </c:pt>
                <c:pt idx="2">
                  <c:v>103.13000000000001</c:v>
                </c:pt>
                <c:pt idx="3">
                  <c:v>56.89</c:v>
                </c:pt>
                <c:pt idx="4">
                  <c:v>214.41</c:v>
                </c:pt>
                <c:pt idx="5">
                  <c:v>1800.1</c:v>
                </c:pt>
                <c:pt idx="6">
                  <c:v>945.22</c:v>
                </c:pt>
                <c:pt idx="7">
                  <c:v>1003.0899999999999</c:v>
                </c:pt>
                <c:pt idx="8">
                  <c:v>411.8</c:v>
                </c:pt>
                <c:pt idx="9">
                  <c:v>300.64000000000038</c:v>
                </c:pt>
                <c:pt idx="10">
                  <c:v>428.74</c:v>
                </c:pt>
                <c:pt idx="11">
                  <c:v>1209.54</c:v>
                </c:pt>
                <c:pt idx="12">
                  <c:v>130</c:v>
                </c:pt>
                <c:pt idx="13">
                  <c:v>288</c:v>
                </c:pt>
                <c:pt idx="14">
                  <c:v>1271.3399999999999</c:v>
                </c:pt>
                <c:pt idx="15">
                  <c:v>12</c:v>
                </c:pt>
                <c:pt idx="16">
                  <c:v>3471.21</c:v>
                </c:pt>
              </c:numCache>
            </c:numRef>
          </c:val>
        </c:ser>
        <c:shape val="cylinder"/>
        <c:axId val="94822784"/>
        <c:axId val="94824320"/>
        <c:axId val="0"/>
      </c:bar3DChart>
      <c:catAx>
        <c:axId val="94822784"/>
        <c:scaling>
          <c:orientation val="minMax"/>
        </c:scaling>
        <c:axPos val="l"/>
        <c:tickLblPos val="nextTo"/>
        <c:txPr>
          <a:bodyPr/>
          <a:lstStyle/>
          <a:p>
            <a:pPr>
              <a:defRPr sz="1400"/>
            </a:pPr>
            <a:endParaRPr lang="th-TH"/>
          </a:p>
        </c:txPr>
        <c:crossAx val="94824320"/>
        <c:crosses val="autoZero"/>
        <c:auto val="1"/>
        <c:lblAlgn val="ctr"/>
        <c:lblOffset val="100"/>
      </c:catAx>
      <c:valAx>
        <c:axId val="94824320"/>
        <c:scaling>
          <c:orientation val="minMax"/>
        </c:scaling>
        <c:axPos val="b"/>
        <c:majorGridlines/>
        <c:numFmt formatCode="General" sourceLinked="1"/>
        <c:tickLblPos val="nextTo"/>
        <c:crossAx val="94822784"/>
        <c:crosses val="autoZero"/>
        <c:crossBetween val="between"/>
      </c:valAx>
    </c:plotArea>
    <c:plotVisOnly val="1"/>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th-TH"/>
  <c:style val="32"/>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678904343504502"/>
          <c:y val="0.28935185185186058"/>
          <c:w val="0.23010578191502601"/>
          <c:h val="0.42129907779534181"/>
        </c:manualLayout>
      </c:layout>
      <c:pieChart>
        <c:varyColors val="1"/>
        <c:ser>
          <c:idx val="0"/>
          <c:order val="0"/>
          <c:dLbls>
            <c:dLbl>
              <c:idx val="0"/>
              <c:layout>
                <c:manualLayout>
                  <c:x val="-3.5471040645146085E-2"/>
                  <c:y val="8.4725365586198004E-2"/>
                </c:manualLayout>
              </c:layout>
              <c:tx>
                <c:rich>
                  <a:bodyPr/>
                  <a:lstStyle/>
                  <a:p>
                    <a:r>
                      <a:rPr lang="en-US" dirty="0" smtClean="0"/>
                      <a:t>Bachelor</a:t>
                    </a:r>
                    <a:r>
                      <a:rPr lang="en-US" dirty="0"/>
                      <a:t>,  </a:t>
                    </a:r>
                    <a:r>
                      <a:rPr lang="en-US" dirty="0" smtClean="0"/>
                      <a:t>847,627 </a:t>
                    </a:r>
                    <a:endParaRPr lang="en-US" dirty="0"/>
                  </a:p>
                </c:rich>
              </c:tx>
              <c:showVal val="1"/>
              <c:showCatName val="1"/>
            </c:dLbl>
            <c:dLbl>
              <c:idx val="1"/>
              <c:layout>
                <c:manualLayout>
                  <c:x val="-1.865544963536387E-2"/>
                  <c:y val="-5.0791981894225437E-2"/>
                </c:manualLayout>
              </c:layout>
              <c:tx>
                <c:rich>
                  <a:bodyPr/>
                  <a:lstStyle/>
                  <a:p>
                    <a:r>
                      <a:rPr lang="en-US" dirty="0" smtClean="0"/>
                      <a:t>Master</a:t>
                    </a:r>
                    <a:r>
                      <a:rPr lang="en-US" dirty="0"/>
                      <a:t>,  </a:t>
                    </a:r>
                    <a:r>
                      <a:rPr lang="en-US" dirty="0" smtClean="0"/>
                      <a:t>302,724 </a:t>
                    </a:r>
                    <a:endParaRPr lang="en-US" dirty="0"/>
                  </a:p>
                </c:rich>
              </c:tx>
              <c:showVal val="1"/>
              <c:showCatName val="1"/>
            </c:dLbl>
            <c:dLbl>
              <c:idx val="2"/>
              <c:layout>
                <c:manualLayout>
                  <c:x val="9.5876912269747205E-2"/>
                  <c:y val="-3.7037037037037257E-2"/>
                </c:manualLayout>
              </c:layout>
              <c:tx>
                <c:rich>
                  <a:bodyPr/>
                  <a:lstStyle/>
                  <a:p>
                    <a:pPr>
                      <a:defRPr sz="1800" b="1">
                        <a:effectLst>
                          <a:outerShdw blurRad="38100" dist="38100" dir="2700000" algn="tl">
                            <a:srgbClr val="000000">
                              <a:alpha val="43137"/>
                            </a:srgbClr>
                          </a:outerShdw>
                        </a:effectLst>
                      </a:defRPr>
                    </a:pPr>
                    <a:r>
                      <a:rPr lang="en-US" dirty="0" smtClean="0"/>
                      <a:t>Ph.D</a:t>
                    </a:r>
                    <a:r>
                      <a:rPr lang="en-US" dirty="0"/>
                      <a:t>.,  </a:t>
                    </a:r>
                    <a:r>
                      <a:rPr lang="en-US" dirty="0" smtClean="0"/>
                      <a:t>60,545 </a:t>
                    </a:r>
                    <a:endParaRPr lang="en-US" dirty="0"/>
                  </a:p>
                </c:rich>
              </c:tx>
              <c:spPr/>
              <c:showVal val="1"/>
              <c:showCatName val="1"/>
            </c:dLbl>
            <c:txPr>
              <a:bodyPr/>
              <a:lstStyle/>
              <a:p>
                <a:pPr>
                  <a:defRPr sz="1800"/>
                </a:pPr>
                <a:endParaRPr lang="th-TH"/>
              </a:p>
            </c:txPr>
            <c:showVal val="1"/>
            <c:showCatName val="1"/>
            <c:showLeaderLines val="1"/>
          </c:dLbls>
          <c:cat>
            <c:strRef>
              <c:f>Sheet3!$G$50:$G$52</c:f>
              <c:strCache>
                <c:ptCount val="3"/>
                <c:pt idx="0">
                  <c:v>Bachelor</c:v>
                </c:pt>
                <c:pt idx="1">
                  <c:v>Master</c:v>
                </c:pt>
                <c:pt idx="2">
                  <c:v>Ph.D.</c:v>
                </c:pt>
              </c:strCache>
            </c:strRef>
          </c:cat>
          <c:val>
            <c:numRef>
              <c:f>Sheet3!$H$50:$H$52</c:f>
              <c:numCache>
                <c:formatCode>_-* #,##0_-;\-* #,##0_-;_-* "-"??_-;_-@_-</c:formatCode>
                <c:ptCount val="3"/>
                <c:pt idx="0">
                  <c:v>765015.06262297404</c:v>
                </c:pt>
                <c:pt idx="1">
                  <c:v>273219.66522249056</c:v>
                </c:pt>
                <c:pt idx="2">
                  <c:v>54643.933044498212</c:v>
                </c:pt>
              </c:numCache>
            </c:numRef>
          </c:val>
        </c:ser>
        <c:dLbls>
          <c:showVal val="1"/>
          <c:showCatName val="1"/>
        </c:dLbls>
        <c:firstSliceAng val="0"/>
      </c:pieChart>
    </c:plotArea>
    <c:plotVisOnly val="1"/>
  </c:chart>
  <c:externalData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th-TH"/>
  <c:style val="30"/>
  <c:clrMapOvr bg1="lt1" tx1="dk1" bg2="lt2" tx2="dk2" accent1="accent1" accent2="accent2" accent3="accent3" accent4="accent4" accent5="accent5" accent6="accent6" hlink="hlink" folHlink="folHlink"/>
  <c:chart>
    <c:view3D>
      <c:rotX val="30"/>
      <c:perspective val="30"/>
    </c:view3D>
    <c:plotArea>
      <c:layout>
        <c:manualLayout>
          <c:layoutTarget val="inner"/>
          <c:xMode val="edge"/>
          <c:yMode val="edge"/>
          <c:x val="0.10889717003196422"/>
          <c:y val="0.29524409448818723"/>
          <c:w val="0.50544069159046034"/>
          <c:h val="0.47862562634216188"/>
        </c:manualLayout>
      </c:layout>
      <c:pie3DChart>
        <c:varyColors val="1"/>
        <c:ser>
          <c:idx val="0"/>
          <c:order val="0"/>
          <c:dPt>
            <c:idx val="0"/>
            <c:explosion val="2"/>
          </c:dPt>
          <c:dLbls>
            <c:dLbl>
              <c:idx val="0"/>
              <c:layout>
                <c:manualLayout>
                  <c:x val="-0.19167950939024517"/>
                  <c:y val="-0.16930190547821303"/>
                </c:manualLayout>
              </c:layout>
              <c:tx>
                <c:rich>
                  <a:bodyPr/>
                  <a:lstStyle/>
                  <a:p>
                    <a:pPr>
                      <a:defRPr sz="1600" b="1">
                        <a:effectLst>
                          <a:outerShdw blurRad="38100" dist="38100" dir="2700000" algn="tl">
                            <a:srgbClr val="000000">
                              <a:alpha val="43137"/>
                            </a:srgbClr>
                          </a:outerShdw>
                        </a:effectLst>
                      </a:defRPr>
                    </a:pPr>
                    <a:r>
                      <a:rPr lang="en-US" sz="1600" dirty="0" smtClean="0"/>
                      <a:t>S&amp;T</a:t>
                    </a:r>
                    <a:r>
                      <a:rPr lang="en-US" sz="1600" dirty="0"/>
                      <a:t>,  </a:t>
                    </a:r>
                    <a:r>
                      <a:rPr lang="en-US" sz="1600" dirty="0" smtClean="0"/>
                      <a:t>1.21 million </a:t>
                    </a:r>
                    <a:endParaRPr lang="en-US" sz="1600" dirty="0"/>
                  </a:p>
                </c:rich>
              </c:tx>
              <c:spPr/>
              <c:showVal val="1"/>
              <c:showCatName val="1"/>
            </c:dLbl>
            <c:dLbl>
              <c:idx val="1"/>
              <c:layout>
                <c:manualLayout>
                  <c:x val="0.27803221132214734"/>
                  <c:y val="0.12252082229383852"/>
                </c:manualLayout>
              </c:layout>
              <c:tx>
                <c:rich>
                  <a:bodyPr/>
                  <a:lstStyle/>
                  <a:p>
                    <a:pPr>
                      <a:defRPr sz="1600"/>
                    </a:pPr>
                    <a:r>
                      <a:rPr lang="en-US" sz="1600" dirty="0" smtClean="0"/>
                      <a:t>Social </a:t>
                    </a:r>
                    <a:r>
                      <a:rPr lang="en-US" sz="1600" dirty="0"/>
                      <a:t>Science,  </a:t>
                    </a:r>
                    <a:r>
                      <a:rPr lang="en-US" sz="1600" dirty="0" smtClean="0"/>
                      <a:t>2.79 million </a:t>
                    </a:r>
                    <a:endParaRPr lang="en-US" sz="1600" dirty="0"/>
                  </a:p>
                </c:rich>
              </c:tx>
              <c:spPr/>
              <c:showVal val="1"/>
              <c:showCatName val="1"/>
            </c:dLbl>
            <c:showVal val="1"/>
            <c:showCatName val="1"/>
            <c:showLeaderLines val="1"/>
          </c:dLbls>
          <c:cat>
            <c:strRef>
              <c:f>Sheet3!$E$50:$E$51</c:f>
              <c:strCache>
                <c:ptCount val="2"/>
                <c:pt idx="0">
                  <c:v>S&amp;T</c:v>
                </c:pt>
                <c:pt idx="1">
                  <c:v>Social Science</c:v>
                </c:pt>
              </c:strCache>
            </c:strRef>
          </c:cat>
          <c:val>
            <c:numRef>
              <c:f>Sheet3!$F$50:$F$51</c:f>
              <c:numCache>
                <c:formatCode>_-* #,##0_-;\-* #,##0_-;_-* "-"??_-;_-@_-</c:formatCode>
                <c:ptCount val="2"/>
                <c:pt idx="0">
                  <c:v>1092878.6608899641</c:v>
                </c:pt>
                <c:pt idx="1">
                  <c:v>2550050.2087432463</c:v>
                </c:pt>
              </c:numCache>
            </c:numRef>
          </c:val>
        </c:ser>
        <c:dLbls>
          <c:showVal val="1"/>
          <c:showCatName val="1"/>
        </c:dLbls>
      </c:pie3DChart>
    </c:plotArea>
    <c:plotVisOnly val="1"/>
  </c:chart>
  <c:txPr>
    <a:bodyPr/>
    <a:lstStyle/>
    <a:p>
      <a:pPr>
        <a:defRPr sz="1800"/>
      </a:pPr>
      <a:endParaRPr lang="th-TH"/>
    </a:p>
  </c:txPr>
  <c:externalData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th-TH"/>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48180178358514"/>
          <c:y val="0.21244021580636399"/>
          <c:w val="0.37959284852775982"/>
          <c:h val="0.69454835299495099"/>
        </c:manualLayout>
      </c:layout>
      <c:pieChart>
        <c:varyColors val="1"/>
        <c:ser>
          <c:idx val="0"/>
          <c:order val="0"/>
          <c:dLbls>
            <c:dLbl>
              <c:idx val="0"/>
              <c:layout>
                <c:manualLayout>
                  <c:x val="9.534772700453148E-2"/>
                  <c:y val="-5.9468561509967592E-2"/>
                </c:manualLayout>
              </c:layout>
              <c:tx>
                <c:rich>
                  <a:bodyPr/>
                  <a:lstStyle/>
                  <a:p>
                    <a:r>
                      <a:rPr lang="en-US" sz="1400" b="1" dirty="0">
                        <a:latin typeface="Tahoma" pitchFamily="34" charset="0"/>
                        <a:ea typeface="Tahoma" pitchFamily="34" charset="0"/>
                        <a:cs typeface="Tahoma" pitchFamily="34" charset="0"/>
                      </a:rPr>
                      <a:t>Low skilled worker</a:t>
                    </a:r>
                    <a:r>
                      <a:rPr lang="th-TH" sz="1400" dirty="0">
                        <a:latin typeface="Tahoma" pitchFamily="34" charset="0"/>
                        <a:ea typeface="Tahoma" pitchFamily="34" charset="0"/>
                        <a:cs typeface="Tahoma" pitchFamily="34" charset="0"/>
                      </a:rPr>
                      <a:t>,  </a:t>
                    </a:r>
                    <a:endParaRPr lang="en-US" sz="1400" dirty="0">
                      <a:latin typeface="Tahoma" pitchFamily="34" charset="0"/>
                      <a:ea typeface="Tahoma" pitchFamily="34" charset="0"/>
                      <a:cs typeface="Tahoma" pitchFamily="34" charset="0"/>
                    </a:endParaRPr>
                  </a:p>
                  <a:p>
                    <a:r>
                      <a:rPr lang="th-TH" sz="1400" dirty="0">
                        <a:latin typeface="Tahoma" pitchFamily="34" charset="0"/>
                        <a:ea typeface="Tahoma" pitchFamily="34" charset="0"/>
                        <a:cs typeface="Tahoma" pitchFamily="34" charset="0"/>
                      </a:rPr>
                      <a:t>26</a:t>
                    </a:r>
                    <a:r>
                      <a:rPr lang="en-US" sz="1400" dirty="0">
                        <a:latin typeface="Tahoma" pitchFamily="34" charset="0"/>
                        <a:ea typeface="Tahoma" pitchFamily="34" charset="0"/>
                        <a:cs typeface="Tahoma" pitchFamily="34" charset="0"/>
                      </a:rPr>
                      <a:t>.</a:t>
                    </a:r>
                    <a:r>
                      <a:rPr lang="th-TH" sz="1400" dirty="0">
                        <a:latin typeface="Tahoma" pitchFamily="34" charset="0"/>
                        <a:ea typeface="Tahoma" pitchFamily="34" charset="0"/>
                        <a:cs typeface="Tahoma" pitchFamily="34" charset="0"/>
                      </a:rPr>
                      <a:t>7</a:t>
                    </a:r>
                    <a:r>
                      <a:rPr lang="en-US" sz="1400" dirty="0">
                        <a:latin typeface="Tahoma" pitchFamily="34" charset="0"/>
                        <a:ea typeface="Tahoma" pitchFamily="34" charset="0"/>
                        <a:cs typeface="Tahoma" pitchFamily="34" charset="0"/>
                      </a:rPr>
                      <a:t>8 million</a:t>
                    </a:r>
                    <a:r>
                      <a:rPr lang="th-TH" sz="1400" dirty="0">
                        <a:latin typeface="Tahoma" pitchFamily="34" charset="0"/>
                        <a:ea typeface="Tahoma" pitchFamily="34" charset="0"/>
                        <a:cs typeface="Tahoma" pitchFamily="34" charset="0"/>
                      </a:rPr>
                      <a:t>, 72%</a:t>
                    </a:r>
                  </a:p>
                </c:rich>
              </c:tx>
              <c:showVal val="1"/>
              <c:showSerName val="1"/>
              <c:showPercent val="1"/>
            </c:dLbl>
            <c:dLbl>
              <c:idx val="1"/>
              <c:layout>
                <c:manualLayout>
                  <c:x val="-9.5751361283905767E-2"/>
                  <c:y val="0.27045401649388567"/>
                </c:manualLayout>
              </c:layout>
              <c:tx>
                <c:rich>
                  <a:bodyPr/>
                  <a:lstStyle/>
                  <a:p>
                    <a:r>
                      <a:rPr lang="en-US" sz="1400" b="1" dirty="0">
                        <a:latin typeface="Tahoma" pitchFamily="34" charset="0"/>
                        <a:ea typeface="Tahoma" pitchFamily="34" charset="0"/>
                        <a:cs typeface="Tahoma" pitchFamily="34" charset="0"/>
                      </a:rPr>
                      <a:t>Medium</a:t>
                    </a:r>
                    <a:r>
                      <a:rPr lang="en-US" sz="1400" b="1" baseline="0" dirty="0">
                        <a:latin typeface="Tahoma" pitchFamily="34" charset="0"/>
                        <a:ea typeface="Tahoma" pitchFamily="34" charset="0"/>
                        <a:cs typeface="Tahoma" pitchFamily="34" charset="0"/>
                      </a:rPr>
                      <a:t> skilled worker</a:t>
                    </a:r>
                    <a:r>
                      <a:rPr lang="th-TH" sz="1400" dirty="0">
                        <a:latin typeface="Tahoma" pitchFamily="34" charset="0"/>
                        <a:ea typeface="Tahoma" pitchFamily="34" charset="0"/>
                        <a:cs typeface="Tahoma" pitchFamily="34" charset="0"/>
                      </a:rPr>
                      <a:t>, </a:t>
                    </a:r>
                    <a:endParaRPr lang="en-US" sz="1400" dirty="0">
                      <a:latin typeface="Tahoma" pitchFamily="34" charset="0"/>
                      <a:ea typeface="Tahoma" pitchFamily="34" charset="0"/>
                      <a:cs typeface="Tahoma" pitchFamily="34" charset="0"/>
                    </a:endParaRPr>
                  </a:p>
                  <a:p>
                    <a:r>
                      <a:rPr lang="th-TH" sz="1400" dirty="0">
                        <a:latin typeface="Tahoma" pitchFamily="34" charset="0"/>
                        <a:ea typeface="Tahoma" pitchFamily="34" charset="0"/>
                        <a:cs typeface="Tahoma" pitchFamily="34" charset="0"/>
                      </a:rPr>
                      <a:t>6</a:t>
                    </a:r>
                    <a:r>
                      <a:rPr lang="en-US" sz="1400" dirty="0">
                        <a:latin typeface="Tahoma" pitchFamily="34" charset="0"/>
                        <a:ea typeface="Tahoma" pitchFamily="34" charset="0"/>
                        <a:cs typeface="Tahoma" pitchFamily="34" charset="0"/>
                      </a:rPr>
                      <a:t>.</a:t>
                    </a:r>
                    <a:r>
                      <a:rPr lang="th-TH" sz="1400" dirty="0">
                        <a:latin typeface="Tahoma" pitchFamily="34" charset="0"/>
                        <a:ea typeface="Tahoma" pitchFamily="34" charset="0"/>
                        <a:cs typeface="Tahoma" pitchFamily="34" charset="0"/>
                      </a:rPr>
                      <a:t>28 </a:t>
                    </a:r>
                    <a:r>
                      <a:rPr lang="en-US" sz="1400" dirty="0">
                        <a:latin typeface="Tahoma" pitchFamily="34" charset="0"/>
                        <a:ea typeface="Tahoma" pitchFamily="34" charset="0"/>
                        <a:cs typeface="Tahoma" pitchFamily="34" charset="0"/>
                      </a:rPr>
                      <a:t>million</a:t>
                    </a:r>
                    <a:r>
                      <a:rPr lang="th-TH" sz="1400" dirty="0">
                        <a:latin typeface="Tahoma" pitchFamily="34" charset="0"/>
                        <a:ea typeface="Tahoma" pitchFamily="34" charset="0"/>
                        <a:cs typeface="Tahoma" pitchFamily="34" charset="0"/>
                      </a:rPr>
                      <a:t>, 17%</a:t>
                    </a:r>
                  </a:p>
                </c:rich>
              </c:tx>
              <c:showVal val="1"/>
              <c:showSerName val="1"/>
              <c:showPercent val="1"/>
            </c:dLbl>
            <c:dLbl>
              <c:idx val="2"/>
              <c:layout>
                <c:manualLayout>
                  <c:x val="-9.1951796833453725E-2"/>
                  <c:y val="0"/>
                </c:manualLayout>
              </c:layout>
              <c:tx>
                <c:rich>
                  <a:bodyPr/>
                  <a:lstStyle/>
                  <a:p>
                    <a:pPr>
                      <a:defRPr sz="1300">
                        <a:latin typeface="Tahoma" pitchFamily="34" charset="0"/>
                        <a:ea typeface="Tahoma" pitchFamily="34" charset="0"/>
                        <a:cs typeface="Tahoma" pitchFamily="34" charset="0"/>
                      </a:defRPr>
                    </a:pPr>
                    <a:r>
                      <a:rPr lang="en-US" sz="1300" b="1" dirty="0">
                        <a:latin typeface="Tahoma" pitchFamily="34" charset="0"/>
                        <a:ea typeface="Tahoma" pitchFamily="34" charset="0"/>
                        <a:cs typeface="Tahoma" pitchFamily="34" charset="0"/>
                      </a:rPr>
                      <a:t>Knowledge</a:t>
                    </a:r>
                    <a:r>
                      <a:rPr lang="en-US" sz="1300" b="1" baseline="0" dirty="0">
                        <a:latin typeface="Tahoma" pitchFamily="34" charset="0"/>
                        <a:ea typeface="Tahoma" pitchFamily="34" charset="0"/>
                        <a:cs typeface="Tahoma" pitchFamily="34" charset="0"/>
                      </a:rPr>
                      <a:t> worker</a:t>
                    </a:r>
                    <a:r>
                      <a:rPr lang="th-TH" sz="1300" dirty="0">
                        <a:latin typeface="Tahoma" pitchFamily="34" charset="0"/>
                        <a:ea typeface="Tahoma" pitchFamily="34" charset="0"/>
                        <a:cs typeface="Tahoma" pitchFamily="34" charset="0"/>
                      </a:rPr>
                      <a:t>, </a:t>
                    </a:r>
                    <a:endParaRPr lang="en-US" sz="1300" dirty="0">
                      <a:latin typeface="Tahoma" pitchFamily="34" charset="0"/>
                      <a:ea typeface="Tahoma" pitchFamily="34" charset="0"/>
                      <a:cs typeface="Tahoma" pitchFamily="34" charset="0"/>
                    </a:endParaRPr>
                  </a:p>
                  <a:p>
                    <a:pPr>
                      <a:defRPr sz="1300">
                        <a:latin typeface="Tahoma" pitchFamily="34" charset="0"/>
                        <a:ea typeface="Tahoma" pitchFamily="34" charset="0"/>
                        <a:cs typeface="Tahoma" pitchFamily="34" charset="0"/>
                      </a:defRPr>
                    </a:pPr>
                    <a:r>
                      <a:rPr lang="en-US" sz="1300" dirty="0">
                        <a:latin typeface="Tahoma" pitchFamily="34" charset="0"/>
                        <a:ea typeface="Tahoma" pitchFamily="34" charset="0"/>
                        <a:cs typeface="Tahoma" pitchFamily="34" charset="0"/>
                      </a:rPr>
                      <a:t>4.00 million</a:t>
                    </a:r>
                    <a:r>
                      <a:rPr lang="th-TH" sz="1300" dirty="0">
                        <a:latin typeface="Tahoma" pitchFamily="34" charset="0"/>
                        <a:ea typeface="Tahoma" pitchFamily="34" charset="0"/>
                        <a:cs typeface="Tahoma" pitchFamily="34" charset="0"/>
                      </a:rPr>
                      <a:t> , 11%</a:t>
                    </a:r>
                  </a:p>
                </c:rich>
              </c:tx>
              <c:spPr/>
              <c:showVal val="1"/>
              <c:showSerName val="1"/>
              <c:showPercent val="1"/>
            </c:dLbl>
            <c:txPr>
              <a:bodyPr/>
              <a:lstStyle/>
              <a:p>
                <a:pPr>
                  <a:defRPr sz="1400">
                    <a:latin typeface="Tahoma" pitchFamily="34" charset="0"/>
                    <a:ea typeface="Tahoma" pitchFamily="34" charset="0"/>
                    <a:cs typeface="Tahoma" pitchFamily="34" charset="0"/>
                  </a:defRPr>
                </a:pPr>
                <a:endParaRPr lang="th-TH"/>
              </a:p>
            </c:txPr>
            <c:showVal val="1"/>
            <c:showSerName val="1"/>
            <c:showPercent val="1"/>
            <c:showLeaderLines val="1"/>
          </c:dLbls>
          <c:cat>
            <c:strRef>
              <c:f>workforce!$A$27:$A$29</c:f>
              <c:strCache>
                <c:ptCount val="3"/>
                <c:pt idx="0">
                  <c:v>Low Skilled Worker</c:v>
                </c:pt>
                <c:pt idx="1">
                  <c:v>Medium Skilled Worker</c:v>
                </c:pt>
                <c:pt idx="2">
                  <c:v>Knowledge Worker</c:v>
                </c:pt>
              </c:strCache>
            </c:strRef>
          </c:cat>
          <c:val>
            <c:numRef>
              <c:f>workforce!$B$27:$B$29</c:f>
              <c:numCache>
                <c:formatCode>_-* #,##0_-;\-* #,##0_-;_-* "-"??_-;_-@_-</c:formatCode>
                <c:ptCount val="3"/>
                <c:pt idx="0">
                  <c:v>26775</c:v>
                </c:pt>
                <c:pt idx="1">
                  <c:v>6278</c:v>
                </c:pt>
                <c:pt idx="2">
                  <c:v>3965</c:v>
                </c:pt>
              </c:numCache>
            </c:numRef>
          </c:val>
        </c:ser>
        <c:dLbls>
          <c:showPercent val="1"/>
        </c:dLbls>
        <c:firstSliceAng val="0"/>
      </c:pieChart>
    </c:plotArea>
    <c:plotVisOnly val="1"/>
  </c:chart>
  <c:externalData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th-TH"/>
  <c:style val="47"/>
  <c:clrMapOvr bg1="lt1" tx1="dk1" bg2="lt2" tx2="dk2" accent1="accent1" accent2="accent2" accent3="accent3" accent4="accent4" accent5="accent5" accent6="accent6" hlink="hlink" folHlink="folHlink"/>
  <c:chart>
    <c:plotArea>
      <c:layout>
        <c:manualLayout>
          <c:layoutTarget val="inner"/>
          <c:xMode val="edge"/>
          <c:yMode val="edge"/>
          <c:x val="9.5640207136270208E-2"/>
          <c:y val="1.2887505340902338E-2"/>
          <c:w val="0.7623875393954137"/>
          <c:h val="0.91841103582982353"/>
        </c:manualLayout>
      </c:layout>
      <c:pieChart>
        <c:varyColors val="1"/>
        <c:ser>
          <c:idx val="0"/>
          <c:order val="0"/>
          <c:cat>
            <c:strRef>
              <c:f>'estimate-new-TDRI-STI'!$A$89:$A$91</c:f>
              <c:strCache>
                <c:ptCount val="3"/>
                <c:pt idx="0">
                  <c:v>นักวิจัย</c:v>
                </c:pt>
                <c:pt idx="1">
                  <c:v>ผู้ช่วยนักวิจัย</c:v>
                </c:pt>
                <c:pt idx="2">
                  <c:v>ผู้ทำงานสนับสนุน</c:v>
                </c:pt>
              </c:strCache>
            </c:strRef>
          </c:cat>
          <c:val>
            <c:numRef>
              <c:f>'estimate-new-TDRI-STI'!$B$89:$B$91</c:f>
              <c:numCache>
                <c:formatCode>_-* #,##0_-;\-* #,##0_-;_-* "-"??_-;_-@_-</c:formatCode>
                <c:ptCount val="3"/>
                <c:pt idx="0">
                  <c:v>38982</c:v>
                </c:pt>
                <c:pt idx="1">
                  <c:v>19178</c:v>
                </c:pt>
                <c:pt idx="2">
                  <c:v>15338</c:v>
                </c:pt>
              </c:numCache>
            </c:numRef>
          </c:val>
        </c:ser>
        <c:firstSliceAng val="0"/>
      </c:pieChart>
    </c:plotArea>
    <c:plotVisOnly val="1"/>
  </c:chart>
  <c:spPr>
    <a:noFill/>
  </c:spPr>
  <c:externalData r:id="rId2"/>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th-TH"/>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87486380655558"/>
          <c:y val="4.3651550793872312E-2"/>
          <c:w val="0.64040570682429365"/>
          <c:h val="0.79000511675136786"/>
        </c:manualLayout>
      </c:layout>
      <c:pieChart>
        <c:varyColors val="1"/>
        <c:ser>
          <c:idx val="0"/>
          <c:order val="0"/>
          <c:tx>
            <c:strRef>
              <c:f>Sheet1!$B$1</c:f>
              <c:strCache>
                <c:ptCount val="1"/>
                <c:pt idx="0">
                  <c:v>การใช้ประโยชน์ทรัพย์สินทางปัญญาของหน่วยงานให้ทุน</c:v>
                </c:pt>
              </c:strCache>
            </c:strRef>
          </c:tx>
          <c:dPt>
            <c:idx val="0"/>
            <c:explosion val="2"/>
            <c:spPr>
              <a:solidFill>
                <a:schemeClr val="tx2">
                  <a:lumMod val="40000"/>
                  <a:lumOff val="60000"/>
                </a:schemeClr>
              </a:solidFill>
            </c:spPr>
          </c:dPt>
          <c:dPt>
            <c:idx val="1"/>
            <c:spPr>
              <a:solidFill>
                <a:srgbClr val="FFFF00"/>
              </a:solidFill>
            </c:spPr>
          </c:dPt>
          <c:dLbls>
            <c:dLbl>
              <c:idx val="0"/>
              <c:layout>
                <c:manualLayout>
                  <c:x val="-3.3078683265212246E-2"/>
                  <c:y val="-0.33448487607657679"/>
                </c:manualLayout>
              </c:layout>
              <c:showPercent val="1"/>
            </c:dLbl>
            <c:txPr>
              <a:bodyPr/>
              <a:lstStyle/>
              <a:p>
                <a:pPr>
                  <a:defRPr sz="1400" b="1">
                    <a:latin typeface="Tahoma" pitchFamily="34" charset="0"/>
                    <a:ea typeface="Tahoma" pitchFamily="34" charset="0"/>
                    <a:cs typeface="Tahoma" pitchFamily="34" charset="0"/>
                  </a:defRPr>
                </a:pPr>
                <a:endParaRPr lang="th-TH"/>
              </a:p>
            </c:txPr>
            <c:showPercent val="1"/>
            <c:showLeaderLines val="1"/>
          </c:dLbls>
          <c:cat>
            <c:strRef>
              <c:f>Sheet1!$A$2:$A$3</c:f>
              <c:strCache>
                <c:ptCount val="2"/>
                <c:pt idx="0">
                  <c:v>ทรัพย์สินทางปัญญา</c:v>
                </c:pt>
                <c:pt idx="1">
                  <c:v>ทรัพย์สินทางปัญญาที่ใช้ประโยชน์เชิงพาณิชย์</c:v>
                </c:pt>
              </c:strCache>
            </c:strRef>
          </c:cat>
          <c:val>
            <c:numRef>
              <c:f>Sheet1!$B$2:$B$3</c:f>
              <c:numCache>
                <c:formatCode>General</c:formatCode>
                <c:ptCount val="2"/>
                <c:pt idx="0">
                  <c:v>1282</c:v>
                </c:pt>
                <c:pt idx="1">
                  <c:v>115</c:v>
                </c:pt>
              </c:numCache>
            </c:numRef>
          </c:val>
        </c:ser>
        <c:firstSliceAng val="0"/>
      </c:pieChart>
    </c:plotArea>
    <c:plotVisOnly val="1"/>
  </c:chart>
  <c:externalData r:id="rId2"/>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th-TH"/>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จำนวน</c:v>
                </c:pt>
              </c:strCache>
            </c:strRef>
          </c:tx>
          <c:spPr>
            <a:solidFill>
              <a:schemeClr val="tx2">
                <a:lumMod val="40000"/>
                <a:lumOff val="60000"/>
              </a:schemeClr>
            </a:solidFill>
          </c:spPr>
          <c:dPt>
            <c:idx val="1"/>
            <c:spPr>
              <a:solidFill>
                <a:srgbClr val="FFFF00"/>
              </a:solidFill>
            </c:spPr>
          </c:dPt>
          <c:dLbls>
            <c:dLbl>
              <c:idx val="0"/>
              <c:tx>
                <c:rich>
                  <a:bodyPr/>
                  <a:lstStyle/>
                  <a:p>
                    <a:r>
                      <a:rPr lang="en-US" smtClean="0"/>
                      <a:t>85%</a:t>
                    </a:r>
                    <a:endParaRPr lang="en-US"/>
                  </a:p>
                </c:rich>
              </c:tx>
              <c:showPercent val="1"/>
            </c:dLbl>
            <c:dLbl>
              <c:idx val="1"/>
              <c:tx>
                <c:rich>
                  <a:bodyPr/>
                  <a:lstStyle/>
                  <a:p>
                    <a:r>
                      <a:rPr lang="en-US" smtClean="0"/>
                      <a:t>15%</a:t>
                    </a:r>
                    <a:endParaRPr lang="en-US"/>
                  </a:p>
                </c:rich>
              </c:tx>
              <c:showPercent val="1"/>
            </c:dLbl>
            <c:txPr>
              <a:bodyPr/>
              <a:lstStyle/>
              <a:p>
                <a:pPr>
                  <a:defRPr sz="1400" b="1">
                    <a:latin typeface="Tahoma" pitchFamily="34" charset="0"/>
                    <a:ea typeface="Tahoma" pitchFamily="34" charset="0"/>
                    <a:cs typeface="Tahoma" pitchFamily="34" charset="0"/>
                  </a:defRPr>
                </a:pPr>
                <a:endParaRPr lang="th-TH"/>
              </a:p>
            </c:txPr>
            <c:showPercent val="1"/>
            <c:showLeaderLines val="1"/>
          </c:dLbls>
          <c:cat>
            <c:strRef>
              <c:f>Sheet1!$A$2:$A$3</c:f>
              <c:strCache>
                <c:ptCount val="2"/>
                <c:pt idx="0">
                  <c:v>จำนวนทรัพย์สินทางปัญญาทั้งหมด</c:v>
                </c:pt>
                <c:pt idx="1">
                  <c:v>ที่ใช้ประโยชน์</c:v>
                </c:pt>
              </c:strCache>
            </c:strRef>
          </c:cat>
          <c:val>
            <c:numRef>
              <c:f>Sheet1!$B$2:$B$3</c:f>
              <c:numCache>
                <c:formatCode>General</c:formatCode>
                <c:ptCount val="2"/>
                <c:pt idx="0">
                  <c:v>292</c:v>
                </c:pt>
                <c:pt idx="1">
                  <c:v>62</c:v>
                </c:pt>
              </c:numCache>
            </c:numRef>
          </c:val>
        </c:ser>
        <c:firstSliceAng val="0"/>
      </c:pieChart>
    </c:plotArea>
    <c:plotVisOnly val="1"/>
  </c:chart>
  <c:externalData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th-TH"/>
  <c:clrMapOvr bg1="lt1" tx1="dk1" bg2="lt2" tx2="dk2" accent1="accent1" accent2="accent2" accent3="accent3" accent4="accent4" accent5="accent5" accent6="accent6" hlink="hlink" folHlink="folHlink"/>
  <c:chart>
    <c:plotArea>
      <c:layout>
        <c:manualLayout>
          <c:layoutTarget val="inner"/>
          <c:xMode val="edge"/>
          <c:yMode val="edge"/>
          <c:x val="0.13744908937851844"/>
          <c:y val="5.3030912802566839E-2"/>
          <c:w val="0.81811847836428264"/>
          <c:h val="0.86466559617033778"/>
        </c:manualLayout>
      </c:layout>
      <c:scatterChart>
        <c:scatterStyle val="lineMarker"/>
        <c:ser>
          <c:idx val="0"/>
          <c:order val="0"/>
          <c:spPr>
            <a:ln w="28575">
              <a:noFill/>
            </a:ln>
          </c:spPr>
          <c:marker>
            <c:spPr>
              <a:ln w="25400">
                <a:solidFill>
                  <a:schemeClr val="tx1"/>
                </a:solidFill>
              </a:ln>
            </c:spPr>
          </c:marker>
          <c:dPt>
            <c:idx val="0"/>
            <c:marker>
              <c:spPr>
                <a:solidFill>
                  <a:srgbClr val="0070C0"/>
                </a:solidFill>
                <a:ln w="25400">
                  <a:solidFill>
                    <a:schemeClr val="tx1"/>
                  </a:solidFill>
                </a:ln>
              </c:spPr>
            </c:marker>
          </c:dPt>
          <c:dPt>
            <c:idx val="1"/>
            <c:marker>
              <c:symbol val="triangle"/>
              <c:size val="10"/>
              <c:spPr>
                <a:solidFill>
                  <a:schemeClr val="tx1"/>
                </a:solidFill>
                <a:ln w="25400">
                  <a:solidFill>
                    <a:schemeClr val="tx1"/>
                  </a:solidFill>
                </a:ln>
              </c:spPr>
            </c:marker>
          </c:dPt>
          <c:dPt>
            <c:idx val="2"/>
            <c:marker>
              <c:symbol val="triangle"/>
              <c:size val="7"/>
              <c:spPr>
                <a:solidFill>
                  <a:schemeClr val="tx1"/>
                </a:solidFill>
                <a:ln w="25400">
                  <a:solidFill>
                    <a:schemeClr val="tx1"/>
                  </a:solidFill>
                </a:ln>
              </c:spPr>
            </c:marker>
          </c:dPt>
          <c:dPt>
            <c:idx val="3"/>
            <c:marker>
              <c:symbol val="triangle"/>
              <c:size val="7"/>
              <c:spPr>
                <a:solidFill>
                  <a:schemeClr val="tx1"/>
                </a:solidFill>
                <a:ln w="25400">
                  <a:solidFill>
                    <a:schemeClr val="tx1"/>
                  </a:solidFill>
                </a:ln>
              </c:spPr>
            </c:marker>
          </c:dPt>
          <c:dPt>
            <c:idx val="4"/>
            <c:marker>
              <c:symbol val="triangle"/>
              <c:size val="7"/>
              <c:spPr>
                <a:solidFill>
                  <a:schemeClr val="tx1"/>
                </a:solidFill>
                <a:ln w="25400">
                  <a:solidFill>
                    <a:schemeClr val="tx1"/>
                  </a:solidFill>
                </a:ln>
              </c:spPr>
            </c:marker>
          </c:dPt>
          <c:dPt>
            <c:idx val="6"/>
            <c:marker>
              <c:symbol val="diamond"/>
              <c:size val="10"/>
              <c:spPr>
                <a:solidFill>
                  <a:schemeClr val="tx1"/>
                </a:solidFill>
                <a:ln w="25400">
                  <a:solidFill>
                    <a:schemeClr val="tx1"/>
                  </a:solidFill>
                </a:ln>
              </c:spPr>
            </c:marker>
          </c:dPt>
          <c:dPt>
            <c:idx val="7"/>
            <c:marker>
              <c:symbol val="diamond"/>
              <c:size val="7"/>
              <c:spPr>
                <a:solidFill>
                  <a:schemeClr val="tx1"/>
                </a:solidFill>
                <a:ln w="25400">
                  <a:solidFill>
                    <a:schemeClr val="tx1"/>
                  </a:solidFill>
                </a:ln>
              </c:spPr>
            </c:marker>
          </c:dPt>
          <c:dPt>
            <c:idx val="8"/>
            <c:marker>
              <c:symbol val="diamond"/>
              <c:size val="7"/>
              <c:spPr>
                <a:solidFill>
                  <a:schemeClr val="tx1"/>
                </a:solidFill>
                <a:ln w="25400">
                  <a:solidFill>
                    <a:schemeClr val="tx1"/>
                  </a:solidFill>
                </a:ln>
              </c:spPr>
            </c:marker>
          </c:dPt>
          <c:dPt>
            <c:idx val="9"/>
            <c:marker>
              <c:symbol val="diamond"/>
              <c:size val="7"/>
              <c:spPr>
                <a:solidFill>
                  <a:schemeClr val="tx1"/>
                </a:solidFill>
                <a:ln w="25400">
                  <a:solidFill>
                    <a:schemeClr val="tx1"/>
                  </a:solidFill>
                </a:ln>
              </c:spPr>
            </c:marker>
          </c:dPt>
          <c:dPt>
            <c:idx val="10"/>
            <c:marker>
              <c:symbol val="diamond"/>
              <c:size val="10"/>
              <c:spPr>
                <a:solidFill>
                  <a:schemeClr val="tx1"/>
                </a:solidFill>
                <a:ln w="25400">
                  <a:solidFill>
                    <a:schemeClr val="tx1"/>
                  </a:solidFill>
                </a:ln>
              </c:spPr>
            </c:marker>
          </c:dPt>
          <c:dPt>
            <c:idx val="11"/>
            <c:marker>
              <c:symbol val="diamond"/>
              <c:size val="7"/>
              <c:spPr>
                <a:solidFill>
                  <a:schemeClr val="tx1"/>
                </a:solidFill>
                <a:ln w="25400">
                  <a:solidFill>
                    <a:schemeClr val="tx1"/>
                  </a:solidFill>
                </a:ln>
              </c:spPr>
            </c:marker>
          </c:dPt>
          <c:dPt>
            <c:idx val="13"/>
            <c:marker>
              <c:symbol val="circle"/>
              <c:size val="7"/>
              <c:spPr>
                <a:solidFill>
                  <a:schemeClr val="tx1"/>
                </a:solidFill>
                <a:ln w="25400">
                  <a:solidFill>
                    <a:schemeClr val="tx1"/>
                  </a:solidFill>
                </a:ln>
              </c:spPr>
            </c:marker>
          </c:dPt>
          <c:dPt>
            <c:idx val="15"/>
            <c:marker>
              <c:symbol val="circle"/>
              <c:size val="7"/>
              <c:spPr>
                <a:solidFill>
                  <a:schemeClr val="tx1"/>
                </a:solidFill>
                <a:ln w="25400">
                  <a:solidFill>
                    <a:schemeClr val="tx1"/>
                  </a:solidFill>
                </a:ln>
              </c:spPr>
            </c:marker>
          </c:dPt>
          <c:dPt>
            <c:idx val="16"/>
            <c:marker>
              <c:symbol val="circle"/>
              <c:size val="7"/>
              <c:spPr>
                <a:solidFill>
                  <a:schemeClr val="tx1"/>
                </a:solidFill>
                <a:ln w="25400">
                  <a:solidFill>
                    <a:schemeClr val="tx1"/>
                  </a:solidFill>
                </a:ln>
              </c:spPr>
            </c:marker>
          </c:dPt>
          <c:dPt>
            <c:idx val="18"/>
            <c:marker>
              <c:symbol val="circle"/>
              <c:size val="7"/>
              <c:spPr>
                <a:solidFill>
                  <a:schemeClr val="tx1"/>
                </a:solidFill>
                <a:ln w="25400">
                  <a:solidFill>
                    <a:schemeClr val="tx1"/>
                  </a:solidFill>
                </a:ln>
              </c:spPr>
            </c:marker>
          </c:dPt>
          <c:dPt>
            <c:idx val="19"/>
            <c:marker>
              <c:symbol val="circle"/>
              <c:size val="7"/>
              <c:spPr>
                <a:solidFill>
                  <a:schemeClr val="tx1"/>
                </a:solidFill>
                <a:ln w="25400">
                  <a:solidFill>
                    <a:schemeClr val="tx1"/>
                  </a:solidFill>
                </a:ln>
              </c:spPr>
            </c:marker>
          </c:dPt>
          <c:dPt>
            <c:idx val="21"/>
            <c:marker>
              <c:symbol val="square"/>
              <c:size val="7"/>
              <c:spPr>
                <a:solidFill>
                  <a:schemeClr val="tx1"/>
                </a:solidFill>
                <a:ln w="25400">
                  <a:solidFill>
                    <a:schemeClr val="tx1"/>
                  </a:solidFill>
                </a:ln>
              </c:spPr>
            </c:marker>
          </c:dPt>
          <c:dPt>
            <c:idx val="22"/>
            <c:marker>
              <c:symbol val="square"/>
              <c:size val="7"/>
              <c:spPr>
                <a:solidFill>
                  <a:schemeClr val="tx1"/>
                </a:solidFill>
                <a:ln w="25400">
                  <a:solidFill>
                    <a:schemeClr val="tx1"/>
                  </a:solidFill>
                </a:ln>
              </c:spPr>
            </c:marker>
          </c:dPt>
          <c:dPt>
            <c:idx val="23"/>
            <c:marker>
              <c:symbol val="square"/>
              <c:size val="7"/>
              <c:spPr>
                <a:solidFill>
                  <a:schemeClr val="tx1"/>
                </a:solidFill>
                <a:ln w="25400">
                  <a:solidFill>
                    <a:schemeClr val="tx1"/>
                  </a:solidFill>
                </a:ln>
              </c:spPr>
            </c:marker>
          </c:dPt>
          <c:dPt>
            <c:idx val="24"/>
            <c:marker>
              <c:symbol val="square"/>
              <c:size val="7"/>
              <c:spPr>
                <a:solidFill>
                  <a:schemeClr val="tx1"/>
                </a:solidFill>
                <a:ln w="25400">
                  <a:solidFill>
                    <a:schemeClr val="tx1"/>
                  </a:solidFill>
                </a:ln>
              </c:spPr>
            </c:marker>
          </c:dPt>
          <c:dPt>
            <c:idx val="25"/>
            <c:marker>
              <c:symbol val="square"/>
              <c:size val="7"/>
              <c:spPr>
                <a:solidFill>
                  <a:schemeClr val="tx1"/>
                </a:solidFill>
                <a:ln w="25400">
                  <a:solidFill>
                    <a:schemeClr val="tx1"/>
                  </a:solidFill>
                </a:ln>
              </c:spPr>
            </c:marker>
          </c:dPt>
          <c:dPt>
            <c:idx val="26"/>
            <c:marker>
              <c:symbol val="square"/>
              <c:size val="7"/>
              <c:spPr>
                <a:solidFill>
                  <a:schemeClr val="tx1"/>
                </a:solidFill>
                <a:ln w="25400">
                  <a:solidFill>
                    <a:schemeClr val="tx1"/>
                  </a:solidFill>
                </a:ln>
              </c:spPr>
            </c:marker>
          </c:dPt>
          <c:dPt>
            <c:idx val="28"/>
            <c:marker>
              <c:symbol val="dash"/>
              <c:size val="7"/>
              <c:spPr>
                <a:noFill/>
                <a:ln w="25400">
                  <a:solidFill>
                    <a:schemeClr val="tx1"/>
                  </a:solidFill>
                </a:ln>
              </c:spPr>
            </c:marker>
          </c:dPt>
          <c:dPt>
            <c:idx val="29"/>
            <c:marker>
              <c:spPr>
                <a:solidFill>
                  <a:srgbClr val="FFFF00"/>
                </a:solidFill>
                <a:ln w="25400">
                  <a:solidFill>
                    <a:schemeClr val="tx1"/>
                  </a:solidFill>
                </a:ln>
              </c:spPr>
            </c:marker>
          </c:dPt>
          <c:dPt>
            <c:idx val="30"/>
            <c:marker>
              <c:symbol val="dash"/>
              <c:size val="7"/>
              <c:spPr>
                <a:noFill/>
                <a:ln w="25400">
                  <a:solidFill>
                    <a:schemeClr val="tx1"/>
                  </a:solidFill>
                </a:ln>
              </c:spPr>
            </c:marker>
          </c:dPt>
          <c:dPt>
            <c:idx val="31"/>
            <c:marker>
              <c:symbol val="dash"/>
              <c:size val="10"/>
              <c:spPr>
                <a:noFill/>
                <a:ln w="25400">
                  <a:solidFill>
                    <a:schemeClr val="tx1"/>
                  </a:solidFill>
                </a:ln>
              </c:spPr>
            </c:marker>
          </c:dPt>
          <c:dPt>
            <c:idx val="32"/>
            <c:marker>
              <c:symbol val="dash"/>
              <c:size val="7"/>
              <c:spPr>
                <a:noFill/>
                <a:ln w="25400">
                  <a:solidFill>
                    <a:schemeClr val="tx1"/>
                  </a:solidFill>
                </a:ln>
              </c:spPr>
            </c:marker>
          </c:dPt>
          <c:dPt>
            <c:idx val="33"/>
            <c:marker>
              <c:symbol val="dash"/>
              <c:size val="10"/>
              <c:spPr>
                <a:noFill/>
                <a:ln w="25400" cmpd="sng">
                  <a:solidFill>
                    <a:schemeClr val="tx1"/>
                  </a:solidFill>
                </a:ln>
              </c:spPr>
            </c:marker>
            <c:spPr>
              <a:ln w="0" cmpd="sng">
                <a:noFill/>
              </a:ln>
            </c:spPr>
          </c:dPt>
          <c:dPt>
            <c:idx val="35"/>
            <c:marker>
              <c:symbol val="plus"/>
              <c:size val="7"/>
              <c:spPr>
                <a:noFill/>
                <a:ln w="25400">
                  <a:solidFill>
                    <a:schemeClr val="tx1"/>
                  </a:solidFill>
                </a:ln>
              </c:spPr>
            </c:marker>
          </c:dPt>
          <c:dPt>
            <c:idx val="36"/>
            <c:marker>
              <c:symbol val="plus"/>
              <c:size val="10"/>
              <c:spPr>
                <a:noFill/>
                <a:ln w="25400">
                  <a:solidFill>
                    <a:schemeClr val="tx1"/>
                  </a:solidFill>
                </a:ln>
              </c:spPr>
            </c:marker>
          </c:dPt>
          <c:dPt>
            <c:idx val="37"/>
            <c:marker>
              <c:symbol val="plus"/>
              <c:size val="10"/>
              <c:spPr>
                <a:solidFill>
                  <a:schemeClr val="bg2">
                    <a:lumMod val="75000"/>
                  </a:schemeClr>
                </a:solidFill>
                <a:ln w="25400">
                  <a:solidFill>
                    <a:schemeClr val="tx1"/>
                  </a:solidFill>
                </a:ln>
              </c:spPr>
            </c:marker>
          </c:dPt>
          <c:dPt>
            <c:idx val="38"/>
            <c:marker>
              <c:symbol val="plus"/>
              <c:size val="10"/>
              <c:spPr>
                <a:noFill/>
                <a:ln w="25400">
                  <a:solidFill>
                    <a:schemeClr val="tx1"/>
                  </a:solidFill>
                </a:ln>
              </c:spPr>
            </c:marker>
          </c:dPt>
          <c:dPt>
            <c:idx val="39"/>
            <c:marker>
              <c:symbol val="plus"/>
              <c:size val="7"/>
              <c:spPr>
                <a:noFill/>
                <a:ln w="25400" cmpd="sng">
                  <a:solidFill>
                    <a:schemeClr val="tx1"/>
                  </a:solidFill>
                </a:ln>
              </c:spPr>
            </c:marker>
          </c:dPt>
          <c:dPt>
            <c:idx val="41"/>
            <c:marker>
              <c:symbol val="star"/>
              <c:size val="7"/>
              <c:spPr>
                <a:noFill/>
                <a:ln w="25400">
                  <a:solidFill>
                    <a:schemeClr val="tx1"/>
                  </a:solidFill>
                </a:ln>
              </c:spPr>
            </c:marker>
          </c:dPt>
          <c:dPt>
            <c:idx val="42"/>
            <c:marker>
              <c:symbol val="star"/>
              <c:size val="7"/>
              <c:spPr>
                <a:noFill/>
                <a:ln w="25400">
                  <a:solidFill>
                    <a:schemeClr val="tx1"/>
                  </a:solidFill>
                </a:ln>
              </c:spPr>
            </c:marker>
          </c:dPt>
          <c:dPt>
            <c:idx val="43"/>
            <c:marker>
              <c:symbol val="star"/>
              <c:size val="7"/>
              <c:spPr>
                <a:noFill/>
                <a:ln w="25400">
                  <a:solidFill>
                    <a:schemeClr val="tx1"/>
                  </a:solidFill>
                </a:ln>
              </c:spPr>
            </c:marker>
          </c:dPt>
          <c:dLbls>
            <c:dLbl>
              <c:idx val="1"/>
              <c:layout>
                <c:manualLayout>
                  <c:x val="-3.8829027950454018E-4"/>
                  <c:y val="-3.0347000429399831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1.1</a:t>
                    </a:r>
                    <a:endParaRPr lang="en-US" sz="1200" b="1">
                      <a:solidFill>
                        <a:schemeClr val="bg1"/>
                      </a:solidFill>
                      <a:effectLst>
                        <a:outerShdw blurRad="50800" dist="38100" algn="l" rotWithShape="0">
                          <a:prstClr val="black">
                            <a:alpha val="40000"/>
                          </a:prstClr>
                        </a:outerShdw>
                      </a:effectLst>
                    </a:endParaRPr>
                  </a:p>
                </c:rich>
              </c:tx>
              <c:spPr>
                <a:noFill/>
                <a:ln>
                  <a:noFill/>
                </a:ln>
                <a:effectLst/>
              </c:spPr>
              <c:dLblPos val="r"/>
            </c:dLbl>
            <c:dLbl>
              <c:idx val="2"/>
              <c:layout>
                <c:manualLayout>
                  <c:x val="-2.1279412441866348E-3"/>
                  <c:y val="4.7326548041432065E-17"/>
                </c:manualLayout>
              </c:layout>
              <c:tx>
                <c:rich>
                  <a:bodyPr/>
                  <a:lstStyle/>
                  <a:p>
                    <a:r>
                      <a:rPr lang="th-TH" sz="900" u="none">
                        <a:latin typeface="+mn-lt"/>
                      </a:rPr>
                      <a:t>1.2</a:t>
                    </a:r>
                    <a:endParaRPr lang="en-US"/>
                  </a:p>
                </c:rich>
              </c:tx>
              <c:dLblPos val="r"/>
            </c:dLbl>
            <c:dLbl>
              <c:idx val="3"/>
              <c:layout>
                <c:manualLayout>
                  <c:x val="-7.0021240450228922E-2"/>
                  <c:y val="-6.1840186643336882E-4"/>
                </c:manualLayout>
              </c:layout>
              <c:tx>
                <c:rich>
                  <a:bodyPr/>
                  <a:lstStyle/>
                  <a:p>
                    <a:r>
                      <a:rPr lang="th-TH" sz="900" u="none">
                        <a:latin typeface="+mn-lt"/>
                      </a:rPr>
                      <a:t>1.3</a:t>
                    </a:r>
                    <a:endParaRPr lang="en-US"/>
                  </a:p>
                </c:rich>
              </c:tx>
              <c:dLblPos val="r"/>
            </c:dLbl>
            <c:dLbl>
              <c:idx val="4"/>
              <c:layout>
                <c:manualLayout>
                  <c:x val="-1.8848254441019936E-3"/>
                  <c:y val="4.1684164479440068E-3"/>
                </c:manualLayout>
              </c:layout>
              <c:tx>
                <c:rich>
                  <a:bodyPr/>
                  <a:lstStyle/>
                  <a:p>
                    <a:r>
                      <a:rPr lang="th-TH" sz="900" u="none">
                        <a:latin typeface="+mn-lt"/>
                      </a:rPr>
                      <a:t>1.4</a:t>
                    </a:r>
                    <a:endParaRPr lang="en-US"/>
                  </a:p>
                </c:rich>
              </c:tx>
              <c:dLblPos val="r"/>
            </c:dLbl>
            <c:dLbl>
              <c:idx val="6"/>
              <c:layout>
                <c:manualLayout>
                  <c:x val="-5.210203987659523E-4"/>
                  <c:y val="-2.8606027344355429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2.1</a:t>
                    </a:r>
                    <a:endParaRPr lang="en-US" sz="1200" b="1">
                      <a:solidFill>
                        <a:schemeClr val="bg1"/>
                      </a:solidFill>
                      <a:effectLst>
                        <a:outerShdw blurRad="50800" dist="38100" algn="l" rotWithShape="0">
                          <a:prstClr val="black">
                            <a:alpha val="40000"/>
                          </a:prstClr>
                        </a:outerShdw>
                      </a:effectLst>
                    </a:endParaRPr>
                  </a:p>
                </c:rich>
              </c:tx>
              <c:spPr>
                <a:noFill/>
                <a:ln>
                  <a:noFill/>
                </a:ln>
                <a:effectLst/>
              </c:spPr>
              <c:dLblPos val="r"/>
            </c:dLbl>
            <c:dLbl>
              <c:idx val="7"/>
              <c:layout>
                <c:manualLayout>
                  <c:x val="-1.4619883040935797E-3"/>
                  <c:y val="1.2907389480478141E-3"/>
                </c:manualLayout>
              </c:layout>
              <c:tx>
                <c:rich>
                  <a:bodyPr/>
                  <a:lstStyle/>
                  <a:p>
                    <a:r>
                      <a:rPr lang="th-TH" sz="900" u="none">
                        <a:latin typeface="+mn-lt"/>
                      </a:rPr>
                      <a:t>2.2</a:t>
                    </a:r>
                    <a:endParaRPr lang="en-US"/>
                  </a:p>
                </c:rich>
              </c:tx>
            </c:dLbl>
            <c:dLbl>
              <c:idx val="8"/>
              <c:layout>
                <c:manualLayout>
                  <c:x val="-1.9357761200902695E-2"/>
                  <c:y val="-1.3747589392565389E-2"/>
                </c:manualLayout>
              </c:layout>
              <c:tx>
                <c:rich>
                  <a:bodyPr/>
                  <a:lstStyle/>
                  <a:p>
                    <a:r>
                      <a:rPr lang="th-TH" sz="900" u="none">
                        <a:latin typeface="+mn-lt"/>
                      </a:rPr>
                      <a:t>2.3</a:t>
                    </a:r>
                    <a:endParaRPr lang="en-US"/>
                  </a:p>
                </c:rich>
              </c:tx>
              <c:dLblPos val="r"/>
            </c:dLbl>
            <c:dLbl>
              <c:idx val="9"/>
              <c:layout>
                <c:manualLayout>
                  <c:x val="-6.7826933975397338E-2"/>
                  <c:y val="3.3843686205897819E-4"/>
                </c:manualLayout>
              </c:layout>
              <c:tx>
                <c:rich>
                  <a:bodyPr/>
                  <a:lstStyle/>
                  <a:p>
                    <a:r>
                      <a:rPr lang="th-TH" sz="900" u="none">
                        <a:latin typeface="+mn-lt"/>
                      </a:rPr>
                      <a:t>2.4</a:t>
                    </a:r>
                    <a:endParaRPr lang="en-US"/>
                  </a:p>
                </c:rich>
              </c:tx>
              <c:dLblPos val="r"/>
            </c:dLbl>
            <c:dLbl>
              <c:idx val="10"/>
              <c:layout>
                <c:manualLayout>
                  <c:x val="-2.7609577700027865E-2"/>
                  <c:y val="-1.7513248514953797E-2"/>
                </c:manualLayout>
              </c:layout>
              <c:tx>
                <c:rich>
                  <a:bodyPr/>
                  <a:lstStyle/>
                  <a:p>
                    <a:r>
                      <a:rPr lang="th-TH" sz="900" u="none">
                        <a:latin typeface="+mn-lt"/>
                      </a:rPr>
                      <a:t>2.5</a:t>
                    </a:r>
                    <a:endParaRPr lang="en-US"/>
                  </a:p>
                </c:rich>
              </c:tx>
              <c:dLblPos val="r"/>
            </c:dLbl>
            <c:dLbl>
              <c:idx val="11"/>
              <c:layout>
                <c:manualLayout>
                  <c:x val="-2.8281645715338252E-2"/>
                  <c:y val="2.4345572485917878E-2"/>
                </c:manualLayout>
              </c:layout>
              <c:tx>
                <c:rich>
                  <a:bodyPr/>
                  <a:lstStyle/>
                  <a:p>
                    <a:r>
                      <a:rPr lang="th-TH" sz="900" u="none">
                        <a:latin typeface="+mn-lt"/>
                      </a:rPr>
                      <a:t>2.6</a:t>
                    </a:r>
                    <a:endParaRPr lang="en-US"/>
                  </a:p>
                </c:rich>
              </c:tx>
              <c:dLblPos val="r"/>
            </c:dLbl>
            <c:dLbl>
              <c:idx val="13"/>
              <c:layout>
                <c:manualLayout>
                  <c:x val="3.5995993921812751E-3"/>
                  <c:y val="2.012241693408803E-2"/>
                </c:manualLayout>
              </c:layout>
              <c:tx>
                <c:rich>
                  <a:bodyPr/>
                  <a:lstStyle/>
                  <a:p>
                    <a:r>
                      <a:rPr lang="th-TH" sz="900" u="none">
                        <a:latin typeface="+mn-lt"/>
                      </a:rPr>
                      <a:t>3.1</a:t>
                    </a:r>
                    <a:endParaRPr lang="en-US"/>
                  </a:p>
                </c:rich>
              </c:tx>
              <c:dLblPos val="r"/>
            </c:dLbl>
            <c:dLbl>
              <c:idx val="15"/>
              <c:layout>
                <c:manualLayout>
                  <c:x val="-0.12181715622642109"/>
                  <c:y val="-2.9210265383493892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3.2.1</a:t>
                    </a:r>
                    <a:endParaRPr lang="en-US" sz="1200" b="1">
                      <a:solidFill>
                        <a:schemeClr val="bg1"/>
                      </a:solidFill>
                      <a:effectLst>
                        <a:outerShdw blurRad="50800" dist="38100" algn="l" rotWithShape="0">
                          <a:prstClr val="black">
                            <a:alpha val="40000"/>
                          </a:prstClr>
                        </a:outerShdw>
                      </a:effectLst>
                    </a:endParaRPr>
                  </a:p>
                </c:rich>
              </c:tx>
              <c:spPr>
                <a:noFill/>
                <a:ln>
                  <a:noFill/>
                </a:ln>
                <a:effectLst/>
              </c:spPr>
              <c:dLblPos val="r"/>
            </c:dLbl>
            <c:dLbl>
              <c:idx val="16"/>
              <c:layout>
                <c:manualLayout>
                  <c:x val="8.6094994704610742E-3"/>
                  <c:y val="-1.8446184062423168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3.2.2</a:t>
                    </a:r>
                    <a:endParaRPr lang="en-US" sz="1200" b="1">
                      <a:solidFill>
                        <a:schemeClr val="bg1"/>
                      </a:solidFill>
                      <a:effectLst>
                        <a:outerShdw blurRad="50800" dist="38100" algn="l" rotWithShape="0">
                          <a:prstClr val="black">
                            <a:alpha val="40000"/>
                          </a:prstClr>
                        </a:outerShdw>
                      </a:effectLst>
                    </a:endParaRPr>
                  </a:p>
                </c:rich>
              </c:tx>
              <c:spPr>
                <a:noFill/>
                <a:ln>
                  <a:noFill/>
                </a:ln>
                <a:effectLst/>
              </c:spPr>
              <c:dLblPos val="r"/>
            </c:dLbl>
            <c:dLbl>
              <c:idx val="18"/>
              <c:layout>
                <c:manualLayout>
                  <c:x val="8.8060045125940237E-3"/>
                  <c:y val="-1.9021528407690776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3.3.1</a:t>
                    </a:r>
                    <a:endParaRPr lang="en-US" sz="1200" b="1" u="none">
                      <a:solidFill>
                        <a:schemeClr val="bg1"/>
                      </a:solidFill>
                      <a:effectLst>
                        <a:outerShdw blurRad="50800" dist="38100" algn="l" rotWithShape="0">
                          <a:prstClr val="black">
                            <a:alpha val="40000"/>
                          </a:prstClr>
                        </a:outerShdw>
                      </a:effectLst>
                    </a:endParaRPr>
                  </a:p>
                </c:rich>
              </c:tx>
              <c:spPr>
                <a:noFill/>
                <a:ln>
                  <a:noFill/>
                </a:ln>
                <a:effectLst/>
                <a:scene3d>
                  <a:camera prst="orthographicFront"/>
                  <a:lightRig rig="threePt" dir="t"/>
                </a:scene3d>
              </c:spPr>
              <c:dLblPos val="r"/>
            </c:dLbl>
            <c:dLbl>
              <c:idx val="19"/>
              <c:layout>
                <c:manualLayout>
                  <c:x val="-2.6113183220518487E-2"/>
                  <c:y val="2.2845266316541216E-2"/>
                </c:manualLayout>
              </c:layout>
              <c:tx>
                <c:rich>
                  <a:bodyPr/>
                  <a:lstStyle/>
                  <a:p>
                    <a:r>
                      <a:rPr lang="th-TH" sz="900" u="none">
                        <a:latin typeface="+mn-lt"/>
                      </a:rPr>
                      <a:t>3.3.2</a:t>
                    </a:r>
                    <a:endParaRPr lang="en-US"/>
                  </a:p>
                </c:rich>
              </c:tx>
              <c:dLblPos val="r"/>
            </c:dLbl>
            <c:dLbl>
              <c:idx val="21"/>
              <c:layout>
                <c:manualLayout>
                  <c:x val="1.1362872404107591E-2"/>
                  <c:y val="-2.1407159535842192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4.1</a:t>
                    </a:r>
                    <a:endParaRPr lang="en-US" sz="1200" b="1">
                      <a:solidFill>
                        <a:schemeClr val="bg1"/>
                      </a:solidFill>
                      <a:effectLst>
                        <a:outerShdw blurRad="50800" dist="38100" algn="l" rotWithShape="0">
                          <a:prstClr val="black">
                            <a:alpha val="40000"/>
                          </a:prstClr>
                        </a:outerShdw>
                      </a:effectLst>
                    </a:endParaRPr>
                  </a:p>
                </c:rich>
              </c:tx>
              <c:spPr>
                <a:noFill/>
                <a:ln>
                  <a:noFill/>
                </a:ln>
                <a:effectLst/>
              </c:spPr>
              <c:dLblPos val="r"/>
            </c:dLbl>
            <c:dLbl>
              <c:idx val="22"/>
              <c:layout>
                <c:manualLayout>
                  <c:x val="9.4601003821891908E-3"/>
                  <c:y val="1.8714190251871963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4.2</a:t>
                    </a:r>
                    <a:endParaRPr lang="en-US" sz="1200" b="1" u="sng">
                      <a:solidFill>
                        <a:schemeClr val="bg1"/>
                      </a:solidFill>
                      <a:effectLst>
                        <a:outerShdw blurRad="50800" dist="38100" algn="l" rotWithShape="0">
                          <a:prstClr val="black">
                            <a:alpha val="40000"/>
                          </a:prstClr>
                        </a:outerShdw>
                      </a:effectLst>
                    </a:endParaRPr>
                  </a:p>
                </c:rich>
              </c:tx>
              <c:spPr>
                <a:noFill/>
                <a:ln>
                  <a:noFill/>
                </a:ln>
                <a:effectLst/>
                <a:scene3d>
                  <a:camera prst="orthographicFront"/>
                  <a:lightRig rig="threePt" dir="t"/>
                </a:scene3d>
              </c:spPr>
              <c:dLblPos val="r"/>
            </c:dLbl>
            <c:dLbl>
              <c:idx val="23"/>
              <c:layout>
                <c:manualLayout>
                  <c:x val="-3.9721876870654496E-2"/>
                  <c:y val="1.8431345646170029E-2"/>
                </c:manualLayout>
              </c:layout>
              <c:tx>
                <c:rich>
                  <a:bodyPr/>
                  <a:lstStyle/>
                  <a:p>
                    <a:r>
                      <a:rPr lang="th-TH" sz="900" u="none">
                        <a:latin typeface="+mn-lt"/>
                      </a:rPr>
                      <a:t>4.3</a:t>
                    </a:r>
                    <a:endParaRPr lang="en-US"/>
                  </a:p>
                </c:rich>
              </c:tx>
              <c:dLblPos val="r"/>
            </c:dLbl>
            <c:dLbl>
              <c:idx val="24"/>
              <c:layout>
                <c:manualLayout>
                  <c:x val="-3.0405212506331918E-2"/>
                  <c:y val="2.2107309190417052E-2"/>
                </c:manualLayout>
              </c:layout>
              <c:tx>
                <c:rich>
                  <a:bodyPr/>
                  <a:lstStyle/>
                  <a:p>
                    <a:r>
                      <a:rPr lang="th-TH" sz="900" u="none">
                        <a:latin typeface="+mn-lt"/>
                      </a:rPr>
                      <a:t>4.4</a:t>
                    </a:r>
                    <a:endParaRPr lang="en-US"/>
                  </a:p>
                </c:rich>
              </c:tx>
              <c:dLblPos val="r"/>
            </c:dLbl>
            <c:dLbl>
              <c:idx val="25"/>
              <c:layout>
                <c:manualLayout>
                  <c:x val="-1.7700649260947783E-2"/>
                  <c:y val="1.4258701689394344E-2"/>
                </c:manualLayout>
              </c:layout>
              <c:tx>
                <c:rich>
                  <a:bodyPr/>
                  <a:lstStyle/>
                  <a:p>
                    <a:r>
                      <a:rPr lang="th-TH" sz="900" u="none">
                        <a:latin typeface="+mn-lt"/>
                      </a:rPr>
                      <a:t>4.5</a:t>
                    </a:r>
                    <a:endParaRPr lang="en-US"/>
                  </a:p>
                </c:rich>
              </c:tx>
              <c:dLblPos val="r"/>
            </c:dLbl>
            <c:dLbl>
              <c:idx val="26"/>
              <c:layout>
                <c:manualLayout>
                  <c:x val="-9.236206767715309E-2"/>
                  <c:y val="-3.1663896179644442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4.6</a:t>
                    </a:r>
                    <a:endParaRPr lang="en-US" sz="1200" b="1">
                      <a:solidFill>
                        <a:schemeClr val="bg1"/>
                      </a:solidFill>
                      <a:effectLst>
                        <a:outerShdw blurRad="50800" dist="38100" algn="l" rotWithShape="0">
                          <a:prstClr val="black">
                            <a:alpha val="40000"/>
                          </a:prstClr>
                        </a:outerShdw>
                      </a:effectLst>
                    </a:endParaRPr>
                  </a:p>
                </c:rich>
              </c:tx>
              <c:spPr>
                <a:noFill/>
                <a:ln>
                  <a:noFill/>
                </a:ln>
                <a:effectLst/>
                <a:scene3d>
                  <a:camera prst="orthographicFront"/>
                  <a:lightRig rig="threePt" dir="t"/>
                </a:scene3d>
              </c:spPr>
              <c:dLblPos val="r"/>
            </c:dLbl>
            <c:dLbl>
              <c:idx val="28"/>
              <c:layout>
                <c:manualLayout>
                  <c:x val="-1.6278173189023481E-2"/>
                  <c:y val="2.0696558763487877E-2"/>
                </c:manualLayout>
              </c:layout>
              <c:tx>
                <c:rich>
                  <a:bodyPr/>
                  <a:lstStyle/>
                  <a:p>
                    <a:r>
                      <a:rPr lang="th-TH" sz="900" u="none">
                        <a:latin typeface="+mn-lt"/>
                      </a:rPr>
                      <a:t>5.1</a:t>
                    </a:r>
                    <a:endParaRPr lang="en-US"/>
                  </a:p>
                </c:rich>
              </c:tx>
              <c:dLblPos val="r"/>
            </c:dLbl>
            <c:dLbl>
              <c:idx val="29"/>
              <c:layout>
                <c:manualLayout>
                  <c:x val="-2.3628608923884513E-2"/>
                  <c:y val="-4.8214867725673557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5.2,5.4</a:t>
                    </a:r>
                    <a:endParaRPr lang="en-US" sz="1200" b="1">
                      <a:solidFill>
                        <a:schemeClr val="bg1"/>
                      </a:solidFill>
                      <a:effectLst>
                        <a:outerShdw blurRad="50800" dist="38100" algn="l" rotWithShape="0">
                          <a:prstClr val="black">
                            <a:alpha val="40000"/>
                          </a:prstClr>
                        </a:outerShdw>
                      </a:effectLst>
                    </a:endParaRPr>
                  </a:p>
                </c:rich>
              </c:tx>
              <c:spPr>
                <a:noFill/>
                <a:ln>
                  <a:noFill/>
                </a:ln>
                <a:effectLst/>
              </c:spPr>
              <c:dLblPos val="r"/>
            </c:dLbl>
            <c:dLbl>
              <c:idx val="30"/>
              <c:layout>
                <c:manualLayout>
                  <c:x val="-3.7974744231782785E-2"/>
                  <c:y val="2.2345873432487812E-2"/>
                </c:manualLayout>
              </c:layout>
              <c:tx>
                <c:rich>
                  <a:bodyPr/>
                  <a:lstStyle/>
                  <a:p>
                    <a:r>
                      <a:rPr lang="th-TH" sz="900" u="none">
                        <a:latin typeface="+mn-lt"/>
                      </a:rPr>
                      <a:t>5.3</a:t>
                    </a:r>
                    <a:endParaRPr lang="en-US"/>
                  </a:p>
                </c:rich>
              </c:tx>
              <c:dLblPos val="r"/>
            </c:dLbl>
            <c:dLbl>
              <c:idx val="31"/>
              <c:delete val="1"/>
            </c:dLbl>
            <c:dLbl>
              <c:idx val="32"/>
              <c:layout>
                <c:manualLayout>
                  <c:x val="-1.1588617212322265E-2"/>
                  <c:y val="1.4231972213541071E-2"/>
                </c:manualLayout>
              </c:layout>
              <c:tx>
                <c:rich>
                  <a:bodyPr/>
                  <a:lstStyle/>
                  <a:p>
                    <a:r>
                      <a:rPr lang="th-TH" sz="900" u="none">
                        <a:latin typeface="+mn-lt"/>
                      </a:rPr>
                      <a:t>5.5</a:t>
                    </a:r>
                    <a:endParaRPr lang="en-US"/>
                  </a:p>
                </c:rich>
              </c:tx>
              <c:dLblPos val="r"/>
            </c:dLbl>
            <c:dLbl>
              <c:idx val="33"/>
              <c:layout>
                <c:manualLayout>
                  <c:x val="-2.1972038644838949E-2"/>
                  <c:y val="-1.8755865006644223E-2"/>
                </c:manualLayout>
              </c:layout>
              <c:tx>
                <c:rich>
                  <a:bodyPr/>
                  <a:lstStyle/>
                  <a:p>
                    <a:r>
                      <a:rPr lang="th-TH" sz="900" u="none">
                        <a:latin typeface="+mn-lt"/>
                      </a:rPr>
                      <a:t>5.6</a:t>
                    </a:r>
                    <a:endParaRPr lang="en-US"/>
                  </a:p>
                </c:rich>
              </c:tx>
              <c:dLblPos val="r"/>
            </c:dLbl>
            <c:dLbl>
              <c:idx val="35"/>
              <c:layout>
                <c:manualLayout>
                  <c:x val="-5.7934121540078522E-2"/>
                  <c:y val="1.5375911344415401E-2"/>
                </c:manualLayout>
              </c:layout>
              <c:tx>
                <c:rich>
                  <a:bodyPr/>
                  <a:lstStyle/>
                  <a:p>
                    <a:r>
                      <a:rPr lang="th-TH" sz="900" u="none">
                        <a:latin typeface="+mn-lt"/>
                      </a:rPr>
                      <a:t>6.1</a:t>
                    </a:r>
                    <a:endParaRPr lang="en-US"/>
                  </a:p>
                </c:rich>
              </c:tx>
              <c:dLblPos val="r"/>
            </c:dLbl>
            <c:dLbl>
              <c:idx val="36"/>
              <c:layout>
                <c:manualLayout>
                  <c:x val="1.6476723304323801E-2"/>
                  <c:y val="-2.1820517116211812E-2"/>
                </c:manualLayout>
              </c:layout>
              <c:tx>
                <c:rich>
                  <a:bodyPr/>
                  <a:lstStyle/>
                  <a:p>
                    <a:pPr>
                      <a:defRPr sz="900" b="1" i="0" u="none">
                        <a:solidFill>
                          <a:schemeClr val="bg1"/>
                        </a:solidFill>
                        <a:effectLst>
                          <a:outerShdw blurRad="50800" dist="38100" algn="l" rotWithShape="0">
                            <a:prstClr val="black">
                              <a:alpha val="40000"/>
                            </a:prstClr>
                          </a:outerShdw>
                        </a:effectLst>
                        <a:latin typeface="+mn-lt"/>
                      </a:defRPr>
                    </a:pPr>
                    <a:r>
                      <a:rPr lang="th-TH" sz="900" b="1" i="0" u="none">
                        <a:solidFill>
                          <a:schemeClr val="bg1"/>
                        </a:solidFill>
                        <a:effectLst>
                          <a:outerShdw blurRad="50800" dist="38100" algn="l" rotWithShape="0">
                            <a:prstClr val="black">
                              <a:alpha val="40000"/>
                            </a:prstClr>
                          </a:outerShdw>
                        </a:effectLst>
                        <a:latin typeface="+mn-lt"/>
                      </a:rPr>
                      <a:t>6.2</a:t>
                    </a:r>
                    <a:endParaRPr lang="en-US" sz="1200" b="1" i="0">
                      <a:solidFill>
                        <a:schemeClr val="bg1"/>
                      </a:solidFill>
                      <a:effectLst>
                        <a:outerShdw blurRad="50800" dist="38100" algn="l" rotWithShape="0">
                          <a:prstClr val="black">
                            <a:alpha val="40000"/>
                          </a:prstClr>
                        </a:outerShdw>
                      </a:effectLst>
                    </a:endParaRPr>
                  </a:p>
                </c:rich>
              </c:tx>
              <c:spPr>
                <a:noFill/>
                <a:ln>
                  <a:noFill/>
                </a:ln>
                <a:effectLst/>
              </c:spPr>
              <c:dLblPos val="r"/>
            </c:dLbl>
            <c:dLbl>
              <c:idx val="37"/>
              <c:delete val="1"/>
            </c:dLbl>
            <c:dLbl>
              <c:idx val="38"/>
              <c:layout>
                <c:manualLayout>
                  <c:x val="-6.1802634424210884E-2"/>
                  <c:y val="3.6076407115777601E-2"/>
                </c:manualLayout>
              </c:layout>
              <c:tx>
                <c:rich>
                  <a:bodyPr/>
                  <a:lstStyle/>
                  <a:p>
                    <a:r>
                      <a:rPr lang="th-TH" sz="900" u="none">
                        <a:latin typeface="+mn-lt"/>
                      </a:rPr>
                      <a:t>6.3,6.4</a:t>
                    </a:r>
                    <a:endParaRPr lang="en-US"/>
                  </a:p>
                </c:rich>
              </c:tx>
              <c:dLblPos val="r"/>
            </c:dLbl>
            <c:dLbl>
              <c:idx val="39"/>
              <c:layout>
                <c:manualLayout>
                  <c:x val="-7.442340972709488E-2"/>
                  <c:y val="-3.383843686205891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6.5</a:t>
                    </a:r>
                    <a:endParaRPr lang="en-US" sz="1200" b="1">
                      <a:solidFill>
                        <a:schemeClr val="bg1"/>
                      </a:solidFill>
                      <a:effectLst>
                        <a:outerShdw blurRad="50800" dist="38100" algn="l" rotWithShape="0">
                          <a:prstClr val="black">
                            <a:alpha val="40000"/>
                          </a:prstClr>
                        </a:outerShdw>
                      </a:effectLst>
                    </a:endParaRPr>
                  </a:p>
                </c:rich>
              </c:tx>
              <c:spPr>
                <a:noFill/>
                <a:ln>
                  <a:noFill/>
                </a:ln>
                <a:effectLst/>
              </c:spPr>
              <c:dLblPos val="r"/>
            </c:dLbl>
            <c:dLbl>
              <c:idx val="41"/>
              <c:layout>
                <c:manualLayout>
                  <c:x val="-9.5722383612318163E-2"/>
                  <c:y val="-1.7129483814523231E-2"/>
                </c:manualLayout>
              </c:layout>
              <c:tx>
                <c:rich>
                  <a:bodyPr/>
                  <a:lstStyle/>
                  <a:p>
                    <a:pPr>
                      <a:defRPr sz="900" b="1" u="none">
                        <a:solidFill>
                          <a:schemeClr val="bg1"/>
                        </a:solidFill>
                        <a:effectLst>
                          <a:outerShdw blurRad="50800" dist="38100" algn="l" rotWithShape="0">
                            <a:prstClr val="black">
                              <a:alpha val="40000"/>
                            </a:prstClr>
                          </a:outerShdw>
                        </a:effectLst>
                        <a:latin typeface="+mn-lt"/>
                      </a:defRPr>
                    </a:pPr>
                    <a:r>
                      <a:rPr lang="th-TH" sz="900" b="1" u="none">
                        <a:solidFill>
                          <a:schemeClr val="bg1"/>
                        </a:solidFill>
                        <a:effectLst>
                          <a:outerShdw blurRad="50800" dist="38100" algn="l" rotWithShape="0">
                            <a:prstClr val="black">
                              <a:alpha val="40000"/>
                            </a:prstClr>
                          </a:outerShdw>
                        </a:effectLst>
                        <a:latin typeface="+mn-lt"/>
                      </a:rPr>
                      <a:t>7.1</a:t>
                    </a:r>
                    <a:endParaRPr lang="en-US" sz="1200" b="1">
                      <a:solidFill>
                        <a:schemeClr val="bg1"/>
                      </a:solidFill>
                      <a:effectLst>
                        <a:outerShdw blurRad="50800" dist="38100" algn="l" rotWithShape="0">
                          <a:prstClr val="black">
                            <a:alpha val="40000"/>
                          </a:prstClr>
                        </a:outerShdw>
                      </a:effectLst>
                    </a:endParaRPr>
                  </a:p>
                </c:rich>
              </c:tx>
              <c:spPr>
                <a:noFill/>
                <a:ln>
                  <a:noFill/>
                </a:ln>
                <a:effectLst/>
              </c:spPr>
              <c:dLblPos val="r"/>
            </c:dLbl>
            <c:dLbl>
              <c:idx val="42"/>
              <c:layout>
                <c:manualLayout>
                  <c:x val="-1.1290693926417127E-3"/>
                  <c:y val="3.5419096330286895E-4"/>
                </c:manualLayout>
              </c:layout>
              <c:tx>
                <c:rich>
                  <a:bodyPr/>
                  <a:lstStyle/>
                  <a:p>
                    <a:r>
                      <a:rPr lang="th-TH" sz="900" u="none">
                        <a:latin typeface="+mn-lt"/>
                      </a:rPr>
                      <a:t>7.2</a:t>
                    </a:r>
                    <a:endParaRPr lang="en-US"/>
                  </a:p>
                </c:rich>
              </c:tx>
              <c:dLblPos val="r"/>
            </c:dLbl>
            <c:dLbl>
              <c:idx val="43"/>
              <c:layout>
                <c:manualLayout>
                  <c:x val="-3.4353271630520213E-3"/>
                  <c:y val="1.1707307157757443E-2"/>
                </c:manualLayout>
              </c:layout>
              <c:tx>
                <c:rich>
                  <a:bodyPr/>
                  <a:lstStyle/>
                  <a:p>
                    <a:r>
                      <a:rPr lang="th-TH" sz="900" u="none">
                        <a:latin typeface="+mn-lt"/>
                      </a:rPr>
                      <a:t>7.3</a:t>
                    </a:r>
                    <a:endParaRPr lang="en-US"/>
                  </a:p>
                </c:rich>
              </c:tx>
              <c:dLblPos val="r"/>
            </c:dLbl>
            <c:spPr>
              <a:noFill/>
              <a:ln>
                <a:noFill/>
              </a:ln>
              <a:effectLst/>
            </c:spPr>
            <c:txPr>
              <a:bodyPr/>
              <a:lstStyle/>
              <a:p>
                <a:pPr>
                  <a:defRPr sz="900" u="none">
                    <a:latin typeface="+mn-lt"/>
                  </a:defRPr>
                </a:pPr>
                <a:endParaRPr lang="th-TH"/>
              </a:p>
            </c:txPr>
            <c:showVal val="1"/>
            <c:showCatName val="1"/>
            <c:showSerName val="1"/>
          </c:dLbls>
          <c:xVal>
            <c:numRef>
              <c:f>'รวมคะแนนทั้งหมด (4)'!$H$5:$H$48</c:f>
              <c:numCache>
                <c:formatCode>0.000</c:formatCode>
                <c:ptCount val="44"/>
                <c:pt idx="0">
                  <c:v>0</c:v>
                </c:pt>
                <c:pt idx="1">
                  <c:v>9</c:v>
                </c:pt>
                <c:pt idx="2">
                  <c:v>9.3333333333333321</c:v>
                </c:pt>
                <c:pt idx="3">
                  <c:v>9.2222222222222214</c:v>
                </c:pt>
                <c:pt idx="4">
                  <c:v>9.8750000000000266</c:v>
                </c:pt>
                <c:pt idx="5">
                  <c:v>0</c:v>
                </c:pt>
                <c:pt idx="6">
                  <c:v>7.1111111111111107</c:v>
                </c:pt>
                <c:pt idx="7">
                  <c:v>9</c:v>
                </c:pt>
                <c:pt idx="8">
                  <c:v>9.6666666666666767</c:v>
                </c:pt>
                <c:pt idx="9">
                  <c:v>9.5555555555555767</c:v>
                </c:pt>
                <c:pt idx="10">
                  <c:v>8.8888888888888893</c:v>
                </c:pt>
                <c:pt idx="11">
                  <c:v>9.1111111111109633</c:v>
                </c:pt>
                <c:pt idx="12">
                  <c:v>0</c:v>
                </c:pt>
                <c:pt idx="13">
                  <c:v>9.5714285714285712</c:v>
                </c:pt>
                <c:pt idx="14">
                  <c:v>0</c:v>
                </c:pt>
                <c:pt idx="15">
                  <c:v>9.1666666666666767</c:v>
                </c:pt>
                <c:pt idx="16">
                  <c:v>10.166666666666726</c:v>
                </c:pt>
                <c:pt idx="17">
                  <c:v>0</c:v>
                </c:pt>
                <c:pt idx="18">
                  <c:v>9.3333333333333321</c:v>
                </c:pt>
                <c:pt idx="19">
                  <c:v>9.6666666666666767</c:v>
                </c:pt>
                <c:pt idx="20">
                  <c:v>0</c:v>
                </c:pt>
                <c:pt idx="21">
                  <c:v>9.1428571428571139</c:v>
                </c:pt>
                <c:pt idx="22">
                  <c:v>7</c:v>
                </c:pt>
                <c:pt idx="23">
                  <c:v>8.4285714285713489</c:v>
                </c:pt>
                <c:pt idx="24">
                  <c:v>8.857142857143014</c:v>
                </c:pt>
                <c:pt idx="25">
                  <c:v>8.7142857142857153</c:v>
                </c:pt>
                <c:pt idx="26">
                  <c:v>8.1428571428571139</c:v>
                </c:pt>
                <c:pt idx="27">
                  <c:v>0</c:v>
                </c:pt>
                <c:pt idx="28">
                  <c:v>9.7142857142857153</c:v>
                </c:pt>
                <c:pt idx="29">
                  <c:v>9.7142857142857135</c:v>
                </c:pt>
                <c:pt idx="30">
                  <c:v>9.571428571428573</c:v>
                </c:pt>
                <c:pt idx="31">
                  <c:v>9.7142857142857153</c:v>
                </c:pt>
                <c:pt idx="32">
                  <c:v>9.1428571428571139</c:v>
                </c:pt>
                <c:pt idx="33">
                  <c:v>7.8571428571428346</c:v>
                </c:pt>
                <c:pt idx="34">
                  <c:v>0</c:v>
                </c:pt>
                <c:pt idx="35">
                  <c:v>8.857142857143014</c:v>
                </c:pt>
                <c:pt idx="36">
                  <c:v>9.7142857142857135</c:v>
                </c:pt>
                <c:pt idx="37">
                  <c:v>8.4285714285713489</c:v>
                </c:pt>
                <c:pt idx="38">
                  <c:v>8.4285714285713489</c:v>
                </c:pt>
                <c:pt idx="39">
                  <c:v>8.2857142857142847</c:v>
                </c:pt>
                <c:pt idx="40">
                  <c:v>0</c:v>
                </c:pt>
                <c:pt idx="41">
                  <c:v>8.1428571428571139</c:v>
                </c:pt>
                <c:pt idx="42">
                  <c:v>9.1428571428571139</c:v>
                </c:pt>
                <c:pt idx="43">
                  <c:v>8.2857142857142847</c:v>
                </c:pt>
              </c:numCache>
            </c:numRef>
          </c:xVal>
          <c:yVal>
            <c:numRef>
              <c:f>'รวมคะแนนทั้งหมด (4)'!$M$5:$M$48</c:f>
              <c:numCache>
                <c:formatCode>0.000</c:formatCode>
                <c:ptCount val="44"/>
                <c:pt idx="0">
                  <c:v>0</c:v>
                </c:pt>
                <c:pt idx="1">
                  <c:v>11</c:v>
                </c:pt>
                <c:pt idx="2">
                  <c:v>10.111111111110986</c:v>
                </c:pt>
                <c:pt idx="3">
                  <c:v>9.2222222222222232</c:v>
                </c:pt>
                <c:pt idx="4">
                  <c:v>9.5555555555555767</c:v>
                </c:pt>
                <c:pt idx="5">
                  <c:v>0</c:v>
                </c:pt>
                <c:pt idx="6">
                  <c:v>9.2222222222222214</c:v>
                </c:pt>
                <c:pt idx="7">
                  <c:v>9.8888888888888875</c:v>
                </c:pt>
                <c:pt idx="8">
                  <c:v>9.1111111111109633</c:v>
                </c:pt>
                <c:pt idx="9">
                  <c:v>9.1111111111109633</c:v>
                </c:pt>
                <c:pt idx="10">
                  <c:v>7.5555555555554852</c:v>
                </c:pt>
                <c:pt idx="11">
                  <c:v>9</c:v>
                </c:pt>
                <c:pt idx="12">
                  <c:v>0</c:v>
                </c:pt>
                <c:pt idx="13">
                  <c:v>11.285714285714302</c:v>
                </c:pt>
                <c:pt idx="14">
                  <c:v>0</c:v>
                </c:pt>
                <c:pt idx="15">
                  <c:v>10.500000000000002</c:v>
                </c:pt>
                <c:pt idx="16">
                  <c:v>11</c:v>
                </c:pt>
                <c:pt idx="17">
                  <c:v>0</c:v>
                </c:pt>
                <c:pt idx="18">
                  <c:v>11.666666666666726</c:v>
                </c:pt>
                <c:pt idx="19">
                  <c:v>10.833333333333334</c:v>
                </c:pt>
                <c:pt idx="20">
                  <c:v>0</c:v>
                </c:pt>
                <c:pt idx="21">
                  <c:v>10.857142857143032</c:v>
                </c:pt>
                <c:pt idx="22">
                  <c:v>10.857142857143032</c:v>
                </c:pt>
                <c:pt idx="23">
                  <c:v>10.42857142857131</c:v>
                </c:pt>
                <c:pt idx="24">
                  <c:v>10.42857142857131</c:v>
                </c:pt>
                <c:pt idx="25">
                  <c:v>9.857142857143014</c:v>
                </c:pt>
                <c:pt idx="26">
                  <c:v>10</c:v>
                </c:pt>
                <c:pt idx="27">
                  <c:v>0</c:v>
                </c:pt>
                <c:pt idx="28">
                  <c:v>9.4285714285713489</c:v>
                </c:pt>
                <c:pt idx="29">
                  <c:v>9.5714285714285712</c:v>
                </c:pt>
                <c:pt idx="30">
                  <c:v>9.4285714285713489</c:v>
                </c:pt>
                <c:pt idx="31">
                  <c:v>9.5714285714285712</c:v>
                </c:pt>
                <c:pt idx="32">
                  <c:v>9.5714285714285712</c:v>
                </c:pt>
                <c:pt idx="33">
                  <c:v>8.2857142857142865</c:v>
                </c:pt>
                <c:pt idx="34">
                  <c:v>0</c:v>
                </c:pt>
                <c:pt idx="35">
                  <c:v>9.5714285714285712</c:v>
                </c:pt>
                <c:pt idx="36">
                  <c:v>9</c:v>
                </c:pt>
                <c:pt idx="37">
                  <c:v>9.1428571428571139</c:v>
                </c:pt>
                <c:pt idx="38">
                  <c:v>9.1428571428571139</c:v>
                </c:pt>
                <c:pt idx="39">
                  <c:v>9.5714285714285712</c:v>
                </c:pt>
                <c:pt idx="40">
                  <c:v>0</c:v>
                </c:pt>
                <c:pt idx="41">
                  <c:v>9.4285714285713489</c:v>
                </c:pt>
                <c:pt idx="42">
                  <c:v>9.7142857142857153</c:v>
                </c:pt>
                <c:pt idx="43">
                  <c:v>10</c:v>
                </c:pt>
              </c:numCache>
            </c:numRef>
          </c:yVal>
        </c:ser>
        <c:axId val="103336960"/>
        <c:axId val="103256832"/>
      </c:scatterChart>
      <c:valAx>
        <c:axId val="103336960"/>
        <c:scaling>
          <c:orientation val="minMax"/>
          <c:max val="12"/>
          <c:min val="7"/>
        </c:scaling>
        <c:axPos val="b"/>
        <c:majorGridlines/>
        <c:numFmt formatCode="0.00" sourceLinked="0"/>
        <c:tickLblPos val="nextTo"/>
        <c:spPr>
          <a:ln w="25400">
            <a:tailEnd type="triangle" w="lg" len="lg"/>
          </a:ln>
        </c:spPr>
        <c:txPr>
          <a:bodyPr rot="0" vert="horz"/>
          <a:lstStyle/>
          <a:p>
            <a:pPr>
              <a:defRPr sz="1000" b="0" i="0" u="none" strike="noStrike" baseline="0">
                <a:solidFill>
                  <a:srgbClr val="000000"/>
                </a:solidFill>
                <a:latin typeface="Tahoma"/>
                <a:ea typeface="Tahoma"/>
                <a:cs typeface="Tahoma"/>
              </a:defRPr>
            </a:pPr>
            <a:endParaRPr lang="th-TH"/>
          </a:p>
        </c:txPr>
        <c:crossAx val="103256832"/>
        <c:crosses val="autoZero"/>
        <c:crossBetween val="midCat"/>
        <c:majorUnit val="1"/>
      </c:valAx>
      <c:valAx>
        <c:axId val="103256832"/>
        <c:scaling>
          <c:orientation val="minMax"/>
          <c:max val="12"/>
          <c:min val="7"/>
        </c:scaling>
        <c:axPos val="l"/>
        <c:majorGridlines/>
        <c:numFmt formatCode="0.00" sourceLinked="0"/>
        <c:tickLblPos val="nextTo"/>
        <c:spPr>
          <a:ln w="25400">
            <a:tailEnd type="triangle" w="lg" len="med"/>
          </a:ln>
        </c:spPr>
        <c:txPr>
          <a:bodyPr/>
          <a:lstStyle/>
          <a:p>
            <a:pPr>
              <a:defRPr sz="1000"/>
            </a:pPr>
            <a:endParaRPr lang="th-TH"/>
          </a:p>
        </c:txPr>
        <c:crossAx val="103336960"/>
        <c:crosses val="autoZero"/>
        <c:crossBetween val="midCat"/>
        <c:majorUnit val="1"/>
      </c:valAx>
      <c:spPr>
        <a:noFill/>
        <a:ln w="25400">
          <a:noFill/>
        </a:ln>
      </c:spPr>
    </c:plotArea>
    <c:plotVisOnly val="1"/>
    <c:dispBlanksAs val="gap"/>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th-TH"/>
  <c:chart>
    <c:autoTitleDeleted val="1"/>
    <c:plotArea>
      <c:layout>
        <c:manualLayout>
          <c:layoutTarget val="inner"/>
          <c:xMode val="edge"/>
          <c:yMode val="edge"/>
          <c:x val="0.12587455851228618"/>
          <c:y val="4.8496392762723384E-2"/>
          <c:w val="0.83941025506026457"/>
          <c:h val="0.78671505434990774"/>
        </c:manualLayout>
      </c:layout>
      <c:scatterChart>
        <c:scatterStyle val="smoothMarker"/>
        <c:ser>
          <c:idx val="0"/>
          <c:order val="0"/>
          <c:tx>
            <c:strRef>
              <c:f>Sheet1!$A$2</c:f>
              <c:strCache>
                <c:ptCount val="1"/>
                <c:pt idx="0">
                  <c:v>R&amp;D/GDP(%)</c:v>
                </c:pt>
              </c:strCache>
            </c:strRef>
          </c:tx>
          <c:xVal>
            <c:numRef>
              <c:f>Sheet1!$B$1:$X$1</c:f>
              <c:numCache>
                <c:formatCode>General</c:formatCod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numCache>
            </c:numRef>
          </c:xVal>
          <c:yVal>
            <c:numRef>
              <c:f>Sheet1!$B$2:$X$2</c:f>
              <c:numCache>
                <c:formatCode>General</c:formatCode>
                <c:ptCount val="23"/>
                <c:pt idx="0">
                  <c:v>0.25654080941903301</c:v>
                </c:pt>
                <c:pt idx="1">
                  <c:v>0.25233372080370076</c:v>
                </c:pt>
                <c:pt idx="2">
                  <c:v>0.26270565395708428</c:v>
                </c:pt>
                <c:pt idx="3">
                  <c:v>0.24404460171029407</c:v>
                </c:pt>
                <c:pt idx="4">
                  <c:v>0.26141112080924667</c:v>
                </c:pt>
                <c:pt idx="5">
                  <c:v>0.25480598981654212</c:v>
                </c:pt>
                <c:pt idx="6">
                  <c:v>0.23515226665377567</c:v>
                </c:pt>
                <c:pt idx="7">
                  <c:v>0.25019921797505451</c:v>
                </c:pt>
                <c:pt idx="8">
                  <c:v>0.21458357052979693</c:v>
                </c:pt>
                <c:pt idx="9">
                  <c:v>0.21000000000000021</c:v>
                </c:pt>
                <c:pt idx="10">
                  <c:v>0.21000000000000021</c:v>
                </c:pt>
                <c:pt idx="11">
                  <c:v>0.23</c:v>
                </c:pt>
                <c:pt idx="12">
                  <c:v>0.25</c:v>
                </c:pt>
                <c:pt idx="13">
                  <c:v>0.28000000000000008</c:v>
                </c:pt>
                <c:pt idx="14">
                  <c:v>0.37000000000000038</c:v>
                </c:pt>
                <c:pt idx="15">
                  <c:v>0.52</c:v>
                </c:pt>
                <c:pt idx="16">
                  <c:v>0.73000000000000065</c:v>
                </c:pt>
                <c:pt idx="17">
                  <c:v>1</c:v>
                </c:pt>
                <c:pt idx="18">
                  <c:v>1.2</c:v>
                </c:pt>
                <c:pt idx="19">
                  <c:v>1.4</c:v>
                </c:pt>
                <c:pt idx="20">
                  <c:v>1.6</c:v>
                </c:pt>
                <c:pt idx="21">
                  <c:v>1.8</c:v>
                </c:pt>
                <c:pt idx="22">
                  <c:v>2</c:v>
                </c:pt>
              </c:numCache>
            </c:numRef>
          </c:yVal>
          <c:smooth val="1"/>
        </c:ser>
        <c:axId val="66812160"/>
        <c:axId val="66813952"/>
      </c:scatterChart>
      <c:valAx>
        <c:axId val="66812160"/>
        <c:scaling>
          <c:orientation val="minMax"/>
          <c:max val="2021"/>
          <c:min val="2000"/>
        </c:scaling>
        <c:axPos val="b"/>
        <c:numFmt formatCode="General" sourceLinked="1"/>
        <c:tickLblPos val="nextTo"/>
        <c:txPr>
          <a:bodyPr rot="-2700000"/>
          <a:lstStyle/>
          <a:p>
            <a:pPr>
              <a:defRPr/>
            </a:pPr>
            <a:endParaRPr lang="th-TH"/>
          </a:p>
        </c:txPr>
        <c:crossAx val="66813952"/>
        <c:crosses val="autoZero"/>
        <c:crossBetween val="midCat"/>
        <c:majorUnit val="1"/>
      </c:valAx>
      <c:valAx>
        <c:axId val="66813952"/>
        <c:scaling>
          <c:orientation val="minMax"/>
          <c:max val="2"/>
        </c:scaling>
        <c:axPos val="l"/>
        <c:majorGridlines/>
        <c:numFmt formatCode="General" sourceLinked="1"/>
        <c:tickLblPos val="nextTo"/>
        <c:crossAx val="66812160"/>
        <c:crosses val="autoZero"/>
        <c:crossBetween val="midCat"/>
      </c:valAx>
    </c:plotArea>
    <c:plotVisOnly val="1"/>
  </c:chart>
  <c:txPr>
    <a:bodyPr/>
    <a:lstStyle/>
    <a:p>
      <a:pPr>
        <a:defRPr sz="1600">
          <a:latin typeface="Tahoma" pitchFamily="34" charset="0"/>
          <a:ea typeface="Tahoma" pitchFamily="34" charset="0"/>
          <a:cs typeface="Tahoma" pitchFamily="34" charset="0"/>
        </a:defRPr>
      </a:pPr>
      <a:endParaRPr lang="th-TH"/>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th-TH"/>
  <c:chart>
    <c:title>
      <c:tx>
        <c:rich>
          <a:bodyPr/>
          <a:lstStyle/>
          <a:p>
            <a:pPr>
              <a:defRPr lang="th-TH" b="1">
                <a:latin typeface="Arial Unicode MS" pitchFamily="34" charset="-128"/>
                <a:ea typeface="Arial Unicode MS" pitchFamily="34" charset="-128"/>
                <a:cs typeface="Arial Unicode MS" pitchFamily="34" charset="-128"/>
              </a:defRPr>
            </a:pPr>
            <a:r>
              <a:rPr lang="en-US" b="1" dirty="0" smtClean="0"/>
              <a:t>Thailand</a:t>
            </a:r>
            <a:r>
              <a:rPr lang="en-US" b="1" baseline="0" dirty="0" smtClean="0"/>
              <a:t> </a:t>
            </a:r>
            <a:r>
              <a:rPr lang="en-US" b="1" dirty="0" smtClean="0"/>
              <a:t>Energy Sources for Electricity</a:t>
            </a:r>
            <a:r>
              <a:rPr lang="en-US" b="1" baseline="0" dirty="0" smtClean="0"/>
              <a:t> </a:t>
            </a:r>
            <a:endParaRPr b="1" dirty="0"/>
          </a:p>
        </c:rich>
      </c:tx>
      <c:layout>
        <c:manualLayout>
          <c:xMode val="edge"/>
          <c:yMode val="edge"/>
          <c:x val="0.10261227228947779"/>
          <c:y val="9.4941154786563023E-2"/>
        </c:manualLayout>
      </c:layout>
      <c:spPr>
        <a:noFill/>
        <a:ln>
          <a:noFill/>
        </a:ln>
      </c:spPr>
    </c:title>
    <c:view3D>
      <c:rotX val="30"/>
      <c:perspective val="30"/>
    </c:view3D>
    <c:plotArea>
      <c:layout/>
      <c:pie3DChart>
        <c:varyColors val="1"/>
        <c:ser>
          <c:idx val="0"/>
          <c:order val="0"/>
          <c:tx>
            <c:strRef>
              <c:f>Sheet1!$A$1</c:f>
              <c:strCache>
                <c:ptCount val="1"/>
                <c:pt idx="0">
                  <c:v>พ.ศ. 2553</c:v>
                </c:pt>
              </c:strCache>
            </c:strRef>
          </c:tx>
          <c:explosion val="25"/>
          <c:dPt>
            <c:idx val="0"/>
            <c:spPr>
              <a:solidFill>
                <a:srgbClr val="990000"/>
              </a:solidFill>
            </c:spPr>
          </c:dPt>
          <c:dPt>
            <c:idx val="1"/>
            <c:spPr>
              <a:solidFill>
                <a:srgbClr val="CCCC00"/>
              </a:solidFill>
            </c:spPr>
          </c:dPt>
          <c:dPt>
            <c:idx val="2"/>
            <c:spPr>
              <a:solidFill>
                <a:srgbClr val="CC3300"/>
              </a:solidFill>
            </c:spPr>
          </c:dPt>
          <c:dPt>
            <c:idx val="3"/>
            <c:spPr>
              <a:solidFill>
                <a:srgbClr val="CC9900"/>
              </a:solidFill>
            </c:spPr>
          </c:dPt>
          <c:dPt>
            <c:idx val="4"/>
            <c:spPr>
              <a:solidFill>
                <a:srgbClr val="00B0F0"/>
              </a:solidFill>
            </c:spPr>
          </c:dPt>
          <c:dPt>
            <c:idx val="5"/>
            <c:spPr>
              <a:solidFill>
                <a:srgbClr val="7F7F7F"/>
              </a:solidFill>
            </c:spPr>
          </c:dPt>
          <c:dLbls>
            <c:txPr>
              <a:bodyPr/>
              <a:lstStyle/>
              <a:p>
                <a:pPr>
                  <a:defRPr lang="th-TH" sz="1400" b="1">
                    <a:latin typeface="Arial Unicode MS" pitchFamily="34" charset="-128"/>
                    <a:ea typeface="Arial Unicode MS" pitchFamily="34" charset="-128"/>
                    <a:cs typeface="Arial Unicode MS" pitchFamily="34" charset="-128"/>
                  </a:defRPr>
                </a:pPr>
                <a:endParaRPr lang="th-TH"/>
              </a:p>
            </c:txPr>
            <c:showPercent val="1"/>
          </c:dLbls>
          <c:cat>
            <c:strRef>
              <c:f>Sheet1!$A$3:$A$8</c:f>
              <c:strCache>
                <c:ptCount val="6"/>
                <c:pt idx="0">
                  <c:v>ซื้อต่างประเทศ</c:v>
                </c:pt>
                <c:pt idx="1">
                  <c:v>ก๊าซธรรมชาติ</c:v>
                </c:pt>
                <c:pt idx="2">
                  <c:v>ถ่านหินนำเข้า</c:v>
                </c:pt>
                <c:pt idx="3">
                  <c:v>ลิกไนต์</c:v>
                </c:pt>
                <c:pt idx="4">
                  <c:v>พลังน้ำ</c:v>
                </c:pt>
                <c:pt idx="5">
                  <c:v>อื่นๆ</c:v>
                </c:pt>
              </c:strCache>
            </c:strRef>
          </c:cat>
          <c:val>
            <c:numRef>
              <c:f>Sheet1!$B$3:$B$8</c:f>
              <c:numCache>
                <c:formatCode>General</c:formatCode>
                <c:ptCount val="6"/>
                <c:pt idx="0">
                  <c:v>5</c:v>
                </c:pt>
                <c:pt idx="1">
                  <c:v>68</c:v>
                </c:pt>
                <c:pt idx="2">
                  <c:v>5</c:v>
                </c:pt>
                <c:pt idx="3">
                  <c:v>7</c:v>
                </c:pt>
                <c:pt idx="4">
                  <c:v>11</c:v>
                </c:pt>
                <c:pt idx="5">
                  <c:v>4</c:v>
                </c:pt>
              </c:numCache>
            </c:numRef>
          </c:val>
        </c:ser>
      </c:pie3DChart>
    </c:plotArea>
    <c:legend>
      <c:legendPos val="r"/>
      <c:layout>
        <c:manualLayout>
          <c:xMode val="edge"/>
          <c:yMode val="edge"/>
          <c:x val="0.63442516833953411"/>
          <c:y val="0.23033780817527841"/>
          <c:w val="0.29394181977252842"/>
          <c:h val="0.72162023549062515"/>
        </c:manualLayout>
      </c:layout>
      <c:txPr>
        <a:bodyPr/>
        <a:lstStyle/>
        <a:p>
          <a:pPr>
            <a:defRPr lang="th-TH" sz="1400" b="0">
              <a:latin typeface="Arial Unicode MS" pitchFamily="34" charset="-128"/>
              <a:ea typeface="Arial Unicode MS" pitchFamily="34" charset="-128"/>
              <a:cs typeface="Arial Unicode MS" pitchFamily="34" charset="-128"/>
            </a:defRPr>
          </a:pPr>
          <a:endParaRPr lang="th-TH"/>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th-TH"/>
  <c:chart>
    <c:view3D>
      <c:rAngAx val="1"/>
    </c:view3D>
    <c:sideWall>
      <c:spPr>
        <a:noFill/>
        <a:ln w="25400">
          <a:noFill/>
        </a:ln>
      </c:spPr>
    </c:sideWall>
    <c:backWall>
      <c:spPr>
        <a:noFill/>
        <a:ln w="25400">
          <a:noFill/>
        </a:ln>
      </c:spPr>
    </c:backWall>
    <c:plotArea>
      <c:layout/>
      <c:bar3DChart>
        <c:barDir val="col"/>
        <c:grouping val="clustered"/>
        <c:ser>
          <c:idx val="0"/>
          <c:order val="0"/>
          <c:tx>
            <c:strRef>
              <c:f>Sheet2!$C$44</c:f>
              <c:strCache>
                <c:ptCount val="1"/>
                <c:pt idx="0">
                  <c:v>อุดมศึกษา/การศึกษาต่อวิชาชีพเฉพาะทาง</c:v>
                </c:pt>
              </c:strCache>
            </c:strRef>
          </c:tx>
          <c:dLbls>
            <c:txPr>
              <a:bodyPr/>
              <a:lstStyle/>
              <a:p>
                <a:pPr>
                  <a:defRPr lang="th-TH" sz="1600" b="1">
                    <a:solidFill>
                      <a:srgbClr val="0070C0"/>
                    </a:solidFill>
                  </a:defRPr>
                </a:pPr>
                <a:endParaRPr lang="th-TH"/>
              </a:p>
            </c:txPr>
            <c:showVal val="1"/>
          </c:dLbls>
          <c:cat>
            <c:strRef>
              <c:f>Sheet2!$B$45:$B$48</c:f>
              <c:strCache>
                <c:ptCount val="4"/>
                <c:pt idx="0">
                  <c:v>ภาพรวมของโลก</c:v>
                </c:pt>
                <c:pt idx="1">
                  <c:v>เอเชีย</c:v>
                </c:pt>
                <c:pt idx="2">
                  <c:v>ยุโรป</c:v>
                </c:pt>
                <c:pt idx="3">
                  <c:v>อเมริกาเหนือ</c:v>
                </c:pt>
              </c:strCache>
            </c:strRef>
          </c:cat>
          <c:val>
            <c:numRef>
              <c:f>Sheet2!$C$45:$C$48</c:f>
              <c:numCache>
                <c:formatCode>General</c:formatCode>
                <c:ptCount val="4"/>
                <c:pt idx="0">
                  <c:v>23.5</c:v>
                </c:pt>
                <c:pt idx="1">
                  <c:v>34.300000000000004</c:v>
                </c:pt>
                <c:pt idx="2">
                  <c:v>21.6</c:v>
                </c:pt>
                <c:pt idx="3">
                  <c:v>42.5</c:v>
                </c:pt>
              </c:numCache>
            </c:numRef>
          </c:val>
        </c:ser>
        <c:ser>
          <c:idx val="1"/>
          <c:order val="1"/>
          <c:tx>
            <c:strRef>
              <c:f>Sheet2!$D$44</c:f>
              <c:strCache>
                <c:ptCount val="1"/>
                <c:pt idx="0">
                  <c:v>มัธยมศึกษาตอนปลาย/อาชีวศึกษา </c:v>
                </c:pt>
              </c:strCache>
            </c:strRef>
          </c:tx>
          <c:dLbls>
            <c:dLbl>
              <c:idx val="3"/>
              <c:layout>
                <c:manualLayout>
                  <c:x val="1.3114662307198398E-2"/>
                  <c:y val="0"/>
                </c:manualLayout>
              </c:layout>
              <c:showVal val="1"/>
            </c:dLbl>
            <c:txPr>
              <a:bodyPr/>
              <a:lstStyle/>
              <a:p>
                <a:pPr>
                  <a:defRPr lang="th-TH" sz="1600" b="1">
                    <a:solidFill>
                      <a:srgbClr val="C00000"/>
                    </a:solidFill>
                  </a:defRPr>
                </a:pPr>
                <a:endParaRPr lang="th-TH"/>
              </a:p>
            </c:txPr>
            <c:showVal val="1"/>
          </c:dLbls>
          <c:cat>
            <c:strRef>
              <c:f>Sheet2!$B$45:$B$48</c:f>
              <c:strCache>
                <c:ptCount val="4"/>
                <c:pt idx="0">
                  <c:v>ภาพรวมของโลก</c:v>
                </c:pt>
                <c:pt idx="1">
                  <c:v>เอเชีย</c:v>
                </c:pt>
                <c:pt idx="2">
                  <c:v>ยุโรป</c:v>
                </c:pt>
                <c:pt idx="3">
                  <c:v>อเมริกาเหนือ</c:v>
                </c:pt>
              </c:strCache>
            </c:strRef>
          </c:cat>
          <c:val>
            <c:numRef>
              <c:f>Sheet2!$D$45:$D$48</c:f>
              <c:numCache>
                <c:formatCode>General</c:formatCode>
                <c:ptCount val="4"/>
                <c:pt idx="0">
                  <c:v>32.700000000000003</c:v>
                </c:pt>
                <c:pt idx="1">
                  <c:v>29.8</c:v>
                </c:pt>
                <c:pt idx="2">
                  <c:v>35.700000000000003</c:v>
                </c:pt>
                <c:pt idx="3">
                  <c:v>35.800000000000004</c:v>
                </c:pt>
              </c:numCache>
            </c:numRef>
          </c:val>
        </c:ser>
        <c:ser>
          <c:idx val="2"/>
          <c:order val="2"/>
          <c:tx>
            <c:strRef>
              <c:f>Sheet2!$E$44</c:f>
              <c:strCache>
                <c:ptCount val="1"/>
                <c:pt idx="0">
                  <c:v>ต่ำกว่าระดับมัธยมศึกษาตอนปลาย</c:v>
                </c:pt>
              </c:strCache>
            </c:strRef>
          </c:tx>
          <c:dLbls>
            <c:dLbl>
              <c:idx val="3"/>
              <c:layout>
                <c:manualLayout>
                  <c:x val="1.6029031708798141E-2"/>
                  <c:y val="-7.4073555623991334E-3"/>
                </c:manualLayout>
              </c:layout>
              <c:showVal val="1"/>
            </c:dLbl>
            <c:txPr>
              <a:bodyPr/>
              <a:lstStyle/>
              <a:p>
                <a:pPr>
                  <a:defRPr lang="th-TH" sz="1600" b="1">
                    <a:solidFill>
                      <a:srgbClr val="00B050"/>
                    </a:solidFill>
                  </a:defRPr>
                </a:pPr>
                <a:endParaRPr lang="th-TH"/>
              </a:p>
            </c:txPr>
            <c:showVal val="1"/>
          </c:dLbls>
          <c:cat>
            <c:strRef>
              <c:f>Sheet2!$B$45:$B$48</c:f>
              <c:strCache>
                <c:ptCount val="4"/>
                <c:pt idx="0">
                  <c:v>ภาพรวมของโลก</c:v>
                </c:pt>
                <c:pt idx="1">
                  <c:v>เอเชีย</c:v>
                </c:pt>
                <c:pt idx="2">
                  <c:v>ยุโรป</c:v>
                </c:pt>
                <c:pt idx="3">
                  <c:v>อเมริกาเหนือ</c:v>
                </c:pt>
              </c:strCache>
            </c:strRef>
          </c:cat>
          <c:val>
            <c:numRef>
              <c:f>Sheet2!$E$45:$E$48</c:f>
              <c:numCache>
                <c:formatCode>General</c:formatCode>
                <c:ptCount val="4"/>
                <c:pt idx="0">
                  <c:v>41</c:v>
                </c:pt>
                <c:pt idx="1">
                  <c:v>33</c:v>
                </c:pt>
                <c:pt idx="2">
                  <c:v>38.6</c:v>
                </c:pt>
                <c:pt idx="3">
                  <c:v>18.8</c:v>
                </c:pt>
              </c:numCache>
            </c:numRef>
          </c:val>
        </c:ser>
        <c:shape val="box"/>
        <c:axId val="88266624"/>
        <c:axId val="88268160"/>
        <c:axId val="0"/>
      </c:bar3DChart>
      <c:catAx>
        <c:axId val="88266624"/>
        <c:scaling>
          <c:orientation val="minMax"/>
        </c:scaling>
        <c:delete val="1"/>
        <c:axPos val="b"/>
        <c:tickLblPos val="none"/>
        <c:crossAx val="88268160"/>
        <c:crosses val="autoZero"/>
        <c:auto val="1"/>
        <c:lblAlgn val="ctr"/>
        <c:lblOffset val="100"/>
      </c:catAx>
      <c:valAx>
        <c:axId val="88268160"/>
        <c:scaling>
          <c:orientation val="minMax"/>
        </c:scaling>
        <c:axPos val="l"/>
        <c:numFmt formatCode="General" sourceLinked="1"/>
        <c:tickLblPos val="nextTo"/>
        <c:txPr>
          <a:bodyPr/>
          <a:lstStyle/>
          <a:p>
            <a:pPr>
              <a:defRPr lang="th-TH" sz="1600"/>
            </a:pPr>
            <a:endParaRPr lang="th-TH"/>
          </a:p>
        </c:txPr>
        <c:crossAx val="88266624"/>
        <c:crosses val="autoZero"/>
        <c:crossBetween val="between"/>
      </c:valAx>
    </c:plotArea>
    <c:legend>
      <c:legendPos val="r"/>
      <c:txPr>
        <a:bodyPr/>
        <a:lstStyle/>
        <a:p>
          <a:pPr>
            <a:defRPr lang="th-TH" sz="1200">
              <a:latin typeface="Tahoma" pitchFamily="34" charset="0"/>
              <a:ea typeface="Tahoma" pitchFamily="34" charset="0"/>
              <a:cs typeface="Tahoma" pitchFamily="34" charset="0"/>
            </a:defRPr>
          </a:pPr>
          <a:endParaRPr lang="th-TH"/>
        </a:p>
      </c:txP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th-TH"/>
  <c:chart>
    <c:autoTitleDeleted val="1"/>
    <c:plotArea>
      <c:layout/>
      <c:scatterChart>
        <c:scatterStyle val="lineMarker"/>
        <c:ser>
          <c:idx val="0"/>
          <c:order val="0"/>
          <c:tx>
            <c:strRef>
              <c:f>Sheet1!$B$1</c:f>
              <c:strCache>
                <c:ptCount val="1"/>
                <c:pt idx="0">
                  <c:v>Business expenditure on R&amp;D</c:v>
                </c:pt>
              </c:strCache>
            </c:strRef>
          </c:tx>
          <c:spPr>
            <a:ln w="28537">
              <a:noFill/>
            </a:ln>
          </c:spPr>
          <c:marker>
            <c:symbol val="circle"/>
            <c:size val="5"/>
          </c:marker>
          <c:dPt>
            <c:idx val="2"/>
            <c:marker>
              <c:symbol val="circle"/>
              <c:size val="10"/>
              <c:spPr>
                <a:solidFill>
                  <a:schemeClr val="accent2"/>
                </a:solidFill>
              </c:spPr>
            </c:marker>
          </c:dPt>
          <c:dPt>
            <c:idx val="15"/>
            <c:marker>
              <c:symbol val="circle"/>
              <c:size val="8"/>
              <c:spPr>
                <a:solidFill>
                  <a:prstClr val="black">
                    <a:alpha val="99000"/>
                  </a:prstClr>
                </a:solidFill>
              </c:spPr>
            </c:marker>
          </c:dPt>
          <c:xVal>
            <c:numRef>
              <c:f>Sheet1!$A$2:$A$40</c:f>
              <c:numCache>
                <c:formatCode>_-* #,##0.00_-;\-* #,##0.00_-;_-* "-"??_-;_-@_-</c:formatCode>
                <c:ptCount val="39"/>
                <c:pt idx="0">
                  <c:v>0.12300489187297062</c:v>
                </c:pt>
                <c:pt idx="1">
                  <c:v>4.3463846434373232E-2</c:v>
                </c:pt>
                <c:pt idx="2">
                  <c:v>0.11333569558444286</c:v>
                </c:pt>
                <c:pt idx="3">
                  <c:v>0.35394644809819814</c:v>
                </c:pt>
                <c:pt idx="4">
                  <c:v>0.41988780787099406</c:v>
                </c:pt>
                <c:pt idx="5">
                  <c:v>0.27778497409327302</c:v>
                </c:pt>
                <c:pt idx="6">
                  <c:v>0.3078848196840262</c:v>
                </c:pt>
                <c:pt idx="7">
                  <c:v>0.58488470434789996</c:v>
                </c:pt>
                <c:pt idx="8">
                  <c:v>0.48245990904549535</c:v>
                </c:pt>
                <c:pt idx="9">
                  <c:v>0.39057567941438454</c:v>
                </c:pt>
                <c:pt idx="10">
                  <c:v>8.584373013597893E-2</c:v>
                </c:pt>
                <c:pt idx="11">
                  <c:v>0.48004489840814585</c:v>
                </c:pt>
                <c:pt idx="12">
                  <c:v>0.58145349707866156</c:v>
                </c:pt>
                <c:pt idx="13">
                  <c:v>0.60101536439695458</c:v>
                </c:pt>
                <c:pt idx="14">
                  <c:v>0.57114869910566002</c:v>
                </c:pt>
                <c:pt idx="15">
                  <c:v>0.34547515144629326</c:v>
                </c:pt>
                <c:pt idx="16">
                  <c:v>0.40072508191523082</c:v>
                </c:pt>
                <c:pt idx="17">
                  <c:v>0.76632320514899455</c:v>
                </c:pt>
                <c:pt idx="18">
                  <c:v>0.43598588685878742</c:v>
                </c:pt>
                <c:pt idx="19">
                  <c:v>0.59412259580514892</c:v>
                </c:pt>
                <c:pt idx="20">
                  <c:v>0.55621074994688657</c:v>
                </c:pt>
                <c:pt idx="21">
                  <c:v>0.86028941565961681</c:v>
                </c:pt>
                <c:pt idx="22">
                  <c:v>0.67470100482132322</c:v>
                </c:pt>
                <c:pt idx="23">
                  <c:v>0.44050833186725291</c:v>
                </c:pt>
                <c:pt idx="24">
                  <c:v>0.89281766195067758</c:v>
                </c:pt>
                <c:pt idx="25">
                  <c:v>0.57515631438450665</c:v>
                </c:pt>
                <c:pt idx="26">
                  <c:v>0.76613021280061011</c:v>
                </c:pt>
                <c:pt idx="27">
                  <c:v>0.26446280991736754</c:v>
                </c:pt>
                <c:pt idx="28">
                  <c:v>0.77628573030640691</c:v>
                </c:pt>
                <c:pt idx="29">
                  <c:v>0.89478420729276131</c:v>
                </c:pt>
                <c:pt idx="30">
                  <c:v>0.7594205291179994</c:v>
                </c:pt>
                <c:pt idx="31">
                  <c:v>0.75899526283339114</c:v>
                </c:pt>
                <c:pt idx="32">
                  <c:v>0.80928994581097058</c:v>
                </c:pt>
                <c:pt idx="33">
                  <c:v>0.75035487702424764</c:v>
                </c:pt>
                <c:pt idx="34">
                  <c:v>0.96255127769832516</c:v>
                </c:pt>
                <c:pt idx="35">
                  <c:v>0.9200000000000006</c:v>
                </c:pt>
                <c:pt idx="36">
                  <c:v>0.99314990698129879</c:v>
                </c:pt>
                <c:pt idx="37">
                  <c:v>0.77000000000001512</c:v>
                </c:pt>
                <c:pt idx="38">
                  <c:v>0.99739886452716409</c:v>
                </c:pt>
              </c:numCache>
            </c:numRef>
          </c:xVal>
          <c:yVal>
            <c:numRef>
              <c:f>Sheet1!$B$2:$B$40</c:f>
              <c:numCache>
                <c:formatCode>_-* #,##0.00_-;\-* #,##0.00_-;_-* "-"??_-;_-@_-</c:formatCode>
                <c:ptCount val="39"/>
                <c:pt idx="0">
                  <c:v>3.5996554248300797E-2</c:v>
                </c:pt>
                <c:pt idx="1">
                  <c:v>6.1416304744224104E-2</c:v>
                </c:pt>
                <c:pt idx="2">
                  <c:v>9.6664304415557248E-2</c:v>
                </c:pt>
                <c:pt idx="3">
                  <c:v>0.15422277827581787</c:v>
                </c:pt>
                <c:pt idx="4">
                  <c:v>0.1548339030589885</c:v>
                </c:pt>
                <c:pt idx="5">
                  <c:v>0.18176273747841568</c:v>
                </c:pt>
                <c:pt idx="6">
                  <c:v>0.21962077373979888</c:v>
                </c:pt>
                <c:pt idx="7">
                  <c:v>0.23334250399942941</c:v>
                </c:pt>
                <c:pt idx="8">
                  <c:v>0.33033864484777786</c:v>
                </c:pt>
                <c:pt idx="9">
                  <c:v>0.46258590236857428</c:v>
                </c:pt>
                <c:pt idx="10">
                  <c:v>0.48234516969327634</c:v>
                </c:pt>
                <c:pt idx="11">
                  <c:v>0.48652032773383996</c:v>
                </c:pt>
                <c:pt idx="12">
                  <c:v>0.51666704521962659</c:v>
                </c:pt>
                <c:pt idx="13">
                  <c:v>0.53614253606720008</c:v>
                </c:pt>
                <c:pt idx="14">
                  <c:v>0.60538711339355122</c:v>
                </c:pt>
                <c:pt idx="15">
                  <c:v>0.6994022017752205</c:v>
                </c:pt>
                <c:pt idx="16">
                  <c:v>0.71990638259320261</c:v>
                </c:pt>
                <c:pt idx="17">
                  <c:v>0.80551057897484957</c:v>
                </c:pt>
                <c:pt idx="18">
                  <c:v>0.87616899043821572</c:v>
                </c:pt>
                <c:pt idx="19">
                  <c:v>0.93992051289490064</c:v>
                </c:pt>
                <c:pt idx="20">
                  <c:v>0.9814602365271583</c:v>
                </c:pt>
                <c:pt idx="21">
                  <c:v>1.0271247409884467</c:v>
                </c:pt>
                <c:pt idx="22">
                  <c:v>1.0298624851428198</c:v>
                </c:pt>
                <c:pt idx="23">
                  <c:v>1.0463675896155433</c:v>
                </c:pt>
                <c:pt idx="24">
                  <c:v>1.1986332065865821</c:v>
                </c:pt>
                <c:pt idx="25">
                  <c:v>1.2950086891090518</c:v>
                </c:pt>
                <c:pt idx="26">
                  <c:v>1.314407097193222</c:v>
                </c:pt>
                <c:pt idx="27">
                  <c:v>1.363636363636364</c:v>
                </c:pt>
                <c:pt idx="28">
                  <c:v>1.4890830721144566</c:v>
                </c:pt>
                <c:pt idx="29">
                  <c:v>1.6559698985658438</c:v>
                </c:pt>
                <c:pt idx="30">
                  <c:v>1.7681291014899498</c:v>
                </c:pt>
                <c:pt idx="31">
                  <c:v>1.8057170918301415</c:v>
                </c:pt>
                <c:pt idx="32">
                  <c:v>1.8133128116945483</c:v>
                </c:pt>
                <c:pt idx="33">
                  <c:v>1.920630667168806</c:v>
                </c:pt>
                <c:pt idx="34">
                  <c:v>2.5121814103384743</c:v>
                </c:pt>
                <c:pt idx="35">
                  <c:v>2.5499999999999998</c:v>
                </c:pt>
                <c:pt idx="36">
                  <c:v>2.6487156891543453</c:v>
                </c:pt>
                <c:pt idx="37">
                  <c:v>2.67</c:v>
                </c:pt>
                <c:pt idx="38">
                  <c:v>3.6843480533054604</c:v>
                </c:pt>
              </c:numCache>
            </c:numRef>
          </c:yVal>
        </c:ser>
        <c:axId val="117281536"/>
        <c:axId val="117283072"/>
      </c:scatterChart>
      <c:valAx>
        <c:axId val="117281536"/>
        <c:scaling>
          <c:orientation val="minMax"/>
          <c:max val="4"/>
        </c:scaling>
        <c:axPos val="b"/>
        <c:numFmt formatCode="_-* #,##0.00_-;\-* #,##0.00_-;_-* &quot;-&quot;??_-;_-@_-" sourceLinked="1"/>
        <c:tickLblPos val="nextTo"/>
        <c:txPr>
          <a:bodyPr rot="0" vert="horz"/>
          <a:lstStyle/>
          <a:p>
            <a:pPr>
              <a:defRPr lang="th-TH" sz="1799" b="0" i="0" u="none" strike="noStrike" baseline="0">
                <a:solidFill>
                  <a:srgbClr val="000000"/>
                </a:solidFill>
                <a:latin typeface="Tahoma"/>
                <a:ea typeface="Tahoma"/>
                <a:cs typeface="Tahoma"/>
              </a:defRPr>
            </a:pPr>
            <a:endParaRPr lang="th-TH"/>
          </a:p>
        </c:txPr>
        <c:crossAx val="117283072"/>
        <c:crosses val="autoZero"/>
        <c:crossBetween val="midCat"/>
      </c:valAx>
      <c:valAx>
        <c:axId val="117283072"/>
        <c:scaling>
          <c:orientation val="minMax"/>
        </c:scaling>
        <c:axPos val="l"/>
        <c:majorGridlines>
          <c:spPr>
            <a:ln w="0">
              <a:solidFill>
                <a:schemeClr val="accent5">
                  <a:lumMod val="40000"/>
                  <a:lumOff val="60000"/>
                </a:schemeClr>
              </a:solidFill>
              <a:prstDash val="sysDot"/>
            </a:ln>
          </c:spPr>
        </c:majorGridlines>
        <c:numFmt formatCode="_-* #,##0.00_-;\-* #,##0.00_-;_-* &quot;-&quot;??_-;_-@_-" sourceLinked="1"/>
        <c:tickLblPos val="nextTo"/>
        <c:txPr>
          <a:bodyPr/>
          <a:lstStyle/>
          <a:p>
            <a:pPr>
              <a:defRPr lang="th-TH"/>
            </a:pPr>
            <a:endParaRPr lang="th-TH"/>
          </a:p>
        </c:txPr>
        <c:crossAx val="117281536"/>
        <c:crosses val="autoZero"/>
        <c:crossBetween val="midCat"/>
      </c:valAx>
    </c:plotArea>
    <c:plotVisOnly val="1"/>
    <c:dispBlanksAs val="gap"/>
  </c:chart>
  <c:txPr>
    <a:bodyPr/>
    <a:lstStyle/>
    <a:p>
      <a:pPr>
        <a:defRPr sz="1798"/>
      </a:pPr>
      <a:endParaRPr lang="th-TH"/>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th-TH"/>
  <c:chart>
    <c:view3D>
      <c:depthPercent val="100"/>
      <c:rAngAx val="1"/>
    </c:view3D>
    <c:plotArea>
      <c:layout/>
      <c:bar3DChart>
        <c:barDir val="col"/>
        <c:grouping val="clustered"/>
        <c:ser>
          <c:idx val="0"/>
          <c:order val="0"/>
          <c:spPr>
            <a:solidFill>
              <a:srgbClr val="92D050"/>
            </a:solidFill>
          </c:spPr>
          <c:dPt>
            <c:idx val="1"/>
            <c:spPr>
              <a:solidFill>
                <a:srgbClr val="FF0000"/>
              </a:solidFill>
            </c:spPr>
          </c:dPt>
          <c:dPt>
            <c:idx val="2"/>
            <c:spPr>
              <a:solidFill>
                <a:srgbClr val="FFFF00"/>
              </a:solidFill>
            </c:spPr>
          </c:dPt>
          <c:dPt>
            <c:idx val="3"/>
            <c:spPr>
              <a:solidFill>
                <a:srgbClr val="00B0F0"/>
              </a:solidFill>
            </c:spPr>
          </c:dPt>
          <c:dPt>
            <c:idx val="4"/>
            <c:spPr>
              <a:solidFill>
                <a:schemeClr val="accent6">
                  <a:lumMod val="75000"/>
                </a:schemeClr>
              </a:solidFill>
            </c:spPr>
          </c:dPt>
          <c:dPt>
            <c:idx val="5"/>
            <c:spPr>
              <a:solidFill>
                <a:schemeClr val="bg2">
                  <a:lumMod val="50000"/>
                </a:schemeClr>
              </a:solidFill>
            </c:spPr>
          </c:dPt>
          <c:dPt>
            <c:idx val="6"/>
            <c:spPr>
              <a:solidFill>
                <a:srgbClr val="7030A0"/>
              </a:solidFill>
            </c:spPr>
          </c:dPt>
          <c:dLbls>
            <c:txPr>
              <a:bodyPr/>
              <a:lstStyle/>
              <a:p>
                <a:pPr>
                  <a:defRPr sz="1000" b="0" i="0" u="none" strike="noStrike" baseline="0">
                    <a:solidFill>
                      <a:srgbClr val="000000"/>
                    </a:solidFill>
                    <a:latin typeface="Tahoma"/>
                    <a:ea typeface="Tahoma"/>
                    <a:cs typeface="Tahoma"/>
                  </a:defRPr>
                </a:pPr>
                <a:endParaRPr lang="th-TH"/>
              </a:p>
            </c:txPr>
            <c:showVal val="1"/>
          </c:dLbls>
          <c:cat>
            <c:strRef>
              <c:f>'สรุปโครงการ วทน'!$O$4:$O$10</c:f>
              <c:strCache>
                <c:ptCount val="7"/>
                <c:pt idx="0">
                  <c:v>R&amp;D</c:v>
                </c:pt>
                <c:pt idx="1">
                  <c:v>Innovation </c:v>
                </c:pt>
                <c:pt idx="2">
                  <c:v>Technology transfer</c:v>
                </c:pt>
                <c:pt idx="3">
                  <c:v>Commercialisation</c:v>
                </c:pt>
                <c:pt idx="4">
                  <c:v>Manpower </c:v>
                </c:pt>
                <c:pt idx="5">
                  <c:v>Infrastructure</c:v>
                </c:pt>
                <c:pt idx="6">
                  <c:v>Enabling factors</c:v>
                </c:pt>
              </c:strCache>
            </c:strRef>
          </c:cat>
          <c:val>
            <c:numRef>
              <c:f>'สรุปโครงการ วทน'!$U$4:$U$10</c:f>
              <c:numCache>
                <c:formatCode>_(* #,##0_);_(* \(#,##0\);_(* "-"??_);_(@_)</c:formatCode>
                <c:ptCount val="7"/>
                <c:pt idx="0">
                  <c:v>7015.04</c:v>
                </c:pt>
                <c:pt idx="1">
                  <c:v>1829.03</c:v>
                </c:pt>
                <c:pt idx="2">
                  <c:v>1944.92</c:v>
                </c:pt>
                <c:pt idx="3">
                  <c:v>6198.07</c:v>
                </c:pt>
                <c:pt idx="4">
                  <c:v>5352.5399999999991</c:v>
                </c:pt>
                <c:pt idx="5">
                  <c:v>14065.220000000008</c:v>
                </c:pt>
                <c:pt idx="6">
                  <c:v>7170.7</c:v>
                </c:pt>
              </c:numCache>
            </c:numRef>
          </c:val>
        </c:ser>
        <c:shape val="cone"/>
        <c:axId val="88808832"/>
        <c:axId val="88818816"/>
        <c:axId val="0"/>
      </c:bar3DChart>
      <c:catAx>
        <c:axId val="88808832"/>
        <c:scaling>
          <c:orientation val="minMax"/>
        </c:scaling>
        <c:axPos val="b"/>
        <c:numFmt formatCode="General" sourceLinked="1"/>
        <c:tickLblPos val="nextTo"/>
        <c:txPr>
          <a:bodyPr rot="-2700000" vert="horz"/>
          <a:lstStyle/>
          <a:p>
            <a:pPr>
              <a:defRPr sz="1000" b="0" i="0" u="none" strike="noStrike" baseline="0">
                <a:solidFill>
                  <a:srgbClr val="000000"/>
                </a:solidFill>
                <a:latin typeface="Tahoma"/>
                <a:ea typeface="Tahoma"/>
                <a:cs typeface="Tahoma"/>
              </a:defRPr>
            </a:pPr>
            <a:endParaRPr lang="th-TH"/>
          </a:p>
        </c:txPr>
        <c:crossAx val="88818816"/>
        <c:crosses val="autoZero"/>
        <c:auto val="1"/>
        <c:lblAlgn val="ctr"/>
        <c:lblOffset val="100"/>
      </c:catAx>
      <c:valAx>
        <c:axId val="88818816"/>
        <c:scaling>
          <c:orientation val="minMax"/>
        </c:scaling>
        <c:axPos val="l"/>
        <c:majorGridlines/>
        <c:numFmt formatCode="_(* #,##0_);_(* \(#,##0\);_(* &quot;-&quot;??_);_(@_)" sourceLinked="1"/>
        <c:tickLblPos val="nextTo"/>
        <c:txPr>
          <a:bodyPr rot="0" vert="horz"/>
          <a:lstStyle/>
          <a:p>
            <a:pPr>
              <a:defRPr sz="1000" b="0" i="0" u="none" strike="noStrike" baseline="0">
                <a:solidFill>
                  <a:srgbClr val="000000"/>
                </a:solidFill>
                <a:latin typeface="Tahoma"/>
                <a:ea typeface="Tahoma"/>
                <a:cs typeface="Tahoma"/>
              </a:defRPr>
            </a:pPr>
            <a:endParaRPr lang="th-TH"/>
          </a:p>
        </c:txPr>
        <c:crossAx val="88808832"/>
        <c:crosses val="autoZero"/>
        <c:crossBetween val="between"/>
      </c:valAx>
      <c:spPr>
        <a:noFill/>
        <a:ln w="25400">
          <a:noFill/>
        </a:ln>
      </c:spPr>
    </c:plotArea>
    <c:plotVisOnly val="1"/>
    <c:dispBlanksAs val="gap"/>
  </c:chart>
  <c:txPr>
    <a:bodyPr/>
    <a:lstStyle/>
    <a:p>
      <a:pPr>
        <a:defRPr sz="1000" b="0" i="0" u="none" strike="noStrike" baseline="0">
          <a:solidFill>
            <a:srgbClr val="000000"/>
          </a:solidFill>
          <a:latin typeface="Tahoma"/>
          <a:ea typeface="Tahoma"/>
          <a:cs typeface="Tahoma"/>
        </a:defRPr>
      </a:pPr>
      <a:endParaRPr lang="th-TH"/>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th-TH"/>
  <c:chart>
    <c:view3D>
      <c:depthPercent val="100"/>
      <c:rAngAx val="1"/>
    </c:view3D>
    <c:plotArea>
      <c:layout/>
      <c:bar3DChart>
        <c:barDir val="col"/>
        <c:grouping val="clustered"/>
        <c:ser>
          <c:idx val="0"/>
          <c:order val="0"/>
          <c:dPt>
            <c:idx val="0"/>
            <c:spPr>
              <a:solidFill>
                <a:srgbClr val="92D050"/>
              </a:solidFill>
            </c:spPr>
          </c:dPt>
          <c:dPt>
            <c:idx val="1"/>
            <c:spPr>
              <a:solidFill>
                <a:srgbClr val="FF0000"/>
              </a:solidFill>
            </c:spPr>
          </c:dPt>
          <c:dPt>
            <c:idx val="2"/>
            <c:spPr>
              <a:solidFill>
                <a:srgbClr val="FFFF00"/>
              </a:solidFill>
            </c:spPr>
          </c:dPt>
          <c:dPt>
            <c:idx val="3"/>
            <c:spPr>
              <a:solidFill>
                <a:srgbClr val="00B0F0"/>
              </a:solidFill>
            </c:spPr>
          </c:dPt>
          <c:dPt>
            <c:idx val="4"/>
            <c:spPr>
              <a:solidFill>
                <a:schemeClr val="accent6">
                  <a:lumMod val="75000"/>
                </a:schemeClr>
              </a:solidFill>
            </c:spPr>
          </c:dPt>
          <c:dPt>
            <c:idx val="5"/>
            <c:spPr>
              <a:solidFill>
                <a:schemeClr val="bg2">
                  <a:lumMod val="50000"/>
                </a:schemeClr>
              </a:solidFill>
            </c:spPr>
          </c:dPt>
          <c:dPt>
            <c:idx val="6"/>
            <c:spPr>
              <a:solidFill>
                <a:srgbClr val="7030A0"/>
              </a:solidFill>
            </c:spPr>
          </c:dPt>
          <c:dLbls>
            <c:txPr>
              <a:bodyPr/>
              <a:lstStyle/>
              <a:p>
                <a:pPr>
                  <a:defRPr sz="1000" b="0" i="0" u="none" strike="noStrike" baseline="0">
                    <a:solidFill>
                      <a:srgbClr val="000000"/>
                    </a:solidFill>
                    <a:latin typeface="Tahoma"/>
                    <a:ea typeface="Tahoma"/>
                    <a:cs typeface="Tahoma"/>
                  </a:defRPr>
                </a:pPr>
                <a:endParaRPr lang="th-TH"/>
              </a:p>
            </c:txPr>
            <c:showVal val="1"/>
          </c:dLbls>
          <c:cat>
            <c:strRef>
              <c:f>'สรุปโครงการ วทน'!$O$4:$O$10</c:f>
              <c:strCache>
                <c:ptCount val="7"/>
                <c:pt idx="0">
                  <c:v>R&amp;D</c:v>
                </c:pt>
                <c:pt idx="1">
                  <c:v>Innovation </c:v>
                </c:pt>
                <c:pt idx="2">
                  <c:v>Technology transfer</c:v>
                </c:pt>
                <c:pt idx="3">
                  <c:v>Commercialisation</c:v>
                </c:pt>
                <c:pt idx="4">
                  <c:v>Manpower </c:v>
                </c:pt>
                <c:pt idx="5">
                  <c:v>Infrastructure</c:v>
                </c:pt>
                <c:pt idx="6">
                  <c:v>Enabling factors</c:v>
                </c:pt>
              </c:strCache>
            </c:strRef>
          </c:cat>
          <c:val>
            <c:numRef>
              <c:f>'สรุปโครงการ วทน'!$P$4:$P$10</c:f>
              <c:numCache>
                <c:formatCode>_(* #,##0_);_(* \(#,##0\);_(* "-"??_);_(@_)</c:formatCode>
                <c:ptCount val="7"/>
                <c:pt idx="0">
                  <c:v>195</c:v>
                </c:pt>
                <c:pt idx="1">
                  <c:v>86</c:v>
                </c:pt>
                <c:pt idx="2">
                  <c:v>78</c:v>
                </c:pt>
                <c:pt idx="3">
                  <c:v>82</c:v>
                </c:pt>
                <c:pt idx="4">
                  <c:v>94</c:v>
                </c:pt>
                <c:pt idx="5">
                  <c:v>129</c:v>
                </c:pt>
                <c:pt idx="6">
                  <c:v>188</c:v>
                </c:pt>
              </c:numCache>
            </c:numRef>
          </c:val>
        </c:ser>
        <c:shape val="cone"/>
        <c:axId val="88837504"/>
        <c:axId val="88851584"/>
        <c:axId val="0"/>
      </c:bar3DChart>
      <c:catAx>
        <c:axId val="88837504"/>
        <c:scaling>
          <c:orientation val="minMax"/>
        </c:scaling>
        <c:axPos val="b"/>
        <c:numFmt formatCode="General" sourceLinked="1"/>
        <c:tickLblPos val="nextTo"/>
        <c:txPr>
          <a:bodyPr rot="-2700000" vert="horz"/>
          <a:lstStyle/>
          <a:p>
            <a:pPr>
              <a:defRPr sz="1000" b="0" i="0" u="none" strike="noStrike" baseline="0">
                <a:solidFill>
                  <a:srgbClr val="000000"/>
                </a:solidFill>
                <a:latin typeface="Tahoma"/>
                <a:ea typeface="Tahoma"/>
                <a:cs typeface="Tahoma"/>
              </a:defRPr>
            </a:pPr>
            <a:endParaRPr lang="th-TH"/>
          </a:p>
        </c:txPr>
        <c:crossAx val="88851584"/>
        <c:crosses val="autoZero"/>
        <c:auto val="1"/>
        <c:lblAlgn val="ctr"/>
        <c:lblOffset val="100"/>
      </c:catAx>
      <c:valAx>
        <c:axId val="88851584"/>
        <c:scaling>
          <c:orientation val="minMax"/>
        </c:scaling>
        <c:axPos val="l"/>
        <c:majorGridlines/>
        <c:numFmt formatCode="_(* #,##0_);_(* \(#,##0\);_(* &quot;-&quot;??_);_(@_)" sourceLinked="1"/>
        <c:tickLblPos val="nextTo"/>
        <c:txPr>
          <a:bodyPr rot="0" vert="horz"/>
          <a:lstStyle/>
          <a:p>
            <a:pPr>
              <a:defRPr sz="1000" b="0" i="0" u="none" strike="noStrike" baseline="0">
                <a:solidFill>
                  <a:srgbClr val="000000"/>
                </a:solidFill>
                <a:latin typeface="Tahoma"/>
                <a:ea typeface="Tahoma"/>
                <a:cs typeface="Tahoma"/>
              </a:defRPr>
            </a:pPr>
            <a:endParaRPr lang="th-TH"/>
          </a:p>
        </c:txPr>
        <c:crossAx val="88837504"/>
        <c:crosses val="autoZero"/>
        <c:crossBetween val="between"/>
      </c:valAx>
      <c:spPr>
        <a:noFill/>
        <a:ln w="25400">
          <a:noFill/>
        </a:ln>
      </c:spPr>
    </c:plotArea>
    <c:plotVisOnly val="1"/>
    <c:dispBlanksAs val="gap"/>
  </c:chart>
  <c:txPr>
    <a:bodyPr/>
    <a:lstStyle/>
    <a:p>
      <a:pPr>
        <a:defRPr sz="1000" b="0" i="0" u="none" strike="noStrike" baseline="0">
          <a:solidFill>
            <a:srgbClr val="000000"/>
          </a:solidFill>
          <a:latin typeface="Tahoma"/>
          <a:ea typeface="Tahoma"/>
          <a:cs typeface="Tahoma"/>
        </a:defRPr>
      </a:pPr>
      <a:endParaRPr lang="th-TH"/>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th-TH"/>
  <c:chart>
    <c:view3D>
      <c:depthPercent val="100"/>
      <c:rAngAx val="1"/>
    </c:view3D>
    <c:plotArea>
      <c:layout/>
      <c:bar3DChart>
        <c:barDir val="col"/>
        <c:grouping val="clustered"/>
        <c:ser>
          <c:idx val="0"/>
          <c:order val="0"/>
          <c:dPt>
            <c:idx val="0"/>
            <c:spPr>
              <a:solidFill>
                <a:srgbClr val="92D050"/>
              </a:solidFill>
            </c:spPr>
          </c:dPt>
          <c:dPt>
            <c:idx val="1"/>
            <c:spPr>
              <a:solidFill>
                <a:srgbClr val="FF0000"/>
              </a:solidFill>
            </c:spPr>
          </c:dPt>
          <c:dPt>
            <c:idx val="2"/>
            <c:spPr>
              <a:solidFill>
                <a:srgbClr val="FFFF00"/>
              </a:solidFill>
            </c:spPr>
          </c:dPt>
          <c:dPt>
            <c:idx val="3"/>
            <c:spPr>
              <a:solidFill>
                <a:srgbClr val="00B0F0"/>
              </a:solidFill>
            </c:spPr>
          </c:dPt>
          <c:dPt>
            <c:idx val="4"/>
            <c:spPr>
              <a:solidFill>
                <a:schemeClr val="accent6">
                  <a:lumMod val="75000"/>
                </a:schemeClr>
              </a:solidFill>
            </c:spPr>
          </c:dPt>
          <c:dPt>
            <c:idx val="5"/>
            <c:spPr>
              <a:solidFill>
                <a:schemeClr val="bg2">
                  <a:lumMod val="50000"/>
                </a:schemeClr>
              </a:solidFill>
            </c:spPr>
          </c:dPt>
          <c:dPt>
            <c:idx val="6"/>
            <c:spPr>
              <a:solidFill>
                <a:srgbClr val="7030A0"/>
              </a:solidFill>
            </c:spPr>
          </c:dPt>
          <c:dLbls>
            <c:txPr>
              <a:bodyPr/>
              <a:lstStyle/>
              <a:p>
                <a:pPr>
                  <a:defRPr sz="1000" b="0" i="0" u="none" strike="noStrike" baseline="0">
                    <a:solidFill>
                      <a:srgbClr val="000000"/>
                    </a:solidFill>
                    <a:latin typeface="Tahoma"/>
                    <a:ea typeface="Tahoma"/>
                    <a:cs typeface="Tahoma"/>
                  </a:defRPr>
                </a:pPr>
                <a:endParaRPr lang="th-TH"/>
              </a:p>
            </c:txPr>
            <c:showVal val="1"/>
          </c:dLbls>
          <c:cat>
            <c:strRef>
              <c:f>'สรุปโครงการ วทน'!$O$4:$O$10</c:f>
              <c:strCache>
                <c:ptCount val="7"/>
                <c:pt idx="0">
                  <c:v>R&amp;D</c:v>
                </c:pt>
                <c:pt idx="1">
                  <c:v>Innovation </c:v>
                </c:pt>
                <c:pt idx="2">
                  <c:v>Technology transfer</c:v>
                </c:pt>
                <c:pt idx="3">
                  <c:v>Commercialisation</c:v>
                </c:pt>
                <c:pt idx="4">
                  <c:v>Manpower </c:v>
                </c:pt>
                <c:pt idx="5">
                  <c:v>Infrastructure</c:v>
                </c:pt>
                <c:pt idx="6">
                  <c:v>Enabling factors</c:v>
                </c:pt>
              </c:strCache>
            </c:strRef>
          </c:cat>
          <c:val>
            <c:numRef>
              <c:f>'สรุปโครงการ วทน'!$H$12:$H$18</c:f>
              <c:numCache>
                <c:formatCode>_-* #,##0.00_-;\-* #,##0.00_-;_-* "-"??_-;_-@_-</c:formatCode>
                <c:ptCount val="7"/>
                <c:pt idx="0">
                  <c:v>3782.7700000000004</c:v>
                </c:pt>
                <c:pt idx="1">
                  <c:v>1504.62</c:v>
                </c:pt>
                <c:pt idx="2">
                  <c:v>1588.37</c:v>
                </c:pt>
                <c:pt idx="3">
                  <c:v>549.65</c:v>
                </c:pt>
                <c:pt idx="4">
                  <c:v>1071.94</c:v>
                </c:pt>
                <c:pt idx="5">
                  <c:v>2923</c:v>
                </c:pt>
                <c:pt idx="6">
                  <c:v>1618.22</c:v>
                </c:pt>
              </c:numCache>
            </c:numRef>
          </c:val>
        </c:ser>
        <c:shape val="cone"/>
        <c:axId val="94733056"/>
        <c:axId val="94734592"/>
        <c:axId val="0"/>
      </c:bar3DChart>
      <c:catAx>
        <c:axId val="94733056"/>
        <c:scaling>
          <c:orientation val="minMax"/>
        </c:scaling>
        <c:axPos val="b"/>
        <c:numFmt formatCode="General" sourceLinked="1"/>
        <c:tickLblPos val="nextTo"/>
        <c:txPr>
          <a:bodyPr rot="-2700000" vert="horz"/>
          <a:lstStyle/>
          <a:p>
            <a:pPr>
              <a:defRPr sz="1000" b="0" i="0" u="none" strike="noStrike" baseline="0">
                <a:solidFill>
                  <a:srgbClr val="000000"/>
                </a:solidFill>
                <a:latin typeface="Tahoma"/>
                <a:ea typeface="Tahoma"/>
                <a:cs typeface="Tahoma"/>
              </a:defRPr>
            </a:pPr>
            <a:endParaRPr lang="th-TH"/>
          </a:p>
        </c:txPr>
        <c:crossAx val="94734592"/>
        <c:crosses val="autoZero"/>
        <c:auto val="1"/>
        <c:lblAlgn val="ctr"/>
        <c:lblOffset val="100"/>
      </c:catAx>
      <c:valAx>
        <c:axId val="94734592"/>
        <c:scaling>
          <c:orientation val="minMax"/>
        </c:scaling>
        <c:axPos val="l"/>
        <c:majorGridlines/>
        <c:numFmt formatCode="_-* #,##0.00_-;\-* #,##0.00_-;_-* &quot;-&quot;??_-;_-@_-" sourceLinked="1"/>
        <c:tickLblPos val="nextTo"/>
        <c:txPr>
          <a:bodyPr rot="0" vert="horz"/>
          <a:lstStyle/>
          <a:p>
            <a:pPr>
              <a:defRPr sz="1000" b="0" i="0" u="none" strike="noStrike" baseline="0">
                <a:solidFill>
                  <a:srgbClr val="000000"/>
                </a:solidFill>
                <a:latin typeface="Tahoma"/>
                <a:ea typeface="Tahoma"/>
                <a:cs typeface="Tahoma"/>
              </a:defRPr>
            </a:pPr>
            <a:endParaRPr lang="th-TH"/>
          </a:p>
        </c:txPr>
        <c:crossAx val="94733056"/>
        <c:crosses val="autoZero"/>
        <c:crossBetween val="between"/>
      </c:valAx>
      <c:spPr>
        <a:noFill/>
        <a:ln w="25400">
          <a:noFill/>
        </a:ln>
      </c:spPr>
    </c:plotArea>
    <c:plotVisOnly val="1"/>
    <c:dispBlanksAs val="gap"/>
  </c:chart>
  <c:txPr>
    <a:bodyPr/>
    <a:lstStyle/>
    <a:p>
      <a:pPr>
        <a:defRPr sz="1000" b="0" i="0" u="none" strike="noStrike" baseline="0">
          <a:solidFill>
            <a:srgbClr val="000000"/>
          </a:solidFill>
          <a:latin typeface="Tahoma"/>
          <a:ea typeface="Tahoma"/>
          <a:cs typeface="Tahoma"/>
        </a:defRPr>
      </a:pPr>
      <a:endParaRPr lang="th-TH"/>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th-TH"/>
  <c:chart>
    <c:view3D>
      <c:depthPercent val="100"/>
      <c:rAngAx val="1"/>
    </c:view3D>
    <c:plotArea>
      <c:layout/>
      <c:bar3DChart>
        <c:barDir val="col"/>
        <c:grouping val="clustered"/>
        <c:ser>
          <c:idx val="0"/>
          <c:order val="0"/>
          <c:spPr>
            <a:solidFill>
              <a:srgbClr val="92D050"/>
            </a:solidFill>
          </c:spPr>
          <c:dPt>
            <c:idx val="1"/>
            <c:spPr>
              <a:solidFill>
                <a:srgbClr val="FF0000"/>
              </a:solidFill>
            </c:spPr>
          </c:dPt>
          <c:dPt>
            <c:idx val="2"/>
            <c:spPr>
              <a:solidFill>
                <a:srgbClr val="FFFF00"/>
              </a:solidFill>
            </c:spPr>
          </c:dPt>
          <c:dPt>
            <c:idx val="3"/>
            <c:spPr>
              <a:solidFill>
                <a:srgbClr val="00B0F0"/>
              </a:solidFill>
            </c:spPr>
          </c:dPt>
          <c:dPt>
            <c:idx val="4"/>
            <c:spPr>
              <a:solidFill>
                <a:schemeClr val="accent6">
                  <a:lumMod val="75000"/>
                </a:schemeClr>
              </a:solidFill>
            </c:spPr>
          </c:dPt>
          <c:dPt>
            <c:idx val="5"/>
            <c:spPr>
              <a:solidFill>
                <a:schemeClr val="bg2">
                  <a:lumMod val="50000"/>
                </a:schemeClr>
              </a:solidFill>
            </c:spPr>
          </c:dPt>
          <c:dPt>
            <c:idx val="6"/>
            <c:spPr>
              <a:solidFill>
                <a:srgbClr val="7030A0"/>
              </a:solidFill>
            </c:spPr>
          </c:dPt>
          <c:dLbls>
            <c:txPr>
              <a:bodyPr/>
              <a:lstStyle/>
              <a:p>
                <a:pPr>
                  <a:defRPr sz="1000" b="0" i="0" u="none" strike="noStrike" baseline="0">
                    <a:solidFill>
                      <a:srgbClr val="000000"/>
                    </a:solidFill>
                    <a:latin typeface="Tahoma"/>
                    <a:ea typeface="Tahoma"/>
                    <a:cs typeface="Tahoma"/>
                  </a:defRPr>
                </a:pPr>
                <a:endParaRPr lang="th-TH"/>
              </a:p>
            </c:txPr>
            <c:showVal val="1"/>
          </c:dLbls>
          <c:cat>
            <c:strRef>
              <c:f>'สรุปโครงการ วทน'!$O$4:$O$10</c:f>
              <c:strCache>
                <c:ptCount val="7"/>
                <c:pt idx="0">
                  <c:v>R&amp;D</c:v>
                </c:pt>
                <c:pt idx="1">
                  <c:v>Innovation </c:v>
                </c:pt>
                <c:pt idx="2">
                  <c:v>Technology transfer</c:v>
                </c:pt>
                <c:pt idx="3">
                  <c:v>Commercialisation</c:v>
                </c:pt>
                <c:pt idx="4">
                  <c:v>Manpower </c:v>
                </c:pt>
                <c:pt idx="5">
                  <c:v>Infrastructure</c:v>
                </c:pt>
                <c:pt idx="6">
                  <c:v>Enabling factors</c:v>
                </c:pt>
              </c:strCache>
            </c:strRef>
          </c:cat>
          <c:val>
            <c:numRef>
              <c:f>'สรุปโครงการ วทน'!$C$12:$C$18</c:f>
              <c:numCache>
                <c:formatCode>_(* #,##0_);_(* \(#,##0\);_(* "-"??_);_(@_)</c:formatCode>
                <c:ptCount val="7"/>
                <c:pt idx="0">
                  <c:v>110</c:v>
                </c:pt>
                <c:pt idx="1">
                  <c:v>65</c:v>
                </c:pt>
                <c:pt idx="2">
                  <c:v>49</c:v>
                </c:pt>
                <c:pt idx="3">
                  <c:v>42</c:v>
                </c:pt>
                <c:pt idx="4">
                  <c:v>32</c:v>
                </c:pt>
                <c:pt idx="5">
                  <c:v>47</c:v>
                </c:pt>
                <c:pt idx="6">
                  <c:v>83</c:v>
                </c:pt>
              </c:numCache>
            </c:numRef>
          </c:val>
        </c:ser>
        <c:shape val="cone"/>
        <c:axId val="94761344"/>
        <c:axId val="94762880"/>
        <c:axId val="0"/>
      </c:bar3DChart>
      <c:catAx>
        <c:axId val="94761344"/>
        <c:scaling>
          <c:orientation val="minMax"/>
        </c:scaling>
        <c:axPos val="b"/>
        <c:numFmt formatCode="General" sourceLinked="1"/>
        <c:tickLblPos val="nextTo"/>
        <c:txPr>
          <a:bodyPr rot="-2700000" vert="horz"/>
          <a:lstStyle/>
          <a:p>
            <a:pPr>
              <a:defRPr sz="1000" b="0" i="0" u="none" strike="noStrike" baseline="0">
                <a:solidFill>
                  <a:srgbClr val="000000"/>
                </a:solidFill>
                <a:latin typeface="Tahoma"/>
                <a:ea typeface="Tahoma"/>
                <a:cs typeface="Tahoma"/>
              </a:defRPr>
            </a:pPr>
            <a:endParaRPr lang="th-TH"/>
          </a:p>
        </c:txPr>
        <c:crossAx val="94762880"/>
        <c:crosses val="autoZero"/>
        <c:auto val="1"/>
        <c:lblAlgn val="ctr"/>
        <c:lblOffset val="100"/>
      </c:catAx>
      <c:valAx>
        <c:axId val="94762880"/>
        <c:scaling>
          <c:orientation val="minMax"/>
        </c:scaling>
        <c:axPos val="l"/>
        <c:majorGridlines/>
        <c:numFmt formatCode="_(* #,##0_);_(* \(#,##0\);_(* &quot;-&quot;??_);_(@_)" sourceLinked="1"/>
        <c:tickLblPos val="nextTo"/>
        <c:txPr>
          <a:bodyPr rot="0" vert="horz"/>
          <a:lstStyle/>
          <a:p>
            <a:pPr>
              <a:defRPr sz="1000" b="0" i="0" u="none" strike="noStrike" baseline="0">
                <a:solidFill>
                  <a:srgbClr val="000000"/>
                </a:solidFill>
                <a:latin typeface="Tahoma"/>
                <a:ea typeface="Tahoma"/>
                <a:cs typeface="Tahoma"/>
              </a:defRPr>
            </a:pPr>
            <a:endParaRPr lang="th-TH"/>
          </a:p>
        </c:txPr>
        <c:crossAx val="94761344"/>
        <c:crosses val="autoZero"/>
        <c:crossBetween val="between"/>
      </c:valAx>
      <c:spPr>
        <a:noFill/>
        <a:ln w="25400">
          <a:noFill/>
        </a:ln>
      </c:spPr>
    </c:plotArea>
    <c:plotVisOnly val="1"/>
    <c:dispBlanksAs val="gap"/>
  </c:chart>
  <c:txPr>
    <a:bodyPr/>
    <a:lstStyle/>
    <a:p>
      <a:pPr>
        <a:defRPr sz="1000" b="0" i="0" u="none" strike="noStrike" baseline="0">
          <a:solidFill>
            <a:srgbClr val="000000"/>
          </a:solidFill>
          <a:latin typeface="Tahoma"/>
          <a:ea typeface="Tahoma"/>
          <a:cs typeface="Tahoma"/>
        </a:defRPr>
      </a:pPr>
      <a:endParaRPr lang="th-TH"/>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6B0366-4E57-4E27-A33E-B19CC08F1550}"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en-US"/>
        </a:p>
      </dgm:t>
    </dgm:pt>
    <dgm:pt modelId="{26A62634-730D-42EC-A623-97959D7199A0}">
      <dgm:prSet phldrT="[Text]" phldr="1"/>
      <dgm:spPr>
        <a:solidFill>
          <a:srgbClr val="92D050"/>
        </a:solidFill>
      </dgm:spPr>
      <dgm:t>
        <a:bodyPr/>
        <a:lstStyle/>
        <a:p>
          <a:endParaRPr lang="en-US" dirty="0">
            <a:solidFill>
              <a:schemeClr val="bg1"/>
            </a:solidFill>
            <a:latin typeface="Tahoma" pitchFamily="34" charset="0"/>
            <a:ea typeface="Tahoma" pitchFamily="34" charset="0"/>
            <a:cs typeface="Tahoma" pitchFamily="34" charset="0"/>
          </a:endParaRPr>
        </a:p>
      </dgm:t>
    </dgm:pt>
    <dgm:pt modelId="{FB3416F4-97A2-4F66-B162-0BB538EBE22B}" type="parTrans" cxnId="{5847E321-EA2D-4291-ADDD-E2FBF7AE7780}">
      <dgm:prSet/>
      <dgm:spPr/>
      <dgm:t>
        <a:bodyPr/>
        <a:lstStyle/>
        <a:p>
          <a:endParaRPr lang="en-US">
            <a:solidFill>
              <a:schemeClr val="bg1"/>
            </a:solidFill>
            <a:latin typeface="Tahoma" pitchFamily="34" charset="0"/>
            <a:ea typeface="Tahoma" pitchFamily="34" charset="0"/>
            <a:cs typeface="Tahoma" pitchFamily="34" charset="0"/>
          </a:endParaRPr>
        </a:p>
      </dgm:t>
    </dgm:pt>
    <dgm:pt modelId="{06244C97-28D8-4F63-86FB-6D67B97FB23F}" type="sibTrans" cxnId="{5847E321-EA2D-4291-ADDD-E2FBF7AE7780}">
      <dgm:prSet/>
      <dgm:spPr/>
      <dgm:t>
        <a:bodyPr/>
        <a:lstStyle/>
        <a:p>
          <a:endParaRPr lang="en-US">
            <a:solidFill>
              <a:schemeClr val="bg1"/>
            </a:solidFill>
            <a:latin typeface="Tahoma" pitchFamily="34" charset="0"/>
            <a:ea typeface="Tahoma" pitchFamily="34" charset="0"/>
            <a:cs typeface="Tahoma" pitchFamily="34" charset="0"/>
          </a:endParaRPr>
        </a:p>
      </dgm:t>
    </dgm:pt>
    <dgm:pt modelId="{9A3B3054-A098-4864-9CAE-C78D10E26646}">
      <dgm:prSet phldrT="[Text]" custT="1"/>
      <dgm:spPr/>
      <dgm:t>
        <a:bodyPr/>
        <a:lstStyle/>
        <a:p>
          <a:pPr>
            <a:spcAft>
              <a:spcPts val="0"/>
            </a:spcAft>
          </a:pPr>
          <a:endParaRPr lang="en-US" sz="1600" dirty="0">
            <a:latin typeface="Tahoma" pitchFamily="34" charset="0"/>
            <a:ea typeface="Tahoma" pitchFamily="34" charset="0"/>
            <a:cs typeface="Tahoma" pitchFamily="34" charset="0"/>
          </a:endParaRPr>
        </a:p>
      </dgm:t>
    </dgm:pt>
    <dgm:pt modelId="{039EF273-C478-46E8-A148-6AA9A40A5FEE}" type="parTrans" cxnId="{5766F860-9988-4EFC-AB2B-E0475A57B0AE}">
      <dgm:prSet/>
      <dgm:spPr/>
      <dgm:t>
        <a:bodyPr/>
        <a:lstStyle/>
        <a:p>
          <a:endParaRPr lang="en-US">
            <a:solidFill>
              <a:schemeClr val="bg1"/>
            </a:solidFill>
            <a:latin typeface="Tahoma" pitchFamily="34" charset="0"/>
            <a:ea typeface="Tahoma" pitchFamily="34" charset="0"/>
            <a:cs typeface="Tahoma" pitchFamily="34" charset="0"/>
          </a:endParaRPr>
        </a:p>
      </dgm:t>
    </dgm:pt>
    <dgm:pt modelId="{5DEA3FFB-5F11-4CD6-A8AA-AE2B45796DCC}" type="sibTrans" cxnId="{5766F860-9988-4EFC-AB2B-E0475A57B0AE}">
      <dgm:prSet/>
      <dgm:spPr/>
      <dgm:t>
        <a:bodyPr/>
        <a:lstStyle/>
        <a:p>
          <a:endParaRPr lang="en-US">
            <a:solidFill>
              <a:schemeClr val="bg1"/>
            </a:solidFill>
            <a:latin typeface="Tahoma" pitchFamily="34" charset="0"/>
            <a:ea typeface="Tahoma" pitchFamily="34" charset="0"/>
            <a:cs typeface="Tahoma" pitchFamily="34" charset="0"/>
          </a:endParaRPr>
        </a:p>
      </dgm:t>
    </dgm:pt>
    <dgm:pt modelId="{55792C60-55B2-4CDA-9C2E-28FBFF7264AC}">
      <dgm:prSet phldrT="[Text]" custT="1"/>
      <dgm:spPr>
        <a:solidFill>
          <a:schemeClr val="bg2">
            <a:lumMod val="50000"/>
          </a:schemeClr>
        </a:solidFill>
      </dgm:spPr>
      <dgm:t>
        <a:bodyPr/>
        <a:lstStyle/>
        <a:p>
          <a:endParaRPr lang="en-US" sz="1600" dirty="0">
            <a:solidFill>
              <a:schemeClr val="bg1"/>
            </a:solidFill>
            <a:latin typeface="Tahoma" pitchFamily="34" charset="0"/>
            <a:ea typeface="Tahoma" pitchFamily="34" charset="0"/>
            <a:cs typeface="Tahoma" pitchFamily="34" charset="0"/>
          </a:endParaRPr>
        </a:p>
      </dgm:t>
    </dgm:pt>
    <dgm:pt modelId="{34E0AAB6-58C5-49C3-B378-2A3AB9255803}" type="parTrans" cxnId="{F6B99842-918A-4A68-9A4D-0EA93F9336B9}">
      <dgm:prSet/>
      <dgm:spPr/>
      <dgm:t>
        <a:bodyPr/>
        <a:lstStyle/>
        <a:p>
          <a:endParaRPr lang="en-US">
            <a:solidFill>
              <a:schemeClr val="bg1"/>
            </a:solidFill>
            <a:latin typeface="Tahoma" pitchFamily="34" charset="0"/>
            <a:ea typeface="Tahoma" pitchFamily="34" charset="0"/>
            <a:cs typeface="Tahoma" pitchFamily="34" charset="0"/>
          </a:endParaRPr>
        </a:p>
      </dgm:t>
    </dgm:pt>
    <dgm:pt modelId="{08DC0E02-5008-43D4-A03C-E035EC9231F3}" type="sibTrans" cxnId="{F6B99842-918A-4A68-9A4D-0EA93F9336B9}">
      <dgm:prSet/>
      <dgm:spPr/>
      <dgm:t>
        <a:bodyPr/>
        <a:lstStyle/>
        <a:p>
          <a:endParaRPr lang="en-US">
            <a:solidFill>
              <a:schemeClr val="bg1"/>
            </a:solidFill>
            <a:latin typeface="Tahoma" pitchFamily="34" charset="0"/>
            <a:ea typeface="Tahoma" pitchFamily="34" charset="0"/>
            <a:cs typeface="Tahoma" pitchFamily="34" charset="0"/>
          </a:endParaRPr>
        </a:p>
      </dgm:t>
    </dgm:pt>
    <dgm:pt modelId="{0048D0B4-B37B-4D1C-A2DF-BF8679EE9F7A}">
      <dgm:prSet phldrT="[Text]" custT="1"/>
      <dgm:spPr/>
      <dgm:t>
        <a:bodyPr/>
        <a:lstStyle/>
        <a:p>
          <a:endParaRPr lang="en-US" sz="1400" dirty="0">
            <a:latin typeface="Tahoma" pitchFamily="34" charset="0"/>
            <a:ea typeface="Tahoma" pitchFamily="34" charset="0"/>
            <a:cs typeface="Tahoma" pitchFamily="34" charset="0"/>
          </a:endParaRPr>
        </a:p>
      </dgm:t>
    </dgm:pt>
    <dgm:pt modelId="{EED224D2-8989-4F9D-91F5-AF55EF2F5B5A}" type="parTrans" cxnId="{1105EAA1-97DC-4F19-9485-10BA9982D158}">
      <dgm:prSet/>
      <dgm:spPr/>
      <dgm:t>
        <a:bodyPr/>
        <a:lstStyle/>
        <a:p>
          <a:endParaRPr lang="en-US">
            <a:solidFill>
              <a:schemeClr val="bg1"/>
            </a:solidFill>
            <a:latin typeface="Tahoma" pitchFamily="34" charset="0"/>
            <a:ea typeface="Tahoma" pitchFamily="34" charset="0"/>
            <a:cs typeface="Tahoma" pitchFamily="34" charset="0"/>
          </a:endParaRPr>
        </a:p>
      </dgm:t>
    </dgm:pt>
    <dgm:pt modelId="{D0209CD0-538B-4FF6-A481-6CE81FD3E80C}" type="sibTrans" cxnId="{1105EAA1-97DC-4F19-9485-10BA9982D158}">
      <dgm:prSet/>
      <dgm:spPr/>
      <dgm:t>
        <a:bodyPr/>
        <a:lstStyle/>
        <a:p>
          <a:endParaRPr lang="en-US">
            <a:solidFill>
              <a:schemeClr val="bg1"/>
            </a:solidFill>
            <a:latin typeface="Tahoma" pitchFamily="34" charset="0"/>
            <a:ea typeface="Tahoma" pitchFamily="34" charset="0"/>
            <a:cs typeface="Tahoma" pitchFamily="34" charset="0"/>
          </a:endParaRPr>
        </a:p>
      </dgm:t>
    </dgm:pt>
    <dgm:pt modelId="{6EC20B74-C845-42F6-9024-68D56A70C0FB}">
      <dgm:prSet phldrT="[Text]" custT="1"/>
      <dgm:spPr/>
      <dgm:t>
        <a:bodyPr/>
        <a:lstStyle/>
        <a:p>
          <a:endParaRPr lang="en-US" sz="1600" dirty="0">
            <a:latin typeface="Tahoma" pitchFamily="34" charset="0"/>
            <a:ea typeface="Tahoma" pitchFamily="34" charset="0"/>
            <a:cs typeface="Tahoma" pitchFamily="34" charset="0"/>
          </a:endParaRPr>
        </a:p>
      </dgm:t>
    </dgm:pt>
    <dgm:pt modelId="{68517570-08AE-4B56-839E-1BBCF86306CA}" type="parTrans" cxnId="{2F6C6B06-952F-4067-9104-FBB646683A11}">
      <dgm:prSet/>
      <dgm:spPr/>
      <dgm:t>
        <a:bodyPr/>
        <a:lstStyle/>
        <a:p>
          <a:endParaRPr lang="en-US">
            <a:solidFill>
              <a:schemeClr val="bg1"/>
            </a:solidFill>
            <a:latin typeface="Tahoma" pitchFamily="34" charset="0"/>
            <a:ea typeface="Tahoma" pitchFamily="34" charset="0"/>
            <a:cs typeface="Tahoma" pitchFamily="34" charset="0"/>
          </a:endParaRPr>
        </a:p>
      </dgm:t>
    </dgm:pt>
    <dgm:pt modelId="{387E4419-6B52-45E8-AD1D-7502D3BC2A04}" type="sibTrans" cxnId="{2F6C6B06-952F-4067-9104-FBB646683A11}">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80000">
          <a:bevelT w="190500" h="38100"/>
        </a:sp3d>
      </dgm:spPr>
      <dgm:t>
        <a:bodyPr/>
        <a:lstStyle/>
        <a:p>
          <a:endParaRPr lang="en-US">
            <a:solidFill>
              <a:schemeClr val="bg1"/>
            </a:solidFill>
            <a:latin typeface="Tahoma" pitchFamily="34" charset="0"/>
            <a:ea typeface="Tahoma" pitchFamily="34" charset="0"/>
            <a:cs typeface="Tahoma" pitchFamily="34" charset="0"/>
          </a:endParaRPr>
        </a:p>
      </dgm:t>
    </dgm:pt>
    <dgm:pt modelId="{394C1EE1-4217-49F2-A0A1-A72FB902A246}" type="pres">
      <dgm:prSet presAssocID="{936B0366-4E57-4E27-A33E-B19CC08F1550}" presName="Name0" presStyleCnt="0">
        <dgm:presLayoutVars>
          <dgm:chMax val="1"/>
          <dgm:dir/>
          <dgm:animLvl val="ctr"/>
          <dgm:resizeHandles val="exact"/>
        </dgm:presLayoutVars>
      </dgm:prSet>
      <dgm:spPr/>
      <dgm:t>
        <a:bodyPr/>
        <a:lstStyle/>
        <a:p>
          <a:endParaRPr lang="en-US"/>
        </a:p>
      </dgm:t>
    </dgm:pt>
    <dgm:pt modelId="{C0EBA4DF-DF8F-4662-B7D4-953C5D5C5A98}" type="pres">
      <dgm:prSet presAssocID="{26A62634-730D-42EC-A623-97959D7199A0}" presName="centerShape" presStyleLbl="node0" presStyleIdx="0" presStyleCnt="1" custScaleX="115213" custScaleY="119219" custLinFactNeighborX="0" custLinFactNeighborY="-282"/>
      <dgm:spPr/>
      <dgm:t>
        <a:bodyPr/>
        <a:lstStyle/>
        <a:p>
          <a:endParaRPr lang="en-US"/>
        </a:p>
      </dgm:t>
    </dgm:pt>
    <dgm:pt modelId="{CA7DE54A-F6ED-4F4F-BEDF-C8B3F0898240}" type="pres">
      <dgm:prSet presAssocID="{9A3B3054-A098-4864-9CAE-C78D10E26646}" presName="node" presStyleLbl="node1" presStyleIdx="0" presStyleCnt="4">
        <dgm:presLayoutVars>
          <dgm:bulletEnabled val="1"/>
        </dgm:presLayoutVars>
      </dgm:prSet>
      <dgm:spPr/>
      <dgm:t>
        <a:bodyPr/>
        <a:lstStyle/>
        <a:p>
          <a:endParaRPr lang="en-US"/>
        </a:p>
      </dgm:t>
    </dgm:pt>
    <dgm:pt modelId="{2BCA832A-FCEC-4BB4-A07E-B12607A7345C}" type="pres">
      <dgm:prSet presAssocID="{9A3B3054-A098-4864-9CAE-C78D10E26646}" presName="dummy" presStyleCnt="0"/>
      <dgm:spPr/>
      <dgm:t>
        <a:bodyPr/>
        <a:lstStyle/>
        <a:p>
          <a:endParaRPr lang="th-TH"/>
        </a:p>
      </dgm:t>
    </dgm:pt>
    <dgm:pt modelId="{49905261-058B-4604-85F1-B5144D1F5130}" type="pres">
      <dgm:prSet presAssocID="{5DEA3FFB-5F11-4CD6-A8AA-AE2B45796DCC}" presName="sibTrans" presStyleLbl="sibTrans2D1" presStyleIdx="0" presStyleCnt="4"/>
      <dgm:spPr/>
      <dgm:t>
        <a:bodyPr/>
        <a:lstStyle/>
        <a:p>
          <a:endParaRPr lang="en-US"/>
        </a:p>
      </dgm:t>
    </dgm:pt>
    <dgm:pt modelId="{6F9D1560-BC5E-433E-91C7-225AB1776718}" type="pres">
      <dgm:prSet presAssocID="{55792C60-55B2-4CDA-9C2E-28FBFF7264AC}" presName="node" presStyleLbl="node1" presStyleIdx="1" presStyleCnt="4">
        <dgm:presLayoutVars>
          <dgm:bulletEnabled val="1"/>
        </dgm:presLayoutVars>
      </dgm:prSet>
      <dgm:spPr/>
      <dgm:t>
        <a:bodyPr/>
        <a:lstStyle/>
        <a:p>
          <a:endParaRPr lang="en-US"/>
        </a:p>
      </dgm:t>
    </dgm:pt>
    <dgm:pt modelId="{13FF97A9-8510-41BC-ABB0-3F3B968843D8}" type="pres">
      <dgm:prSet presAssocID="{55792C60-55B2-4CDA-9C2E-28FBFF7264AC}" presName="dummy" presStyleCnt="0"/>
      <dgm:spPr/>
      <dgm:t>
        <a:bodyPr/>
        <a:lstStyle/>
        <a:p>
          <a:endParaRPr lang="th-TH"/>
        </a:p>
      </dgm:t>
    </dgm:pt>
    <dgm:pt modelId="{B33FE405-FAC9-4A22-82C2-7BD97ADF92DA}" type="pres">
      <dgm:prSet presAssocID="{08DC0E02-5008-43D4-A03C-E035EC9231F3}" presName="sibTrans" presStyleLbl="sibTrans2D1" presStyleIdx="1" presStyleCnt="4"/>
      <dgm:spPr/>
      <dgm:t>
        <a:bodyPr/>
        <a:lstStyle/>
        <a:p>
          <a:endParaRPr lang="en-US"/>
        </a:p>
      </dgm:t>
    </dgm:pt>
    <dgm:pt modelId="{C49F392D-5F2C-4399-8BBE-1D57587A08AE}" type="pres">
      <dgm:prSet presAssocID="{0048D0B4-B37B-4D1C-A2DF-BF8679EE9F7A}" presName="node" presStyleLbl="node1" presStyleIdx="2" presStyleCnt="4">
        <dgm:presLayoutVars>
          <dgm:bulletEnabled val="1"/>
        </dgm:presLayoutVars>
      </dgm:prSet>
      <dgm:spPr/>
      <dgm:t>
        <a:bodyPr/>
        <a:lstStyle/>
        <a:p>
          <a:endParaRPr lang="en-US"/>
        </a:p>
      </dgm:t>
    </dgm:pt>
    <dgm:pt modelId="{0DEA886C-FD38-4E98-9C01-B9F67CD8C129}" type="pres">
      <dgm:prSet presAssocID="{0048D0B4-B37B-4D1C-A2DF-BF8679EE9F7A}" presName="dummy" presStyleCnt="0"/>
      <dgm:spPr/>
      <dgm:t>
        <a:bodyPr/>
        <a:lstStyle/>
        <a:p>
          <a:endParaRPr lang="th-TH"/>
        </a:p>
      </dgm:t>
    </dgm:pt>
    <dgm:pt modelId="{DAAD61BB-E489-46C8-AC4A-7BE7C8ABC01E}" type="pres">
      <dgm:prSet presAssocID="{D0209CD0-538B-4FF6-A481-6CE81FD3E80C}" presName="sibTrans" presStyleLbl="sibTrans2D1" presStyleIdx="2" presStyleCnt="4"/>
      <dgm:spPr/>
      <dgm:t>
        <a:bodyPr/>
        <a:lstStyle/>
        <a:p>
          <a:endParaRPr lang="en-US"/>
        </a:p>
      </dgm:t>
    </dgm:pt>
    <dgm:pt modelId="{E807E643-7BF5-4B3D-84D3-041395E09217}" type="pres">
      <dgm:prSet presAssocID="{6EC20B74-C845-42F6-9024-68D56A70C0FB}" presName="node" presStyleLbl="node1" presStyleIdx="3" presStyleCnt="4">
        <dgm:presLayoutVars>
          <dgm:bulletEnabled val="1"/>
        </dgm:presLayoutVars>
      </dgm:prSet>
      <dgm:spPr/>
      <dgm:t>
        <a:bodyPr/>
        <a:lstStyle/>
        <a:p>
          <a:endParaRPr lang="en-US"/>
        </a:p>
      </dgm:t>
    </dgm:pt>
    <dgm:pt modelId="{BDAFE22E-493C-497E-972A-DDDD5ACBAA17}" type="pres">
      <dgm:prSet presAssocID="{6EC20B74-C845-42F6-9024-68D56A70C0FB}" presName="dummy" presStyleCnt="0"/>
      <dgm:spPr/>
      <dgm:t>
        <a:bodyPr/>
        <a:lstStyle/>
        <a:p>
          <a:endParaRPr lang="th-TH"/>
        </a:p>
      </dgm:t>
    </dgm:pt>
    <dgm:pt modelId="{BCDB0E6C-1D73-48B7-AB18-1F6BE3114FFB}" type="pres">
      <dgm:prSet presAssocID="{387E4419-6B52-45E8-AD1D-7502D3BC2A04}" presName="sibTrans" presStyleLbl="sibTrans2D1" presStyleIdx="3" presStyleCnt="4"/>
      <dgm:spPr/>
      <dgm:t>
        <a:bodyPr/>
        <a:lstStyle/>
        <a:p>
          <a:endParaRPr lang="en-US"/>
        </a:p>
      </dgm:t>
    </dgm:pt>
  </dgm:ptLst>
  <dgm:cxnLst>
    <dgm:cxn modelId="{2F6C6B06-952F-4067-9104-FBB646683A11}" srcId="{26A62634-730D-42EC-A623-97959D7199A0}" destId="{6EC20B74-C845-42F6-9024-68D56A70C0FB}" srcOrd="3" destOrd="0" parTransId="{68517570-08AE-4B56-839E-1BBCF86306CA}" sibTransId="{387E4419-6B52-45E8-AD1D-7502D3BC2A04}"/>
    <dgm:cxn modelId="{05CD81E5-3F07-45D9-AB0F-5DEEAB269B15}" type="presOf" srcId="{9A3B3054-A098-4864-9CAE-C78D10E26646}" destId="{CA7DE54A-F6ED-4F4F-BEDF-C8B3F0898240}" srcOrd="0" destOrd="0" presId="urn:microsoft.com/office/officeart/2005/8/layout/radial6"/>
    <dgm:cxn modelId="{700D9911-D6E1-41FA-9CB6-59FAAC2AC325}" type="presOf" srcId="{0048D0B4-B37B-4D1C-A2DF-BF8679EE9F7A}" destId="{C49F392D-5F2C-4399-8BBE-1D57587A08AE}" srcOrd="0" destOrd="0" presId="urn:microsoft.com/office/officeart/2005/8/layout/radial6"/>
    <dgm:cxn modelId="{D5B336AF-7095-440B-8954-08598EDDC817}" type="presOf" srcId="{26A62634-730D-42EC-A623-97959D7199A0}" destId="{C0EBA4DF-DF8F-4662-B7D4-953C5D5C5A98}" srcOrd="0" destOrd="0" presId="urn:microsoft.com/office/officeart/2005/8/layout/radial6"/>
    <dgm:cxn modelId="{AAC9FF68-F883-4002-94D1-1FF883418031}" type="presOf" srcId="{5DEA3FFB-5F11-4CD6-A8AA-AE2B45796DCC}" destId="{49905261-058B-4604-85F1-B5144D1F5130}" srcOrd="0" destOrd="0" presId="urn:microsoft.com/office/officeart/2005/8/layout/radial6"/>
    <dgm:cxn modelId="{CF53EE54-890C-41CE-A87B-C7A905C94208}" type="presOf" srcId="{6EC20B74-C845-42F6-9024-68D56A70C0FB}" destId="{E807E643-7BF5-4B3D-84D3-041395E09217}" srcOrd="0" destOrd="0" presId="urn:microsoft.com/office/officeart/2005/8/layout/radial6"/>
    <dgm:cxn modelId="{1438443C-4803-4DF0-9BB9-F999EEC36044}" type="presOf" srcId="{55792C60-55B2-4CDA-9C2E-28FBFF7264AC}" destId="{6F9D1560-BC5E-433E-91C7-225AB1776718}" srcOrd="0" destOrd="0" presId="urn:microsoft.com/office/officeart/2005/8/layout/radial6"/>
    <dgm:cxn modelId="{5766F860-9988-4EFC-AB2B-E0475A57B0AE}" srcId="{26A62634-730D-42EC-A623-97959D7199A0}" destId="{9A3B3054-A098-4864-9CAE-C78D10E26646}" srcOrd="0" destOrd="0" parTransId="{039EF273-C478-46E8-A148-6AA9A40A5FEE}" sibTransId="{5DEA3FFB-5F11-4CD6-A8AA-AE2B45796DCC}"/>
    <dgm:cxn modelId="{FB2F15A1-FB13-4BD2-8F80-F91A3DADF774}" type="presOf" srcId="{936B0366-4E57-4E27-A33E-B19CC08F1550}" destId="{394C1EE1-4217-49F2-A0A1-A72FB902A246}" srcOrd="0" destOrd="0" presId="urn:microsoft.com/office/officeart/2005/8/layout/radial6"/>
    <dgm:cxn modelId="{5847E321-EA2D-4291-ADDD-E2FBF7AE7780}" srcId="{936B0366-4E57-4E27-A33E-B19CC08F1550}" destId="{26A62634-730D-42EC-A623-97959D7199A0}" srcOrd="0" destOrd="0" parTransId="{FB3416F4-97A2-4F66-B162-0BB538EBE22B}" sibTransId="{06244C97-28D8-4F63-86FB-6D67B97FB23F}"/>
    <dgm:cxn modelId="{F85E9A55-34BE-421F-93F9-F134687DB6A6}" type="presOf" srcId="{D0209CD0-538B-4FF6-A481-6CE81FD3E80C}" destId="{DAAD61BB-E489-46C8-AC4A-7BE7C8ABC01E}" srcOrd="0" destOrd="0" presId="urn:microsoft.com/office/officeart/2005/8/layout/radial6"/>
    <dgm:cxn modelId="{8BC9D534-9B78-408E-845D-608AFA98A510}" type="presOf" srcId="{387E4419-6B52-45E8-AD1D-7502D3BC2A04}" destId="{BCDB0E6C-1D73-48B7-AB18-1F6BE3114FFB}" srcOrd="0" destOrd="0" presId="urn:microsoft.com/office/officeart/2005/8/layout/radial6"/>
    <dgm:cxn modelId="{A59D3687-1FEF-498F-B993-80BAD5C8534B}" type="presOf" srcId="{08DC0E02-5008-43D4-A03C-E035EC9231F3}" destId="{B33FE405-FAC9-4A22-82C2-7BD97ADF92DA}" srcOrd="0" destOrd="0" presId="urn:microsoft.com/office/officeart/2005/8/layout/radial6"/>
    <dgm:cxn modelId="{1105EAA1-97DC-4F19-9485-10BA9982D158}" srcId="{26A62634-730D-42EC-A623-97959D7199A0}" destId="{0048D0B4-B37B-4D1C-A2DF-BF8679EE9F7A}" srcOrd="2" destOrd="0" parTransId="{EED224D2-8989-4F9D-91F5-AF55EF2F5B5A}" sibTransId="{D0209CD0-538B-4FF6-A481-6CE81FD3E80C}"/>
    <dgm:cxn modelId="{F6B99842-918A-4A68-9A4D-0EA93F9336B9}" srcId="{26A62634-730D-42EC-A623-97959D7199A0}" destId="{55792C60-55B2-4CDA-9C2E-28FBFF7264AC}" srcOrd="1" destOrd="0" parTransId="{34E0AAB6-58C5-49C3-B378-2A3AB9255803}" sibTransId="{08DC0E02-5008-43D4-A03C-E035EC9231F3}"/>
    <dgm:cxn modelId="{CA2C4CBE-D987-4504-A156-0542B25978E6}" type="presParOf" srcId="{394C1EE1-4217-49F2-A0A1-A72FB902A246}" destId="{C0EBA4DF-DF8F-4662-B7D4-953C5D5C5A98}" srcOrd="0" destOrd="0" presId="urn:microsoft.com/office/officeart/2005/8/layout/radial6"/>
    <dgm:cxn modelId="{E51FE13F-9FBB-4BF1-9D88-89FF3F82568D}" type="presParOf" srcId="{394C1EE1-4217-49F2-A0A1-A72FB902A246}" destId="{CA7DE54A-F6ED-4F4F-BEDF-C8B3F0898240}" srcOrd="1" destOrd="0" presId="urn:microsoft.com/office/officeart/2005/8/layout/radial6"/>
    <dgm:cxn modelId="{69865ABF-B7AA-4582-B682-574C99C8E7D9}" type="presParOf" srcId="{394C1EE1-4217-49F2-A0A1-A72FB902A246}" destId="{2BCA832A-FCEC-4BB4-A07E-B12607A7345C}" srcOrd="2" destOrd="0" presId="urn:microsoft.com/office/officeart/2005/8/layout/radial6"/>
    <dgm:cxn modelId="{BE9A6AB6-B4F1-457C-B2E7-4E120ECC0673}" type="presParOf" srcId="{394C1EE1-4217-49F2-A0A1-A72FB902A246}" destId="{49905261-058B-4604-85F1-B5144D1F5130}" srcOrd="3" destOrd="0" presId="urn:microsoft.com/office/officeart/2005/8/layout/radial6"/>
    <dgm:cxn modelId="{17F2C819-6F37-4528-9055-B132E5615695}" type="presParOf" srcId="{394C1EE1-4217-49F2-A0A1-A72FB902A246}" destId="{6F9D1560-BC5E-433E-91C7-225AB1776718}" srcOrd="4" destOrd="0" presId="urn:microsoft.com/office/officeart/2005/8/layout/radial6"/>
    <dgm:cxn modelId="{E6C45C00-A96A-4ED5-A2A0-F115BA953628}" type="presParOf" srcId="{394C1EE1-4217-49F2-A0A1-A72FB902A246}" destId="{13FF97A9-8510-41BC-ABB0-3F3B968843D8}" srcOrd="5" destOrd="0" presId="urn:microsoft.com/office/officeart/2005/8/layout/radial6"/>
    <dgm:cxn modelId="{7565D3F4-F838-4507-9815-F007B591C81C}" type="presParOf" srcId="{394C1EE1-4217-49F2-A0A1-A72FB902A246}" destId="{B33FE405-FAC9-4A22-82C2-7BD97ADF92DA}" srcOrd="6" destOrd="0" presId="urn:microsoft.com/office/officeart/2005/8/layout/radial6"/>
    <dgm:cxn modelId="{D469C0AE-109D-4A4E-95E3-E7EA110017B9}" type="presParOf" srcId="{394C1EE1-4217-49F2-A0A1-A72FB902A246}" destId="{C49F392D-5F2C-4399-8BBE-1D57587A08AE}" srcOrd="7" destOrd="0" presId="urn:microsoft.com/office/officeart/2005/8/layout/radial6"/>
    <dgm:cxn modelId="{80DF9919-9802-4735-89EC-30EE585A30FE}" type="presParOf" srcId="{394C1EE1-4217-49F2-A0A1-A72FB902A246}" destId="{0DEA886C-FD38-4E98-9C01-B9F67CD8C129}" srcOrd="8" destOrd="0" presId="urn:microsoft.com/office/officeart/2005/8/layout/radial6"/>
    <dgm:cxn modelId="{F842398D-9A9D-4F8F-B0DA-3B863B727457}" type="presParOf" srcId="{394C1EE1-4217-49F2-A0A1-A72FB902A246}" destId="{DAAD61BB-E489-46C8-AC4A-7BE7C8ABC01E}" srcOrd="9" destOrd="0" presId="urn:microsoft.com/office/officeart/2005/8/layout/radial6"/>
    <dgm:cxn modelId="{B086C1C2-8E97-479E-B828-938F215F811C}" type="presParOf" srcId="{394C1EE1-4217-49F2-A0A1-A72FB902A246}" destId="{E807E643-7BF5-4B3D-84D3-041395E09217}" srcOrd="10" destOrd="0" presId="urn:microsoft.com/office/officeart/2005/8/layout/radial6"/>
    <dgm:cxn modelId="{BBA69F46-E077-42F8-8D1B-A679B68B4262}" type="presParOf" srcId="{394C1EE1-4217-49F2-A0A1-A72FB902A246}" destId="{BDAFE22E-493C-497E-972A-DDDD5ACBAA17}" srcOrd="11" destOrd="0" presId="urn:microsoft.com/office/officeart/2005/8/layout/radial6"/>
    <dgm:cxn modelId="{C79A6247-7640-48FE-BCDC-E68F380D0947}" type="presParOf" srcId="{394C1EE1-4217-49F2-A0A1-A72FB902A246}" destId="{BCDB0E6C-1D73-48B7-AB18-1F6BE3114FFB}" srcOrd="12" destOrd="0" presId="urn:microsoft.com/office/officeart/2005/8/layout/radial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6B0366-4E57-4E27-A33E-B19CC08F1550}" type="doc">
      <dgm:prSet loTypeId="urn:microsoft.com/office/officeart/2005/8/layout/radial1" loCatId="cycle" qsTypeId="urn:microsoft.com/office/officeart/2005/8/quickstyle/3d1" qsCatId="3D" csTypeId="urn:microsoft.com/office/officeart/2005/8/colors/colorful5" csCatId="colorful" phldr="1"/>
      <dgm:spPr/>
      <dgm:t>
        <a:bodyPr/>
        <a:lstStyle/>
        <a:p>
          <a:endParaRPr lang="en-US"/>
        </a:p>
      </dgm:t>
    </dgm:pt>
    <dgm:pt modelId="{9A3B3054-A098-4864-9CAE-C78D10E26646}">
      <dgm:prSet phldrT="[Text]" custT="1"/>
      <dgm:spPr>
        <a:solidFill>
          <a:srgbClr val="FFC000"/>
        </a:solidFill>
      </dgm:spPr>
      <dgm:t>
        <a:bodyPr/>
        <a:lstStyle/>
        <a:p>
          <a:pPr>
            <a:spcAft>
              <a:spcPts val="0"/>
            </a:spcAft>
          </a:pPr>
          <a:endParaRPr lang="en-US" sz="1600" dirty="0">
            <a:latin typeface="Tahoma" pitchFamily="34" charset="0"/>
            <a:ea typeface="Tahoma" pitchFamily="34" charset="0"/>
            <a:cs typeface="Tahoma" pitchFamily="34" charset="0"/>
          </a:endParaRPr>
        </a:p>
      </dgm:t>
    </dgm:pt>
    <dgm:pt modelId="{039EF273-C478-46E8-A148-6AA9A40A5FEE}" type="parTrans" cxnId="{5766F860-9988-4EFC-AB2B-E0475A57B0AE}">
      <dgm:prSet/>
      <dgm:spPr/>
      <dgm:t>
        <a:bodyPr/>
        <a:lstStyle/>
        <a:p>
          <a:endParaRPr lang="en-US">
            <a:solidFill>
              <a:schemeClr val="bg1"/>
            </a:solidFill>
            <a:latin typeface="Tahoma" pitchFamily="34" charset="0"/>
            <a:ea typeface="Tahoma" pitchFamily="34" charset="0"/>
            <a:cs typeface="Tahoma" pitchFamily="34" charset="0"/>
          </a:endParaRPr>
        </a:p>
      </dgm:t>
    </dgm:pt>
    <dgm:pt modelId="{5DEA3FFB-5F11-4CD6-A8AA-AE2B45796DCC}" type="sibTrans" cxnId="{5766F860-9988-4EFC-AB2B-E0475A57B0AE}">
      <dgm:prSet/>
      <dgm:spPr/>
      <dgm:t>
        <a:bodyPr/>
        <a:lstStyle/>
        <a:p>
          <a:endParaRPr lang="en-US">
            <a:solidFill>
              <a:schemeClr val="bg1"/>
            </a:solidFill>
            <a:latin typeface="Tahoma" pitchFamily="34" charset="0"/>
            <a:ea typeface="Tahoma" pitchFamily="34" charset="0"/>
            <a:cs typeface="Tahoma" pitchFamily="34" charset="0"/>
          </a:endParaRPr>
        </a:p>
      </dgm:t>
    </dgm:pt>
    <dgm:pt modelId="{0048D0B4-B37B-4D1C-A2DF-BF8679EE9F7A}">
      <dgm:prSet phldrT="[Text]" custT="1"/>
      <dgm:spPr>
        <a:solidFill>
          <a:srgbClr val="92D050"/>
        </a:solidFill>
      </dgm:spPr>
      <dgm:t>
        <a:bodyPr/>
        <a:lstStyle/>
        <a:p>
          <a:r>
            <a:rPr lang="th-TH" sz="1400" b="1" dirty="0" smtClean="0">
              <a:solidFill>
                <a:schemeClr val="tx1"/>
              </a:solidFill>
              <a:latin typeface="Tahoma" pitchFamily="34" charset="0"/>
              <a:ea typeface="Tahoma" pitchFamily="34" charset="0"/>
              <a:cs typeface="Tahoma" pitchFamily="34" charset="0"/>
            </a:rPr>
            <a:t>พลาสติก</a:t>
          </a:r>
        </a:p>
        <a:p>
          <a:r>
            <a:rPr lang="th-TH" sz="1400" b="1" dirty="0" err="1" smtClean="0">
              <a:solidFill>
                <a:schemeClr val="tx1"/>
              </a:solidFill>
              <a:latin typeface="Tahoma" pitchFamily="34" charset="0"/>
              <a:ea typeface="Tahoma" pitchFamily="34" charset="0"/>
              <a:cs typeface="Tahoma" pitchFamily="34" charset="0"/>
            </a:rPr>
            <a:t>และปิโตร</a:t>
          </a:r>
          <a:r>
            <a:rPr lang="th-TH" sz="1400" b="1" dirty="0" smtClean="0">
              <a:solidFill>
                <a:schemeClr val="tx1"/>
              </a:solidFill>
              <a:latin typeface="Tahoma" pitchFamily="34" charset="0"/>
              <a:ea typeface="Tahoma" pitchFamily="34" charset="0"/>
              <a:cs typeface="Tahoma" pitchFamily="34" charset="0"/>
            </a:rPr>
            <a:t>เคมี</a:t>
          </a:r>
          <a:endParaRPr lang="en-US" sz="1400" b="1" dirty="0">
            <a:solidFill>
              <a:schemeClr val="tx1"/>
            </a:solidFill>
            <a:latin typeface="Tahoma" pitchFamily="34" charset="0"/>
            <a:ea typeface="Tahoma" pitchFamily="34" charset="0"/>
            <a:cs typeface="Tahoma" pitchFamily="34" charset="0"/>
          </a:endParaRPr>
        </a:p>
      </dgm:t>
    </dgm:pt>
    <dgm:pt modelId="{EED224D2-8989-4F9D-91F5-AF55EF2F5B5A}" type="parTrans" cxnId="{1105EAA1-97DC-4F19-9485-10BA9982D158}">
      <dgm:prSet/>
      <dgm:spPr/>
      <dgm:t>
        <a:bodyPr/>
        <a:lstStyle/>
        <a:p>
          <a:endParaRPr lang="en-US">
            <a:solidFill>
              <a:schemeClr val="bg1"/>
            </a:solidFill>
            <a:latin typeface="Tahoma" pitchFamily="34" charset="0"/>
            <a:ea typeface="Tahoma" pitchFamily="34" charset="0"/>
            <a:cs typeface="Tahoma" pitchFamily="34" charset="0"/>
          </a:endParaRPr>
        </a:p>
      </dgm:t>
    </dgm:pt>
    <dgm:pt modelId="{D0209CD0-538B-4FF6-A481-6CE81FD3E80C}" type="sibTrans" cxnId="{1105EAA1-97DC-4F19-9485-10BA9982D158}">
      <dgm:prSet/>
      <dgm:spPr/>
      <dgm:t>
        <a:bodyPr/>
        <a:lstStyle/>
        <a:p>
          <a:endParaRPr lang="en-US">
            <a:solidFill>
              <a:schemeClr val="bg1"/>
            </a:solidFill>
            <a:latin typeface="Tahoma" pitchFamily="34" charset="0"/>
            <a:ea typeface="Tahoma" pitchFamily="34" charset="0"/>
            <a:cs typeface="Tahoma" pitchFamily="34" charset="0"/>
          </a:endParaRPr>
        </a:p>
      </dgm:t>
    </dgm:pt>
    <dgm:pt modelId="{6EC20B74-C845-42F6-9024-68D56A70C0FB}">
      <dgm:prSet phldrT="[Text]" custT="1"/>
      <dgm:spPr>
        <a:solidFill>
          <a:srgbClr val="92D050"/>
        </a:solidFill>
      </dgm:spPr>
      <dgm:t>
        <a:bodyPr/>
        <a:lstStyle/>
        <a:p>
          <a:r>
            <a:rPr lang="th-TH" sz="1400" b="1" dirty="0" smtClean="0">
              <a:solidFill>
                <a:schemeClr val="tx1"/>
              </a:solidFill>
              <a:latin typeface="Tahoma" pitchFamily="34" charset="0"/>
              <a:ea typeface="Tahoma" pitchFamily="34" charset="0"/>
              <a:cs typeface="Tahoma" pitchFamily="34" charset="0"/>
            </a:rPr>
            <a:t>แฟชั่น </a:t>
          </a:r>
        </a:p>
        <a:p>
          <a:r>
            <a:rPr lang="th-TH" sz="1400" b="1" dirty="0" smtClean="0">
              <a:solidFill>
                <a:schemeClr val="tx1"/>
              </a:solidFill>
              <a:latin typeface="Tahoma" pitchFamily="34" charset="0"/>
              <a:ea typeface="Tahoma" pitchFamily="34" charset="0"/>
              <a:cs typeface="Tahoma" pitchFamily="34" charset="0"/>
            </a:rPr>
            <a:t>(สิ่งทอฯ </a:t>
          </a:r>
          <a:r>
            <a:rPr lang="th-TH" sz="1400" b="1" dirty="0" err="1" smtClean="0">
              <a:solidFill>
                <a:schemeClr val="tx1"/>
              </a:solidFill>
              <a:latin typeface="Tahoma" pitchFamily="34" charset="0"/>
              <a:ea typeface="Tahoma" pitchFamily="34" charset="0"/>
              <a:cs typeface="Tahoma" pitchFamily="34" charset="0"/>
            </a:rPr>
            <a:t>อัญมณี</a:t>
          </a:r>
          <a:r>
            <a:rPr lang="th-TH" sz="1400" b="1" dirty="0" smtClean="0">
              <a:solidFill>
                <a:schemeClr val="tx1"/>
              </a:solidFill>
              <a:latin typeface="Tahoma" pitchFamily="34" charset="0"/>
              <a:ea typeface="Tahoma" pitchFamily="34" charset="0"/>
              <a:cs typeface="Tahoma" pitchFamily="34" charset="0"/>
            </a:rPr>
            <a:t> เครื่องหนัง)</a:t>
          </a:r>
          <a:endParaRPr lang="en-US" sz="1400" b="1" dirty="0">
            <a:solidFill>
              <a:schemeClr val="tx1"/>
            </a:solidFill>
            <a:latin typeface="Tahoma" pitchFamily="34" charset="0"/>
            <a:ea typeface="Tahoma" pitchFamily="34" charset="0"/>
            <a:cs typeface="Tahoma" pitchFamily="34" charset="0"/>
          </a:endParaRPr>
        </a:p>
      </dgm:t>
    </dgm:pt>
    <dgm:pt modelId="{68517570-08AE-4B56-839E-1BBCF86306CA}" type="parTrans" cxnId="{2F6C6B06-952F-4067-9104-FBB646683A11}">
      <dgm:prSet/>
      <dgm:spPr/>
      <dgm:t>
        <a:bodyPr/>
        <a:lstStyle/>
        <a:p>
          <a:endParaRPr lang="en-US">
            <a:solidFill>
              <a:schemeClr val="bg1"/>
            </a:solidFill>
            <a:latin typeface="Tahoma" pitchFamily="34" charset="0"/>
            <a:ea typeface="Tahoma" pitchFamily="34" charset="0"/>
            <a:cs typeface="Tahoma" pitchFamily="34" charset="0"/>
          </a:endParaRPr>
        </a:p>
      </dgm:t>
    </dgm:pt>
    <dgm:pt modelId="{387E4419-6B52-45E8-AD1D-7502D3BC2A04}" type="sibTrans" cxnId="{2F6C6B06-952F-4067-9104-FBB646683A11}">
      <dgm:prSet/>
      <dgm:spPr/>
      <dgm:t>
        <a:bodyPr/>
        <a:lstStyle/>
        <a:p>
          <a:endParaRPr lang="en-US">
            <a:solidFill>
              <a:schemeClr val="bg1"/>
            </a:solidFill>
            <a:latin typeface="Tahoma" pitchFamily="34" charset="0"/>
            <a:ea typeface="Tahoma" pitchFamily="34" charset="0"/>
            <a:cs typeface="Tahoma" pitchFamily="34" charset="0"/>
          </a:endParaRPr>
        </a:p>
      </dgm:t>
    </dgm:pt>
    <dgm:pt modelId="{D74D5478-0AFF-45E5-9705-F06F7273190A}">
      <dgm:prSet phldrT="[Text]" custT="1"/>
      <dgm:spPr>
        <a:solidFill>
          <a:srgbClr val="00CCFF"/>
        </a:solidFill>
      </dgm:spPr>
      <dgm:t>
        <a:bodyPr/>
        <a:lstStyle/>
        <a:p>
          <a:r>
            <a:rPr lang="th-TH" sz="1400" b="1" dirty="0" smtClean="0">
              <a:solidFill>
                <a:schemeClr val="tx1"/>
              </a:solidFill>
              <a:latin typeface="Tahoma" pitchFamily="34" charset="0"/>
              <a:ea typeface="Tahoma" pitchFamily="34" charset="0"/>
              <a:cs typeface="Tahoma" pitchFamily="34" charset="0"/>
            </a:rPr>
            <a:t>ข้าวและผลิตภัณฑ์จากข้าว</a:t>
          </a:r>
          <a:endParaRPr lang="en-US" sz="1400" b="1" dirty="0">
            <a:solidFill>
              <a:schemeClr val="tx1"/>
            </a:solidFill>
            <a:latin typeface="Tahoma" pitchFamily="34" charset="0"/>
            <a:ea typeface="Tahoma" pitchFamily="34" charset="0"/>
            <a:cs typeface="Tahoma" pitchFamily="34" charset="0"/>
          </a:endParaRPr>
        </a:p>
      </dgm:t>
    </dgm:pt>
    <dgm:pt modelId="{632EDE66-F42A-418E-A20A-597676FB50D0}" type="parTrans" cxnId="{B1DBA67B-B0AF-4132-BD64-D4A795972605}">
      <dgm:prSet/>
      <dgm:spPr/>
      <dgm:t>
        <a:bodyPr/>
        <a:lstStyle/>
        <a:p>
          <a:endParaRPr lang="th-TH"/>
        </a:p>
      </dgm:t>
    </dgm:pt>
    <dgm:pt modelId="{89F7A446-DABA-4714-9842-ED906CE6A6CD}" type="sibTrans" cxnId="{B1DBA67B-B0AF-4132-BD64-D4A795972605}">
      <dgm:prSet/>
      <dgm:spPr/>
      <dgm:t>
        <a:bodyPr/>
        <a:lstStyle/>
        <a:p>
          <a:endParaRPr lang="th-TH"/>
        </a:p>
      </dgm:t>
    </dgm:pt>
    <dgm:pt modelId="{2FEE40DF-2BFF-4408-A761-D53FF063713D}">
      <dgm:prSet phldrT="[Text]" custT="1"/>
      <dgm:spPr>
        <a:solidFill>
          <a:srgbClr val="92D050"/>
        </a:solidFill>
      </dgm:spPr>
      <dgm:t>
        <a:bodyPr/>
        <a:lstStyle/>
        <a:p>
          <a:r>
            <a:rPr lang="th-TH" sz="1400" b="1" dirty="0" smtClean="0">
              <a:solidFill>
                <a:schemeClr val="tx1"/>
              </a:solidFill>
              <a:latin typeface="Tahoma" pitchFamily="34" charset="0"/>
              <a:ea typeface="Tahoma" pitchFamily="34" charset="0"/>
              <a:cs typeface="Tahoma" pitchFamily="34" charset="0"/>
            </a:rPr>
            <a:t>ยานยนต์ชิ้นส่วนและอุปกรณ์</a:t>
          </a:r>
          <a:endParaRPr lang="en-US" sz="1400" b="1" dirty="0">
            <a:solidFill>
              <a:schemeClr val="tx1"/>
            </a:solidFill>
            <a:latin typeface="Tahoma" pitchFamily="34" charset="0"/>
            <a:ea typeface="Tahoma" pitchFamily="34" charset="0"/>
            <a:cs typeface="Tahoma" pitchFamily="34" charset="0"/>
          </a:endParaRPr>
        </a:p>
      </dgm:t>
    </dgm:pt>
    <dgm:pt modelId="{FABB9E5B-6CF8-459C-B5FC-D1DCCAD13430}" type="parTrans" cxnId="{EF125E44-D358-4CA1-B316-3CF42369C771}">
      <dgm:prSet/>
      <dgm:spPr/>
      <dgm:t>
        <a:bodyPr/>
        <a:lstStyle/>
        <a:p>
          <a:endParaRPr lang="th-TH"/>
        </a:p>
      </dgm:t>
    </dgm:pt>
    <dgm:pt modelId="{A386058B-047A-41B4-953C-3B8272AEC823}" type="sibTrans" cxnId="{EF125E44-D358-4CA1-B316-3CF42369C771}">
      <dgm:prSet/>
      <dgm:spPr/>
      <dgm:t>
        <a:bodyPr/>
        <a:lstStyle/>
        <a:p>
          <a:endParaRPr lang="th-TH"/>
        </a:p>
      </dgm:t>
    </dgm:pt>
    <dgm:pt modelId="{49F70DB8-1BC1-4315-AFEB-327B724B7DDA}">
      <dgm:prSet phldrT="[Text]" custT="1"/>
      <dgm:spPr>
        <a:solidFill>
          <a:srgbClr val="00CCFF"/>
        </a:solidFill>
      </dgm:spPr>
      <dgm:t>
        <a:bodyPr/>
        <a:lstStyle/>
        <a:p>
          <a:r>
            <a:rPr lang="th-TH" sz="1400" b="1" dirty="0" smtClean="0">
              <a:solidFill>
                <a:schemeClr val="tx1"/>
              </a:solidFill>
              <a:latin typeface="Tahoma" pitchFamily="34" charset="0"/>
              <a:ea typeface="Tahoma" pitchFamily="34" charset="0"/>
              <a:cs typeface="Tahoma" pitchFamily="34" charset="0"/>
            </a:rPr>
            <a:t>มัน อ้อย ปาล์ม เพื่อพลังงาน</a:t>
          </a:r>
          <a:endParaRPr lang="en-US" sz="1400" b="1" dirty="0">
            <a:solidFill>
              <a:schemeClr val="tx1"/>
            </a:solidFill>
            <a:latin typeface="Tahoma" pitchFamily="34" charset="0"/>
            <a:ea typeface="Tahoma" pitchFamily="34" charset="0"/>
            <a:cs typeface="Tahoma" pitchFamily="34" charset="0"/>
          </a:endParaRPr>
        </a:p>
      </dgm:t>
    </dgm:pt>
    <dgm:pt modelId="{66F247AC-2CAC-49C4-9EC7-0E59E15E9107}" type="parTrans" cxnId="{B106780E-B913-45B5-97C1-F59D1B1FB401}">
      <dgm:prSet/>
      <dgm:spPr/>
      <dgm:t>
        <a:bodyPr/>
        <a:lstStyle/>
        <a:p>
          <a:endParaRPr lang="th-TH"/>
        </a:p>
      </dgm:t>
    </dgm:pt>
    <dgm:pt modelId="{5AC71744-A0C0-49D0-961A-803083D9118C}" type="sibTrans" cxnId="{B106780E-B913-45B5-97C1-F59D1B1FB401}">
      <dgm:prSet/>
      <dgm:spPr/>
      <dgm:t>
        <a:bodyPr/>
        <a:lstStyle/>
        <a:p>
          <a:endParaRPr lang="th-TH"/>
        </a:p>
      </dgm:t>
    </dgm:pt>
    <dgm:pt modelId="{F12E0BE0-7B0D-409D-BE15-615799D42774}">
      <dgm:prSet phldrT="[Text]" custT="1"/>
      <dgm:spPr>
        <a:solidFill>
          <a:srgbClr val="00CCFF"/>
        </a:solidFill>
      </dgm:spPr>
      <dgm:t>
        <a:bodyPr/>
        <a:lstStyle/>
        <a:p>
          <a:r>
            <a:rPr lang="th-TH" sz="1400" b="1" dirty="0" smtClean="0">
              <a:solidFill>
                <a:schemeClr val="tx1"/>
              </a:solidFill>
              <a:latin typeface="Tahoma" pitchFamily="34" charset="0"/>
              <a:ea typeface="Tahoma" pitchFamily="34" charset="0"/>
              <a:cs typeface="Tahoma" pitchFamily="34" charset="0"/>
            </a:rPr>
            <a:t>ยางและผลิตภัณฑ์</a:t>
          </a:r>
          <a:endParaRPr lang="en-US" sz="1400" b="1" dirty="0">
            <a:solidFill>
              <a:schemeClr val="tx1"/>
            </a:solidFill>
            <a:latin typeface="Tahoma" pitchFamily="34" charset="0"/>
            <a:ea typeface="Tahoma" pitchFamily="34" charset="0"/>
            <a:cs typeface="Tahoma" pitchFamily="34" charset="0"/>
          </a:endParaRPr>
        </a:p>
      </dgm:t>
    </dgm:pt>
    <dgm:pt modelId="{7FB3D1F7-3AF4-49A3-BB14-C7F4705D755A}" type="parTrans" cxnId="{E7D62DD0-E749-49E9-A33B-5A8DDFF5EE2B}">
      <dgm:prSet/>
      <dgm:spPr/>
      <dgm:t>
        <a:bodyPr/>
        <a:lstStyle/>
        <a:p>
          <a:endParaRPr lang="th-TH"/>
        </a:p>
      </dgm:t>
    </dgm:pt>
    <dgm:pt modelId="{91E78D6C-F27E-4AD3-B693-8FBAC77CD92A}" type="sibTrans" cxnId="{E7D62DD0-E749-49E9-A33B-5A8DDFF5EE2B}">
      <dgm:prSet/>
      <dgm:spPr/>
      <dgm:t>
        <a:bodyPr/>
        <a:lstStyle/>
        <a:p>
          <a:endParaRPr lang="th-TH"/>
        </a:p>
      </dgm:t>
    </dgm:pt>
    <dgm:pt modelId="{41E6A774-6548-428D-95F9-CE2DBE8A7B31}">
      <dgm:prSet phldrT="[Text]" custT="1"/>
      <dgm:spPr>
        <a:solidFill>
          <a:srgbClr val="92D050"/>
        </a:solidFill>
      </dgm:spPr>
      <dgm:t>
        <a:bodyPr/>
        <a:lstStyle/>
        <a:p>
          <a:r>
            <a:rPr lang="th-TH" sz="1400" b="1" dirty="0" smtClean="0">
              <a:solidFill>
                <a:schemeClr val="tx1"/>
              </a:solidFill>
              <a:latin typeface="Tahoma" pitchFamily="34" charset="0"/>
              <a:ea typeface="Tahoma" pitchFamily="34" charset="0"/>
              <a:cs typeface="Tahoma" pitchFamily="34" charset="0"/>
            </a:rPr>
            <a:t>เครื่องใช้ไฟฟ้าและ</a:t>
          </a:r>
          <a:r>
            <a:rPr lang="th-TH" sz="1400" b="1" dirty="0" err="1" smtClean="0">
              <a:solidFill>
                <a:schemeClr val="tx1"/>
              </a:solidFill>
              <a:latin typeface="Tahoma" pitchFamily="34" charset="0"/>
              <a:ea typeface="Tahoma" pitchFamily="34" charset="0"/>
              <a:cs typeface="Tahoma" pitchFamily="34" charset="0"/>
            </a:rPr>
            <a:t>อิเล็คทรอนิกส์</a:t>
          </a:r>
          <a:endParaRPr lang="en-US" sz="1400" b="1" dirty="0">
            <a:solidFill>
              <a:schemeClr val="tx1"/>
            </a:solidFill>
            <a:latin typeface="Tahoma" pitchFamily="34" charset="0"/>
            <a:ea typeface="Tahoma" pitchFamily="34" charset="0"/>
            <a:cs typeface="Tahoma" pitchFamily="34" charset="0"/>
          </a:endParaRPr>
        </a:p>
      </dgm:t>
    </dgm:pt>
    <dgm:pt modelId="{DDDB8BCE-A44E-434F-B854-C5A1E7B07E2D}" type="parTrans" cxnId="{F527D904-B304-4A15-95C9-8CDD7E159075}">
      <dgm:prSet/>
      <dgm:spPr/>
      <dgm:t>
        <a:bodyPr/>
        <a:lstStyle/>
        <a:p>
          <a:endParaRPr lang="th-TH"/>
        </a:p>
      </dgm:t>
    </dgm:pt>
    <dgm:pt modelId="{AEE5D887-B2B5-4C27-B941-A396CF8CA255}" type="sibTrans" cxnId="{F527D904-B304-4A15-95C9-8CDD7E159075}">
      <dgm:prSet/>
      <dgm:spPr/>
      <dgm:t>
        <a:bodyPr/>
        <a:lstStyle/>
        <a:p>
          <a:endParaRPr lang="th-TH"/>
        </a:p>
      </dgm:t>
    </dgm:pt>
    <dgm:pt modelId="{65ADEC3D-1CF8-4DDC-B9A5-FEBE00475EF1}">
      <dgm:prSet phldrT="[Text]"/>
      <dgm:spPr>
        <a:solidFill>
          <a:srgbClr val="00CCFF"/>
        </a:solidFill>
      </dgm:spPr>
      <dgm:t>
        <a:bodyPr/>
        <a:lstStyle/>
        <a:p>
          <a:r>
            <a:rPr lang="th-TH" b="1" dirty="0" smtClean="0">
              <a:solidFill>
                <a:schemeClr val="tx1"/>
              </a:solidFill>
              <a:latin typeface="Tahoma" pitchFamily="34" charset="0"/>
              <a:ea typeface="Tahoma" pitchFamily="34" charset="0"/>
              <a:cs typeface="Tahoma" pitchFamily="34" charset="0"/>
            </a:rPr>
            <a:t>อาหารแปรรูป </a:t>
          </a:r>
        </a:p>
      </dgm:t>
    </dgm:pt>
    <dgm:pt modelId="{AAD4DDB5-10C9-461B-9EF2-ECC8530F1BF5}" type="parTrans" cxnId="{CC121512-FD2D-4971-AB8F-DD04A46EE4D3}">
      <dgm:prSet/>
      <dgm:spPr/>
      <dgm:t>
        <a:bodyPr/>
        <a:lstStyle/>
        <a:p>
          <a:endParaRPr lang="th-TH"/>
        </a:p>
      </dgm:t>
    </dgm:pt>
    <dgm:pt modelId="{977FFDC1-8CAC-4483-9F79-0A194CB71FEB}" type="sibTrans" cxnId="{CC121512-FD2D-4971-AB8F-DD04A46EE4D3}">
      <dgm:prSet/>
      <dgm:spPr/>
      <dgm:t>
        <a:bodyPr/>
        <a:lstStyle/>
        <a:p>
          <a:endParaRPr lang="th-TH"/>
        </a:p>
      </dgm:t>
    </dgm:pt>
    <dgm:pt modelId="{F4C33C3B-28B1-4CC3-8279-D9B2678B7B47}">
      <dgm:prSet phldrT="[Text]"/>
      <dgm:spPr>
        <a:solidFill>
          <a:schemeClr val="accent4">
            <a:lumMod val="60000"/>
            <a:lumOff val="40000"/>
          </a:schemeClr>
        </a:solidFill>
      </dgm:spPr>
      <dgm:t>
        <a:bodyPr/>
        <a:lstStyle/>
        <a:p>
          <a:r>
            <a:rPr lang="th-TH" b="1" dirty="0" smtClean="0">
              <a:solidFill>
                <a:schemeClr val="tx1"/>
              </a:solidFill>
              <a:latin typeface="Tahoma" pitchFamily="34" charset="0"/>
              <a:ea typeface="Tahoma" pitchFamily="34" charset="0"/>
              <a:cs typeface="Tahoma" pitchFamily="34" charset="0"/>
            </a:rPr>
            <a:t>ท่องเที่ยวและสาขาต่อเนื่อง</a:t>
          </a:r>
          <a:endParaRPr lang="en-US" b="1" dirty="0">
            <a:solidFill>
              <a:schemeClr val="tx1"/>
            </a:solidFill>
            <a:latin typeface="Tahoma" pitchFamily="34" charset="0"/>
            <a:ea typeface="Tahoma" pitchFamily="34" charset="0"/>
            <a:cs typeface="Tahoma" pitchFamily="34" charset="0"/>
          </a:endParaRPr>
        </a:p>
      </dgm:t>
    </dgm:pt>
    <dgm:pt modelId="{29A128C9-EFDF-48B7-ADD8-7E3F42BAD56C}" type="parTrans" cxnId="{E2CFA66D-74C1-473C-81F3-862C3DA1CF23}">
      <dgm:prSet/>
      <dgm:spPr/>
      <dgm:t>
        <a:bodyPr/>
        <a:lstStyle/>
        <a:p>
          <a:endParaRPr lang="th-TH"/>
        </a:p>
      </dgm:t>
    </dgm:pt>
    <dgm:pt modelId="{E443C160-B62C-4EC3-A6E9-D6C736294DC6}" type="sibTrans" cxnId="{E2CFA66D-74C1-473C-81F3-862C3DA1CF23}">
      <dgm:prSet/>
      <dgm:spPr/>
      <dgm:t>
        <a:bodyPr/>
        <a:lstStyle/>
        <a:p>
          <a:endParaRPr lang="th-TH"/>
        </a:p>
      </dgm:t>
    </dgm:pt>
    <dgm:pt modelId="{93457593-FB1C-4C6A-970F-183777DB4C62}">
      <dgm:prSet phldrT="[Text]" custT="1"/>
      <dgm:spPr>
        <a:solidFill>
          <a:schemeClr val="accent4">
            <a:lumMod val="60000"/>
            <a:lumOff val="40000"/>
          </a:schemeClr>
        </a:solidFill>
      </dgm:spPr>
      <dgm:t>
        <a:bodyPr/>
        <a:lstStyle/>
        <a:p>
          <a:r>
            <a:rPr lang="th-TH" sz="1400" b="1" dirty="0" smtClean="0">
              <a:solidFill>
                <a:schemeClr val="tx1"/>
              </a:solidFill>
              <a:latin typeface="Tahoma" pitchFamily="34" charset="0"/>
              <a:ea typeface="Tahoma" pitchFamily="34" charset="0"/>
              <a:cs typeface="Tahoma" pitchFamily="34" charset="0"/>
            </a:rPr>
            <a:t>เศรษฐกิจสร้างสรรค์และ</a:t>
          </a:r>
        </a:p>
        <a:p>
          <a:r>
            <a:rPr lang="th-TH" sz="1400" b="1" dirty="0" err="1" smtClean="0">
              <a:solidFill>
                <a:schemeClr val="tx1"/>
              </a:solidFill>
              <a:latin typeface="Tahoma" pitchFamily="34" charset="0"/>
              <a:ea typeface="Tahoma" pitchFamily="34" charset="0"/>
              <a:cs typeface="Tahoma" pitchFamily="34" charset="0"/>
            </a:rPr>
            <a:t>ดิจิทัล</a:t>
          </a:r>
          <a:endParaRPr lang="en-US" sz="1400" b="1" dirty="0">
            <a:solidFill>
              <a:schemeClr val="tx1"/>
            </a:solidFill>
            <a:latin typeface="Tahoma" pitchFamily="34" charset="0"/>
            <a:ea typeface="Tahoma" pitchFamily="34" charset="0"/>
            <a:cs typeface="Tahoma" pitchFamily="34" charset="0"/>
          </a:endParaRPr>
        </a:p>
      </dgm:t>
    </dgm:pt>
    <dgm:pt modelId="{9F340009-4215-44CA-B48A-94E7E38B9576}" type="parTrans" cxnId="{669D5F29-7DF3-474C-88D3-B9F897C69E4E}">
      <dgm:prSet/>
      <dgm:spPr/>
      <dgm:t>
        <a:bodyPr/>
        <a:lstStyle/>
        <a:p>
          <a:endParaRPr lang="th-TH"/>
        </a:p>
      </dgm:t>
    </dgm:pt>
    <dgm:pt modelId="{24315861-3D33-47D8-8A19-F866373E4D89}" type="sibTrans" cxnId="{669D5F29-7DF3-474C-88D3-B9F897C69E4E}">
      <dgm:prSet/>
      <dgm:spPr/>
      <dgm:t>
        <a:bodyPr/>
        <a:lstStyle/>
        <a:p>
          <a:endParaRPr lang="th-TH"/>
        </a:p>
      </dgm:t>
    </dgm:pt>
    <dgm:pt modelId="{A8BD2F55-E1A8-4D12-A8D6-70BBCD15841A}">
      <dgm:prSet phldrT="[Text]"/>
      <dgm:spPr>
        <a:solidFill>
          <a:schemeClr val="accent4">
            <a:lumMod val="60000"/>
            <a:lumOff val="40000"/>
          </a:schemeClr>
        </a:solidFill>
      </dgm:spPr>
      <dgm:t>
        <a:bodyPr/>
        <a:lstStyle/>
        <a:p>
          <a:r>
            <a:rPr lang="th-TH" b="1" dirty="0" err="1" smtClean="0">
              <a:solidFill>
                <a:schemeClr val="tx1"/>
              </a:solidFill>
              <a:latin typeface="Tahoma" pitchFamily="34" charset="0"/>
              <a:ea typeface="Tahoma" pitchFamily="34" charset="0"/>
              <a:cs typeface="Tahoma" pitchFamily="34" charset="0"/>
            </a:rPr>
            <a:t>โล</a:t>
          </a:r>
          <a:r>
            <a:rPr lang="th-TH" b="1" dirty="0" smtClean="0">
              <a:solidFill>
                <a:schemeClr val="tx1"/>
              </a:solidFill>
              <a:latin typeface="Tahoma" pitchFamily="34" charset="0"/>
              <a:ea typeface="Tahoma" pitchFamily="34" charset="0"/>
              <a:cs typeface="Tahoma" pitchFamily="34" charset="0"/>
            </a:rPr>
            <a:t>จิ</a:t>
          </a:r>
          <a:r>
            <a:rPr lang="th-TH" b="1" dirty="0" err="1" smtClean="0">
              <a:solidFill>
                <a:schemeClr val="tx1"/>
              </a:solidFill>
              <a:latin typeface="Tahoma" pitchFamily="34" charset="0"/>
              <a:ea typeface="Tahoma" pitchFamily="34" charset="0"/>
              <a:cs typeface="Tahoma" pitchFamily="34" charset="0"/>
            </a:rPr>
            <a:t>สติกส์</a:t>
          </a:r>
          <a:r>
            <a:rPr lang="th-TH" b="1" dirty="0" smtClean="0">
              <a:solidFill>
                <a:schemeClr val="tx1"/>
              </a:solidFill>
              <a:latin typeface="Tahoma" pitchFamily="34" charset="0"/>
              <a:ea typeface="Tahoma" pitchFamily="34" charset="0"/>
              <a:cs typeface="Tahoma" pitchFamily="34" charset="0"/>
            </a:rPr>
            <a:t>และสาขาต่อเนื่อง</a:t>
          </a:r>
          <a:endParaRPr lang="en-US" b="1" dirty="0">
            <a:solidFill>
              <a:schemeClr val="tx1"/>
            </a:solidFill>
            <a:latin typeface="Tahoma" pitchFamily="34" charset="0"/>
            <a:ea typeface="Tahoma" pitchFamily="34" charset="0"/>
            <a:cs typeface="Tahoma" pitchFamily="34" charset="0"/>
          </a:endParaRPr>
        </a:p>
      </dgm:t>
    </dgm:pt>
    <dgm:pt modelId="{35608C32-2550-42DC-893A-197CD480C797}" type="parTrans" cxnId="{E31C4973-1656-4A1E-8611-4E4178A6CDA1}">
      <dgm:prSet/>
      <dgm:spPr/>
      <dgm:t>
        <a:bodyPr/>
        <a:lstStyle/>
        <a:p>
          <a:endParaRPr lang="th-TH"/>
        </a:p>
      </dgm:t>
    </dgm:pt>
    <dgm:pt modelId="{6BD0219A-130F-4119-83AE-DB69B8CA9AB9}" type="sibTrans" cxnId="{E31C4973-1656-4A1E-8611-4E4178A6CDA1}">
      <dgm:prSet/>
      <dgm:spPr/>
      <dgm:t>
        <a:bodyPr/>
        <a:lstStyle/>
        <a:p>
          <a:endParaRPr lang="th-TH"/>
        </a:p>
      </dgm:t>
    </dgm:pt>
    <dgm:pt modelId="{8643950F-8752-4885-8D8E-605F0E8A0A08}">
      <dgm:prSet phldrT="[Text]" custT="1"/>
      <dgm:spPr>
        <a:solidFill>
          <a:schemeClr val="accent4">
            <a:lumMod val="60000"/>
            <a:lumOff val="40000"/>
          </a:schemeClr>
        </a:solidFill>
      </dgm:spPr>
      <dgm:t>
        <a:bodyPr/>
        <a:lstStyle/>
        <a:p>
          <a:r>
            <a:rPr lang="th-TH" sz="1400" b="1" dirty="0" smtClean="0">
              <a:solidFill>
                <a:schemeClr val="tx1"/>
              </a:solidFill>
              <a:latin typeface="Tahoma" pitchFamily="34" charset="0"/>
              <a:ea typeface="Tahoma" pitchFamily="34" charset="0"/>
              <a:cs typeface="Tahoma" pitchFamily="34" charset="0"/>
            </a:rPr>
            <a:t>ก่อสร้างและบริการต่อเนื่อง</a:t>
          </a:r>
          <a:endParaRPr lang="en-US" sz="1400" b="1" dirty="0">
            <a:solidFill>
              <a:schemeClr val="tx1"/>
            </a:solidFill>
            <a:latin typeface="Tahoma" pitchFamily="34" charset="0"/>
            <a:ea typeface="Tahoma" pitchFamily="34" charset="0"/>
            <a:cs typeface="Tahoma" pitchFamily="34" charset="0"/>
          </a:endParaRPr>
        </a:p>
      </dgm:t>
    </dgm:pt>
    <dgm:pt modelId="{E1CE94CA-FFDF-4194-B250-4A100214DC25}" type="parTrans" cxnId="{8E6451A6-4F77-49B7-893A-29615DF6BECA}">
      <dgm:prSet/>
      <dgm:spPr/>
      <dgm:t>
        <a:bodyPr/>
        <a:lstStyle/>
        <a:p>
          <a:endParaRPr lang="th-TH"/>
        </a:p>
      </dgm:t>
    </dgm:pt>
    <dgm:pt modelId="{CDE9F456-A070-4A8D-8A58-A37E27511957}" type="sibTrans" cxnId="{8E6451A6-4F77-49B7-893A-29615DF6BECA}">
      <dgm:prSet/>
      <dgm:spPr/>
      <dgm:t>
        <a:bodyPr/>
        <a:lstStyle/>
        <a:p>
          <a:endParaRPr lang="th-TH"/>
        </a:p>
      </dgm:t>
    </dgm:pt>
    <dgm:pt modelId="{D1F53F63-1E62-471D-89B8-45FB19B72FB0}" type="pres">
      <dgm:prSet presAssocID="{936B0366-4E57-4E27-A33E-B19CC08F1550}" presName="cycle" presStyleCnt="0">
        <dgm:presLayoutVars>
          <dgm:chMax val="1"/>
          <dgm:dir/>
          <dgm:animLvl val="ctr"/>
          <dgm:resizeHandles val="exact"/>
        </dgm:presLayoutVars>
      </dgm:prSet>
      <dgm:spPr/>
      <dgm:t>
        <a:bodyPr/>
        <a:lstStyle/>
        <a:p>
          <a:endParaRPr lang="th-TH"/>
        </a:p>
      </dgm:t>
    </dgm:pt>
    <dgm:pt modelId="{4FF11D08-B712-4B92-8B8D-A2E957EED74D}" type="pres">
      <dgm:prSet presAssocID="{9A3B3054-A098-4864-9CAE-C78D10E26646}" presName="centerShape" presStyleLbl="node0" presStyleIdx="0" presStyleCnt="1"/>
      <dgm:spPr/>
      <dgm:t>
        <a:bodyPr/>
        <a:lstStyle/>
        <a:p>
          <a:endParaRPr lang="th-TH"/>
        </a:p>
      </dgm:t>
    </dgm:pt>
    <dgm:pt modelId="{D478E9F3-7208-452C-9ABE-A8DF9436527B}" type="pres">
      <dgm:prSet presAssocID="{632EDE66-F42A-418E-A20A-597676FB50D0}" presName="Name9" presStyleLbl="parChTrans1D2" presStyleIdx="0" presStyleCnt="12"/>
      <dgm:spPr/>
      <dgm:t>
        <a:bodyPr/>
        <a:lstStyle/>
        <a:p>
          <a:endParaRPr lang="en-US"/>
        </a:p>
      </dgm:t>
    </dgm:pt>
    <dgm:pt modelId="{CEF908CA-322C-4C47-8544-3C8015BC2246}" type="pres">
      <dgm:prSet presAssocID="{632EDE66-F42A-418E-A20A-597676FB50D0}" presName="connTx" presStyleLbl="parChTrans1D2" presStyleIdx="0" presStyleCnt="12"/>
      <dgm:spPr/>
      <dgm:t>
        <a:bodyPr/>
        <a:lstStyle/>
        <a:p>
          <a:endParaRPr lang="en-US"/>
        </a:p>
      </dgm:t>
    </dgm:pt>
    <dgm:pt modelId="{6D47A7AE-342A-4119-9D04-3CB7E51D4897}" type="pres">
      <dgm:prSet presAssocID="{D74D5478-0AFF-45E5-9705-F06F7273190A}" presName="node" presStyleLbl="node1" presStyleIdx="0" presStyleCnt="12" custScaleX="198891" custRadScaleRad="98242" custRadScaleInc="-85674">
        <dgm:presLayoutVars>
          <dgm:bulletEnabled val="1"/>
        </dgm:presLayoutVars>
      </dgm:prSet>
      <dgm:spPr/>
      <dgm:t>
        <a:bodyPr/>
        <a:lstStyle/>
        <a:p>
          <a:endParaRPr lang="th-TH"/>
        </a:p>
      </dgm:t>
    </dgm:pt>
    <dgm:pt modelId="{FA81A378-DCF3-48AB-AA6D-943565C44399}" type="pres">
      <dgm:prSet presAssocID="{66F247AC-2CAC-49C4-9EC7-0E59E15E9107}" presName="Name9" presStyleLbl="parChTrans1D2" presStyleIdx="1" presStyleCnt="12"/>
      <dgm:spPr/>
      <dgm:t>
        <a:bodyPr/>
        <a:lstStyle/>
        <a:p>
          <a:endParaRPr lang="en-US"/>
        </a:p>
      </dgm:t>
    </dgm:pt>
    <dgm:pt modelId="{892C7EE7-F531-4691-A105-71B6457C384F}" type="pres">
      <dgm:prSet presAssocID="{66F247AC-2CAC-49C4-9EC7-0E59E15E9107}" presName="connTx" presStyleLbl="parChTrans1D2" presStyleIdx="1" presStyleCnt="12"/>
      <dgm:spPr/>
      <dgm:t>
        <a:bodyPr/>
        <a:lstStyle/>
        <a:p>
          <a:endParaRPr lang="en-US"/>
        </a:p>
      </dgm:t>
    </dgm:pt>
    <dgm:pt modelId="{FD49014B-FF0A-4901-82AD-F7A676CEE26C}" type="pres">
      <dgm:prSet presAssocID="{49F70DB8-1BC1-4315-AFEB-327B724B7DDA}" presName="node" presStyleLbl="node1" presStyleIdx="1" presStyleCnt="12" custScaleX="198891" custRadScaleRad="105832" custRadScaleInc="13052">
        <dgm:presLayoutVars>
          <dgm:bulletEnabled val="1"/>
        </dgm:presLayoutVars>
      </dgm:prSet>
      <dgm:spPr/>
      <dgm:t>
        <a:bodyPr/>
        <a:lstStyle/>
        <a:p>
          <a:endParaRPr lang="th-TH"/>
        </a:p>
      </dgm:t>
    </dgm:pt>
    <dgm:pt modelId="{7DA08943-FF72-472A-8B50-B092B608000D}" type="pres">
      <dgm:prSet presAssocID="{7FB3D1F7-3AF4-49A3-BB14-C7F4705D755A}" presName="Name9" presStyleLbl="parChTrans1D2" presStyleIdx="2" presStyleCnt="12"/>
      <dgm:spPr/>
      <dgm:t>
        <a:bodyPr/>
        <a:lstStyle/>
        <a:p>
          <a:endParaRPr lang="en-US"/>
        </a:p>
      </dgm:t>
    </dgm:pt>
    <dgm:pt modelId="{072CB848-6BA8-439E-B190-1476ECB66D1B}" type="pres">
      <dgm:prSet presAssocID="{7FB3D1F7-3AF4-49A3-BB14-C7F4705D755A}" presName="connTx" presStyleLbl="parChTrans1D2" presStyleIdx="2" presStyleCnt="12"/>
      <dgm:spPr/>
      <dgm:t>
        <a:bodyPr/>
        <a:lstStyle/>
        <a:p>
          <a:endParaRPr lang="en-US"/>
        </a:p>
      </dgm:t>
    </dgm:pt>
    <dgm:pt modelId="{9A891EF6-CB9F-4D90-A868-95B3445ADA38}" type="pres">
      <dgm:prSet presAssocID="{F12E0BE0-7B0D-409D-BE15-615799D42774}" presName="node" presStyleLbl="node1" presStyleIdx="2" presStyleCnt="12" custScaleX="198891" custRadScaleRad="122407" custRadScaleInc="25995">
        <dgm:presLayoutVars>
          <dgm:bulletEnabled val="1"/>
        </dgm:presLayoutVars>
      </dgm:prSet>
      <dgm:spPr/>
      <dgm:t>
        <a:bodyPr/>
        <a:lstStyle/>
        <a:p>
          <a:endParaRPr lang="th-TH"/>
        </a:p>
      </dgm:t>
    </dgm:pt>
    <dgm:pt modelId="{D350E583-C3BE-4D0C-85EE-764AA5B0C4A8}" type="pres">
      <dgm:prSet presAssocID="{AAD4DDB5-10C9-461B-9EF2-ECC8530F1BF5}" presName="Name9" presStyleLbl="parChTrans1D2" presStyleIdx="3" presStyleCnt="12"/>
      <dgm:spPr/>
      <dgm:t>
        <a:bodyPr/>
        <a:lstStyle/>
        <a:p>
          <a:endParaRPr lang="en-US"/>
        </a:p>
      </dgm:t>
    </dgm:pt>
    <dgm:pt modelId="{D9011F2B-469B-4C17-8F83-52ADA283E448}" type="pres">
      <dgm:prSet presAssocID="{AAD4DDB5-10C9-461B-9EF2-ECC8530F1BF5}" presName="connTx" presStyleLbl="parChTrans1D2" presStyleIdx="3" presStyleCnt="12"/>
      <dgm:spPr/>
      <dgm:t>
        <a:bodyPr/>
        <a:lstStyle/>
        <a:p>
          <a:endParaRPr lang="en-US"/>
        </a:p>
      </dgm:t>
    </dgm:pt>
    <dgm:pt modelId="{9A234A48-0E13-4002-A2A7-BCC289D04FAA}" type="pres">
      <dgm:prSet presAssocID="{65ADEC3D-1CF8-4DDC-B9A5-FEBE00475EF1}" presName="node" presStyleLbl="node1" presStyleIdx="3" presStyleCnt="12" custScaleX="198891" custRadScaleRad="112988" custRadScaleInc="-31591">
        <dgm:presLayoutVars>
          <dgm:bulletEnabled val="1"/>
        </dgm:presLayoutVars>
      </dgm:prSet>
      <dgm:spPr/>
      <dgm:t>
        <a:bodyPr/>
        <a:lstStyle/>
        <a:p>
          <a:endParaRPr lang="th-TH"/>
        </a:p>
      </dgm:t>
    </dgm:pt>
    <dgm:pt modelId="{A0902C88-4AF4-4492-86D6-ED3341EB118A}" type="pres">
      <dgm:prSet presAssocID="{DDDB8BCE-A44E-434F-B854-C5A1E7B07E2D}" presName="Name9" presStyleLbl="parChTrans1D2" presStyleIdx="4" presStyleCnt="12"/>
      <dgm:spPr/>
      <dgm:t>
        <a:bodyPr/>
        <a:lstStyle/>
        <a:p>
          <a:endParaRPr lang="en-US"/>
        </a:p>
      </dgm:t>
    </dgm:pt>
    <dgm:pt modelId="{A096E5C9-6763-459A-AE2D-F6585EBEA43B}" type="pres">
      <dgm:prSet presAssocID="{DDDB8BCE-A44E-434F-B854-C5A1E7B07E2D}" presName="connTx" presStyleLbl="parChTrans1D2" presStyleIdx="4" presStyleCnt="12"/>
      <dgm:spPr/>
      <dgm:t>
        <a:bodyPr/>
        <a:lstStyle/>
        <a:p>
          <a:endParaRPr lang="en-US"/>
        </a:p>
      </dgm:t>
    </dgm:pt>
    <dgm:pt modelId="{27086632-6579-48C7-A941-BD0500FF5CAD}" type="pres">
      <dgm:prSet presAssocID="{41E6A774-6548-428D-95F9-CE2DBE8A7B31}" presName="node" presStyleLbl="node1" presStyleIdx="4" presStyleCnt="12" custScaleX="198891" custRadScaleRad="121374" custRadScaleInc="-84996">
        <dgm:presLayoutVars>
          <dgm:bulletEnabled val="1"/>
        </dgm:presLayoutVars>
      </dgm:prSet>
      <dgm:spPr/>
      <dgm:t>
        <a:bodyPr/>
        <a:lstStyle/>
        <a:p>
          <a:endParaRPr lang="th-TH"/>
        </a:p>
      </dgm:t>
    </dgm:pt>
    <dgm:pt modelId="{0A07D85A-68E8-4C76-B17F-780D44DAD549}" type="pres">
      <dgm:prSet presAssocID="{FABB9E5B-6CF8-459C-B5FC-D1DCCAD13430}" presName="Name9" presStyleLbl="parChTrans1D2" presStyleIdx="5" presStyleCnt="12"/>
      <dgm:spPr/>
      <dgm:t>
        <a:bodyPr/>
        <a:lstStyle/>
        <a:p>
          <a:endParaRPr lang="en-US"/>
        </a:p>
      </dgm:t>
    </dgm:pt>
    <dgm:pt modelId="{2CC6CA44-881A-4A39-AC82-B8E55D827264}" type="pres">
      <dgm:prSet presAssocID="{FABB9E5B-6CF8-459C-B5FC-D1DCCAD13430}" presName="connTx" presStyleLbl="parChTrans1D2" presStyleIdx="5" presStyleCnt="12"/>
      <dgm:spPr/>
      <dgm:t>
        <a:bodyPr/>
        <a:lstStyle/>
        <a:p>
          <a:endParaRPr lang="en-US"/>
        </a:p>
      </dgm:t>
    </dgm:pt>
    <dgm:pt modelId="{23AE0C39-1D41-4764-84CA-6CBDA3AE9138}" type="pres">
      <dgm:prSet presAssocID="{2FEE40DF-2BFF-4408-A761-D53FF063713D}" presName="node" presStyleLbl="node1" presStyleIdx="5" presStyleCnt="12" custScaleX="198891" custRadScaleRad="116025" custRadScaleInc="-118731">
        <dgm:presLayoutVars>
          <dgm:bulletEnabled val="1"/>
        </dgm:presLayoutVars>
      </dgm:prSet>
      <dgm:spPr/>
      <dgm:t>
        <a:bodyPr/>
        <a:lstStyle/>
        <a:p>
          <a:endParaRPr lang="th-TH"/>
        </a:p>
      </dgm:t>
    </dgm:pt>
    <dgm:pt modelId="{5381F745-C495-45C0-89F7-15C591367EF1}" type="pres">
      <dgm:prSet presAssocID="{EED224D2-8989-4F9D-91F5-AF55EF2F5B5A}" presName="Name9" presStyleLbl="parChTrans1D2" presStyleIdx="6" presStyleCnt="12"/>
      <dgm:spPr/>
      <dgm:t>
        <a:bodyPr/>
        <a:lstStyle/>
        <a:p>
          <a:endParaRPr lang="th-TH"/>
        </a:p>
      </dgm:t>
    </dgm:pt>
    <dgm:pt modelId="{97BE7863-A287-41F9-8D3B-08A40A0959F2}" type="pres">
      <dgm:prSet presAssocID="{EED224D2-8989-4F9D-91F5-AF55EF2F5B5A}" presName="connTx" presStyleLbl="parChTrans1D2" presStyleIdx="6" presStyleCnt="12"/>
      <dgm:spPr/>
      <dgm:t>
        <a:bodyPr/>
        <a:lstStyle/>
        <a:p>
          <a:endParaRPr lang="th-TH"/>
        </a:p>
      </dgm:t>
    </dgm:pt>
    <dgm:pt modelId="{148B804B-A806-4DDC-B1E2-29502DA746D2}" type="pres">
      <dgm:prSet presAssocID="{0048D0B4-B37B-4D1C-A2DF-BF8679EE9F7A}" presName="node" presStyleLbl="node1" presStyleIdx="6" presStyleCnt="12" custScaleX="198891" custRadScaleRad="103303" custRadScaleInc="-63456">
        <dgm:presLayoutVars>
          <dgm:bulletEnabled val="1"/>
        </dgm:presLayoutVars>
      </dgm:prSet>
      <dgm:spPr/>
      <dgm:t>
        <a:bodyPr/>
        <a:lstStyle/>
        <a:p>
          <a:endParaRPr lang="th-TH"/>
        </a:p>
      </dgm:t>
    </dgm:pt>
    <dgm:pt modelId="{63949082-0ACE-4E74-B9A7-9AA29021097A}" type="pres">
      <dgm:prSet presAssocID="{68517570-08AE-4B56-839E-1BBCF86306CA}" presName="Name9" presStyleLbl="parChTrans1D2" presStyleIdx="7" presStyleCnt="12"/>
      <dgm:spPr/>
      <dgm:t>
        <a:bodyPr/>
        <a:lstStyle/>
        <a:p>
          <a:endParaRPr lang="th-TH"/>
        </a:p>
      </dgm:t>
    </dgm:pt>
    <dgm:pt modelId="{470210A6-8657-4AD5-B965-4338792D1BCF}" type="pres">
      <dgm:prSet presAssocID="{68517570-08AE-4B56-839E-1BBCF86306CA}" presName="connTx" presStyleLbl="parChTrans1D2" presStyleIdx="7" presStyleCnt="12"/>
      <dgm:spPr/>
      <dgm:t>
        <a:bodyPr/>
        <a:lstStyle/>
        <a:p>
          <a:endParaRPr lang="th-TH"/>
        </a:p>
      </dgm:t>
    </dgm:pt>
    <dgm:pt modelId="{035D8095-F621-4080-95AA-789A929AC261}" type="pres">
      <dgm:prSet presAssocID="{6EC20B74-C845-42F6-9024-68D56A70C0FB}" presName="node" presStyleLbl="node1" presStyleIdx="7" presStyleCnt="12" custScaleX="198891" custRadScaleRad="111016" custRadScaleInc="21319">
        <dgm:presLayoutVars>
          <dgm:bulletEnabled val="1"/>
        </dgm:presLayoutVars>
      </dgm:prSet>
      <dgm:spPr/>
      <dgm:t>
        <a:bodyPr/>
        <a:lstStyle/>
        <a:p>
          <a:endParaRPr lang="th-TH"/>
        </a:p>
      </dgm:t>
    </dgm:pt>
    <dgm:pt modelId="{84930E3C-45B1-40F3-880F-2B4A985F5295}" type="pres">
      <dgm:prSet presAssocID="{29A128C9-EFDF-48B7-ADD8-7E3F42BAD56C}" presName="Name9" presStyleLbl="parChTrans1D2" presStyleIdx="8" presStyleCnt="12"/>
      <dgm:spPr/>
      <dgm:t>
        <a:bodyPr/>
        <a:lstStyle/>
        <a:p>
          <a:endParaRPr lang="en-US"/>
        </a:p>
      </dgm:t>
    </dgm:pt>
    <dgm:pt modelId="{0D5B7736-6719-4B05-8AE3-D98B3EF132AC}" type="pres">
      <dgm:prSet presAssocID="{29A128C9-EFDF-48B7-ADD8-7E3F42BAD56C}" presName="connTx" presStyleLbl="parChTrans1D2" presStyleIdx="8" presStyleCnt="12"/>
      <dgm:spPr/>
      <dgm:t>
        <a:bodyPr/>
        <a:lstStyle/>
        <a:p>
          <a:endParaRPr lang="en-US"/>
        </a:p>
      </dgm:t>
    </dgm:pt>
    <dgm:pt modelId="{65A62073-FDB3-4060-B10B-C9B279748D46}" type="pres">
      <dgm:prSet presAssocID="{F4C33C3B-28B1-4CC3-8279-D9B2678B7B47}" presName="node" presStyleLbl="node1" presStyleIdx="8" presStyleCnt="12" custScaleX="198891" custRadScaleRad="128057" custRadScaleInc="23936">
        <dgm:presLayoutVars>
          <dgm:bulletEnabled val="1"/>
        </dgm:presLayoutVars>
      </dgm:prSet>
      <dgm:spPr/>
      <dgm:t>
        <a:bodyPr/>
        <a:lstStyle/>
        <a:p>
          <a:endParaRPr lang="th-TH"/>
        </a:p>
      </dgm:t>
    </dgm:pt>
    <dgm:pt modelId="{FCB85292-2E1D-4E39-83BF-618AB4FBFFB5}" type="pres">
      <dgm:prSet presAssocID="{35608C32-2550-42DC-893A-197CD480C797}" presName="Name9" presStyleLbl="parChTrans1D2" presStyleIdx="9" presStyleCnt="12"/>
      <dgm:spPr/>
      <dgm:t>
        <a:bodyPr/>
        <a:lstStyle/>
        <a:p>
          <a:endParaRPr lang="en-US"/>
        </a:p>
      </dgm:t>
    </dgm:pt>
    <dgm:pt modelId="{258B1940-C0C6-405D-80B2-66D68C8324C8}" type="pres">
      <dgm:prSet presAssocID="{35608C32-2550-42DC-893A-197CD480C797}" presName="connTx" presStyleLbl="parChTrans1D2" presStyleIdx="9" presStyleCnt="12"/>
      <dgm:spPr/>
      <dgm:t>
        <a:bodyPr/>
        <a:lstStyle/>
        <a:p>
          <a:endParaRPr lang="en-US"/>
        </a:p>
      </dgm:t>
    </dgm:pt>
    <dgm:pt modelId="{1D1A868D-85C7-4271-A10E-0CCDBB36379B}" type="pres">
      <dgm:prSet presAssocID="{A8BD2F55-E1A8-4D12-A8D6-70BBCD15841A}" presName="node" presStyleLbl="node1" presStyleIdx="9" presStyleCnt="12" custScaleX="198891" custRadScaleRad="129982" custRadScaleInc="-26585">
        <dgm:presLayoutVars>
          <dgm:bulletEnabled val="1"/>
        </dgm:presLayoutVars>
      </dgm:prSet>
      <dgm:spPr/>
      <dgm:t>
        <a:bodyPr/>
        <a:lstStyle/>
        <a:p>
          <a:endParaRPr lang="th-TH"/>
        </a:p>
      </dgm:t>
    </dgm:pt>
    <dgm:pt modelId="{B60C401B-219F-4B81-A23C-27535D93DE77}" type="pres">
      <dgm:prSet presAssocID="{E1CE94CA-FFDF-4194-B250-4A100214DC25}" presName="Name9" presStyleLbl="parChTrans1D2" presStyleIdx="10" presStyleCnt="12"/>
      <dgm:spPr/>
      <dgm:t>
        <a:bodyPr/>
        <a:lstStyle/>
        <a:p>
          <a:endParaRPr lang="en-US"/>
        </a:p>
      </dgm:t>
    </dgm:pt>
    <dgm:pt modelId="{F66FC522-0F7A-4F6F-BBA8-17513A746373}" type="pres">
      <dgm:prSet presAssocID="{E1CE94CA-FFDF-4194-B250-4A100214DC25}" presName="connTx" presStyleLbl="parChTrans1D2" presStyleIdx="10" presStyleCnt="12"/>
      <dgm:spPr/>
      <dgm:t>
        <a:bodyPr/>
        <a:lstStyle/>
        <a:p>
          <a:endParaRPr lang="en-US"/>
        </a:p>
      </dgm:t>
    </dgm:pt>
    <dgm:pt modelId="{B2F77958-EF1A-47AC-888A-D02FC6C1EA66}" type="pres">
      <dgm:prSet presAssocID="{8643950F-8752-4885-8D8E-605F0E8A0A08}" presName="node" presStyleLbl="node1" presStyleIdx="10" presStyleCnt="12" custScaleX="198891" custRadScaleRad="132504" custRadScaleInc="-86250">
        <dgm:presLayoutVars>
          <dgm:bulletEnabled val="1"/>
        </dgm:presLayoutVars>
      </dgm:prSet>
      <dgm:spPr/>
      <dgm:t>
        <a:bodyPr/>
        <a:lstStyle/>
        <a:p>
          <a:endParaRPr lang="th-TH"/>
        </a:p>
      </dgm:t>
    </dgm:pt>
    <dgm:pt modelId="{6D4DE874-76F7-4B2A-B4DC-0FC98C24097E}" type="pres">
      <dgm:prSet presAssocID="{9F340009-4215-44CA-B48A-94E7E38B9576}" presName="Name9" presStyleLbl="parChTrans1D2" presStyleIdx="11" presStyleCnt="12"/>
      <dgm:spPr/>
      <dgm:t>
        <a:bodyPr/>
        <a:lstStyle/>
        <a:p>
          <a:endParaRPr lang="en-US"/>
        </a:p>
      </dgm:t>
    </dgm:pt>
    <dgm:pt modelId="{D9B374CF-9E57-419E-83E6-3C3B86E77C18}" type="pres">
      <dgm:prSet presAssocID="{9F340009-4215-44CA-B48A-94E7E38B9576}" presName="connTx" presStyleLbl="parChTrans1D2" presStyleIdx="11" presStyleCnt="12"/>
      <dgm:spPr/>
      <dgm:t>
        <a:bodyPr/>
        <a:lstStyle/>
        <a:p>
          <a:endParaRPr lang="en-US"/>
        </a:p>
      </dgm:t>
    </dgm:pt>
    <dgm:pt modelId="{B97EF511-402C-4961-87B9-F6E8C5F2734B}" type="pres">
      <dgm:prSet presAssocID="{93457593-FB1C-4C6A-970F-183777DB4C62}" presName="node" presStyleLbl="node1" presStyleIdx="11" presStyleCnt="12" custScaleX="198891" custRadScaleRad="124137" custRadScaleInc="-141226">
        <dgm:presLayoutVars>
          <dgm:bulletEnabled val="1"/>
        </dgm:presLayoutVars>
      </dgm:prSet>
      <dgm:spPr/>
      <dgm:t>
        <a:bodyPr/>
        <a:lstStyle/>
        <a:p>
          <a:endParaRPr lang="th-TH"/>
        </a:p>
      </dgm:t>
    </dgm:pt>
  </dgm:ptLst>
  <dgm:cxnLst>
    <dgm:cxn modelId="{E88155BD-857E-4CBA-B0B8-D05F618C1D43}" type="presOf" srcId="{DDDB8BCE-A44E-434F-B854-C5A1E7B07E2D}" destId="{A096E5C9-6763-459A-AE2D-F6585EBEA43B}" srcOrd="1" destOrd="0" presId="urn:microsoft.com/office/officeart/2005/8/layout/radial1"/>
    <dgm:cxn modelId="{E2CFA66D-74C1-473C-81F3-862C3DA1CF23}" srcId="{9A3B3054-A098-4864-9CAE-C78D10E26646}" destId="{F4C33C3B-28B1-4CC3-8279-D9B2678B7B47}" srcOrd="8" destOrd="0" parTransId="{29A128C9-EFDF-48B7-ADD8-7E3F42BAD56C}" sibTransId="{E443C160-B62C-4EC3-A6E9-D6C736294DC6}"/>
    <dgm:cxn modelId="{08422B11-5A43-4FE2-94ED-0E0DB3171E4E}" type="presOf" srcId="{41E6A774-6548-428D-95F9-CE2DBE8A7B31}" destId="{27086632-6579-48C7-A941-BD0500FF5CAD}" srcOrd="0" destOrd="0" presId="urn:microsoft.com/office/officeart/2005/8/layout/radial1"/>
    <dgm:cxn modelId="{5718CB6F-A0A2-4013-A275-0D704E6B4224}" type="presOf" srcId="{936B0366-4E57-4E27-A33E-B19CC08F1550}" destId="{D1F53F63-1E62-471D-89B8-45FB19B72FB0}" srcOrd="0" destOrd="0" presId="urn:microsoft.com/office/officeart/2005/8/layout/radial1"/>
    <dgm:cxn modelId="{6A6A5636-C8BF-43DA-8872-D4C9648472DF}" type="presOf" srcId="{FABB9E5B-6CF8-459C-B5FC-D1DCCAD13430}" destId="{0A07D85A-68E8-4C76-B17F-780D44DAD549}" srcOrd="0" destOrd="0" presId="urn:microsoft.com/office/officeart/2005/8/layout/radial1"/>
    <dgm:cxn modelId="{DB9C0079-7512-4217-99F7-A8D1619764C3}" type="presOf" srcId="{EED224D2-8989-4F9D-91F5-AF55EF2F5B5A}" destId="{5381F745-C495-45C0-89F7-15C591367EF1}" srcOrd="0" destOrd="0" presId="urn:microsoft.com/office/officeart/2005/8/layout/radial1"/>
    <dgm:cxn modelId="{E7D62DD0-E749-49E9-A33B-5A8DDFF5EE2B}" srcId="{9A3B3054-A098-4864-9CAE-C78D10E26646}" destId="{F12E0BE0-7B0D-409D-BE15-615799D42774}" srcOrd="2" destOrd="0" parTransId="{7FB3D1F7-3AF4-49A3-BB14-C7F4705D755A}" sibTransId="{91E78D6C-F27E-4AD3-B693-8FBAC77CD92A}"/>
    <dgm:cxn modelId="{E31C4973-1656-4A1E-8611-4E4178A6CDA1}" srcId="{9A3B3054-A098-4864-9CAE-C78D10E26646}" destId="{A8BD2F55-E1A8-4D12-A8D6-70BBCD15841A}" srcOrd="9" destOrd="0" parTransId="{35608C32-2550-42DC-893A-197CD480C797}" sibTransId="{6BD0219A-130F-4119-83AE-DB69B8CA9AB9}"/>
    <dgm:cxn modelId="{2174101E-C2AD-4053-A32E-45C8735277E8}" type="presOf" srcId="{DDDB8BCE-A44E-434F-B854-C5A1E7B07E2D}" destId="{A0902C88-4AF4-4492-86D6-ED3341EB118A}" srcOrd="0" destOrd="0" presId="urn:microsoft.com/office/officeart/2005/8/layout/radial1"/>
    <dgm:cxn modelId="{F195D8B7-6FB8-45DB-8889-A0EDE7703998}" type="presOf" srcId="{9F340009-4215-44CA-B48A-94E7E38B9576}" destId="{D9B374CF-9E57-419E-83E6-3C3B86E77C18}" srcOrd="1" destOrd="0" presId="urn:microsoft.com/office/officeart/2005/8/layout/radial1"/>
    <dgm:cxn modelId="{AB7AE3CE-F8E8-4531-BF59-4ED468BFFB51}" type="presOf" srcId="{68517570-08AE-4B56-839E-1BBCF86306CA}" destId="{63949082-0ACE-4E74-B9A7-9AA29021097A}" srcOrd="0" destOrd="0" presId="urn:microsoft.com/office/officeart/2005/8/layout/radial1"/>
    <dgm:cxn modelId="{1105EAA1-97DC-4F19-9485-10BA9982D158}" srcId="{9A3B3054-A098-4864-9CAE-C78D10E26646}" destId="{0048D0B4-B37B-4D1C-A2DF-BF8679EE9F7A}" srcOrd="6" destOrd="0" parTransId="{EED224D2-8989-4F9D-91F5-AF55EF2F5B5A}" sibTransId="{D0209CD0-538B-4FF6-A481-6CE81FD3E80C}"/>
    <dgm:cxn modelId="{7C2D949B-EA5F-4248-AED8-C6EDCA14DE96}" type="presOf" srcId="{49F70DB8-1BC1-4315-AFEB-327B724B7DDA}" destId="{FD49014B-FF0A-4901-82AD-F7A676CEE26C}" srcOrd="0" destOrd="0" presId="urn:microsoft.com/office/officeart/2005/8/layout/radial1"/>
    <dgm:cxn modelId="{5DB6DB48-C777-417C-9594-4CF847FD3293}" type="presOf" srcId="{E1CE94CA-FFDF-4194-B250-4A100214DC25}" destId="{F66FC522-0F7A-4F6F-BBA8-17513A746373}" srcOrd="1" destOrd="0" presId="urn:microsoft.com/office/officeart/2005/8/layout/radial1"/>
    <dgm:cxn modelId="{F81E7B7E-2148-43EF-92F2-22642DCB1C6C}" type="presOf" srcId="{35608C32-2550-42DC-893A-197CD480C797}" destId="{FCB85292-2E1D-4E39-83BF-618AB4FBFFB5}" srcOrd="0" destOrd="0" presId="urn:microsoft.com/office/officeart/2005/8/layout/radial1"/>
    <dgm:cxn modelId="{6E2D63AE-BDAC-4A06-8F86-4305F61DB4AD}" type="presOf" srcId="{65ADEC3D-1CF8-4DDC-B9A5-FEBE00475EF1}" destId="{9A234A48-0E13-4002-A2A7-BCC289D04FAA}" srcOrd="0" destOrd="0" presId="urn:microsoft.com/office/officeart/2005/8/layout/radial1"/>
    <dgm:cxn modelId="{16CA94B4-6010-4094-97F6-B42FDEE62BF7}" type="presOf" srcId="{0048D0B4-B37B-4D1C-A2DF-BF8679EE9F7A}" destId="{148B804B-A806-4DDC-B1E2-29502DA746D2}" srcOrd="0" destOrd="0" presId="urn:microsoft.com/office/officeart/2005/8/layout/radial1"/>
    <dgm:cxn modelId="{B1DBA67B-B0AF-4132-BD64-D4A795972605}" srcId="{9A3B3054-A098-4864-9CAE-C78D10E26646}" destId="{D74D5478-0AFF-45E5-9705-F06F7273190A}" srcOrd="0" destOrd="0" parTransId="{632EDE66-F42A-418E-A20A-597676FB50D0}" sibTransId="{89F7A446-DABA-4714-9842-ED906CE6A6CD}"/>
    <dgm:cxn modelId="{D63565FC-3DF9-483E-A8C3-F567FD45314B}" type="presOf" srcId="{F4C33C3B-28B1-4CC3-8279-D9B2678B7B47}" destId="{65A62073-FDB3-4060-B10B-C9B279748D46}" srcOrd="0" destOrd="0" presId="urn:microsoft.com/office/officeart/2005/8/layout/radial1"/>
    <dgm:cxn modelId="{7C0DF36A-FEAE-4296-8F9C-C6E5351BC397}" type="presOf" srcId="{632EDE66-F42A-418E-A20A-597676FB50D0}" destId="{D478E9F3-7208-452C-9ABE-A8DF9436527B}" srcOrd="0" destOrd="0" presId="urn:microsoft.com/office/officeart/2005/8/layout/radial1"/>
    <dgm:cxn modelId="{C1C5272F-E58B-4808-A5E9-6A77FBCB2570}" type="presOf" srcId="{29A128C9-EFDF-48B7-ADD8-7E3F42BAD56C}" destId="{0D5B7736-6719-4B05-8AE3-D98B3EF132AC}" srcOrd="1" destOrd="0" presId="urn:microsoft.com/office/officeart/2005/8/layout/radial1"/>
    <dgm:cxn modelId="{371742DB-2501-4657-AFB2-FE1DC596CD88}" type="presOf" srcId="{632EDE66-F42A-418E-A20A-597676FB50D0}" destId="{CEF908CA-322C-4C47-8544-3C8015BC2246}" srcOrd="1" destOrd="0" presId="urn:microsoft.com/office/officeart/2005/8/layout/radial1"/>
    <dgm:cxn modelId="{9CD3A855-AEE6-46E7-91CF-246E7DA208A6}" type="presOf" srcId="{93457593-FB1C-4C6A-970F-183777DB4C62}" destId="{B97EF511-402C-4961-87B9-F6E8C5F2734B}" srcOrd="0" destOrd="0" presId="urn:microsoft.com/office/officeart/2005/8/layout/radial1"/>
    <dgm:cxn modelId="{0766CA12-9B6D-45BD-B25E-ABE5F976F726}" type="presOf" srcId="{9F340009-4215-44CA-B48A-94E7E38B9576}" destId="{6D4DE874-76F7-4B2A-B4DC-0FC98C24097E}" srcOrd="0" destOrd="0" presId="urn:microsoft.com/office/officeart/2005/8/layout/radial1"/>
    <dgm:cxn modelId="{18C96118-33E5-4506-B214-F8E348A00459}" type="presOf" srcId="{EED224D2-8989-4F9D-91F5-AF55EF2F5B5A}" destId="{97BE7863-A287-41F9-8D3B-08A40A0959F2}" srcOrd="1" destOrd="0" presId="urn:microsoft.com/office/officeart/2005/8/layout/radial1"/>
    <dgm:cxn modelId="{193943C1-0D66-48D3-B405-0C4628650E76}" type="presOf" srcId="{35608C32-2550-42DC-893A-197CD480C797}" destId="{258B1940-C0C6-405D-80B2-66D68C8324C8}" srcOrd="1" destOrd="0" presId="urn:microsoft.com/office/officeart/2005/8/layout/radial1"/>
    <dgm:cxn modelId="{A052E2CB-1FC5-4148-B791-BD3657E3CFE2}" type="presOf" srcId="{6EC20B74-C845-42F6-9024-68D56A70C0FB}" destId="{035D8095-F621-4080-95AA-789A929AC261}" srcOrd="0" destOrd="0" presId="urn:microsoft.com/office/officeart/2005/8/layout/radial1"/>
    <dgm:cxn modelId="{1406E290-DD7D-4CEB-9D7F-782F7F1C6175}" type="presOf" srcId="{A8BD2F55-E1A8-4D12-A8D6-70BBCD15841A}" destId="{1D1A868D-85C7-4271-A10E-0CCDBB36379B}" srcOrd="0" destOrd="0" presId="urn:microsoft.com/office/officeart/2005/8/layout/radial1"/>
    <dgm:cxn modelId="{CDE38ED1-9A73-494A-A690-7D4B6BA9938F}" type="presOf" srcId="{FABB9E5B-6CF8-459C-B5FC-D1DCCAD13430}" destId="{2CC6CA44-881A-4A39-AC82-B8E55D827264}" srcOrd="1" destOrd="0" presId="urn:microsoft.com/office/officeart/2005/8/layout/radial1"/>
    <dgm:cxn modelId="{EE71A4D2-D953-41B7-9C5F-5A1D508FD7B0}" type="presOf" srcId="{8643950F-8752-4885-8D8E-605F0E8A0A08}" destId="{B2F77958-EF1A-47AC-888A-D02FC6C1EA66}" srcOrd="0" destOrd="0" presId="urn:microsoft.com/office/officeart/2005/8/layout/radial1"/>
    <dgm:cxn modelId="{7262C6FC-CA4B-4636-B67C-44DF64E4F679}" type="presOf" srcId="{AAD4DDB5-10C9-461B-9EF2-ECC8530F1BF5}" destId="{D9011F2B-469B-4C17-8F83-52ADA283E448}" srcOrd="1" destOrd="0" presId="urn:microsoft.com/office/officeart/2005/8/layout/radial1"/>
    <dgm:cxn modelId="{EF125E44-D358-4CA1-B316-3CF42369C771}" srcId="{9A3B3054-A098-4864-9CAE-C78D10E26646}" destId="{2FEE40DF-2BFF-4408-A761-D53FF063713D}" srcOrd="5" destOrd="0" parTransId="{FABB9E5B-6CF8-459C-B5FC-D1DCCAD13430}" sibTransId="{A386058B-047A-41B4-953C-3B8272AEC823}"/>
    <dgm:cxn modelId="{94B9EA1B-9F11-43D1-B1CA-44BD92164CE0}" type="presOf" srcId="{AAD4DDB5-10C9-461B-9EF2-ECC8530F1BF5}" destId="{D350E583-C3BE-4D0C-85EE-764AA5B0C4A8}" srcOrd="0" destOrd="0" presId="urn:microsoft.com/office/officeart/2005/8/layout/radial1"/>
    <dgm:cxn modelId="{F6CF7C4B-9706-44B9-8603-3652EF58F0E5}" type="presOf" srcId="{68517570-08AE-4B56-839E-1BBCF86306CA}" destId="{470210A6-8657-4AD5-B965-4338792D1BCF}" srcOrd="1" destOrd="0" presId="urn:microsoft.com/office/officeart/2005/8/layout/radial1"/>
    <dgm:cxn modelId="{16EB6232-016A-400A-9435-5CF006D3D2B3}" type="presOf" srcId="{D74D5478-0AFF-45E5-9705-F06F7273190A}" destId="{6D47A7AE-342A-4119-9D04-3CB7E51D4897}" srcOrd="0" destOrd="0" presId="urn:microsoft.com/office/officeart/2005/8/layout/radial1"/>
    <dgm:cxn modelId="{F527D904-B304-4A15-95C9-8CDD7E159075}" srcId="{9A3B3054-A098-4864-9CAE-C78D10E26646}" destId="{41E6A774-6548-428D-95F9-CE2DBE8A7B31}" srcOrd="4" destOrd="0" parTransId="{DDDB8BCE-A44E-434F-B854-C5A1E7B07E2D}" sibTransId="{AEE5D887-B2B5-4C27-B941-A396CF8CA255}"/>
    <dgm:cxn modelId="{6502CDF2-01EB-462B-9F96-9FD69EC26B11}" type="presOf" srcId="{7FB3D1F7-3AF4-49A3-BB14-C7F4705D755A}" destId="{7DA08943-FF72-472A-8B50-B092B608000D}" srcOrd="0" destOrd="0" presId="urn:microsoft.com/office/officeart/2005/8/layout/radial1"/>
    <dgm:cxn modelId="{5766F860-9988-4EFC-AB2B-E0475A57B0AE}" srcId="{936B0366-4E57-4E27-A33E-B19CC08F1550}" destId="{9A3B3054-A098-4864-9CAE-C78D10E26646}" srcOrd="0" destOrd="0" parTransId="{039EF273-C478-46E8-A148-6AA9A40A5FEE}" sibTransId="{5DEA3FFB-5F11-4CD6-A8AA-AE2B45796DCC}"/>
    <dgm:cxn modelId="{F149C833-916D-4945-8C72-3B1AF64970E4}" type="presOf" srcId="{29A128C9-EFDF-48B7-ADD8-7E3F42BAD56C}" destId="{84930E3C-45B1-40F3-880F-2B4A985F5295}" srcOrd="0" destOrd="0" presId="urn:microsoft.com/office/officeart/2005/8/layout/radial1"/>
    <dgm:cxn modelId="{B106780E-B913-45B5-97C1-F59D1B1FB401}" srcId="{9A3B3054-A098-4864-9CAE-C78D10E26646}" destId="{49F70DB8-1BC1-4315-AFEB-327B724B7DDA}" srcOrd="1" destOrd="0" parTransId="{66F247AC-2CAC-49C4-9EC7-0E59E15E9107}" sibTransId="{5AC71744-A0C0-49D0-961A-803083D9118C}"/>
    <dgm:cxn modelId="{CC121512-FD2D-4971-AB8F-DD04A46EE4D3}" srcId="{9A3B3054-A098-4864-9CAE-C78D10E26646}" destId="{65ADEC3D-1CF8-4DDC-B9A5-FEBE00475EF1}" srcOrd="3" destOrd="0" parTransId="{AAD4DDB5-10C9-461B-9EF2-ECC8530F1BF5}" sibTransId="{977FFDC1-8CAC-4483-9F79-0A194CB71FEB}"/>
    <dgm:cxn modelId="{669D5F29-7DF3-474C-88D3-B9F897C69E4E}" srcId="{9A3B3054-A098-4864-9CAE-C78D10E26646}" destId="{93457593-FB1C-4C6A-970F-183777DB4C62}" srcOrd="11" destOrd="0" parTransId="{9F340009-4215-44CA-B48A-94E7E38B9576}" sibTransId="{24315861-3D33-47D8-8A19-F866373E4D89}"/>
    <dgm:cxn modelId="{02458C5F-3BA2-454E-BE7D-4356172885A5}" type="presOf" srcId="{E1CE94CA-FFDF-4194-B250-4A100214DC25}" destId="{B60C401B-219F-4B81-A23C-27535D93DE77}" srcOrd="0" destOrd="0" presId="urn:microsoft.com/office/officeart/2005/8/layout/radial1"/>
    <dgm:cxn modelId="{C7971AE2-E0A7-47D3-B5FA-A35BE04A2B06}" type="presOf" srcId="{9A3B3054-A098-4864-9CAE-C78D10E26646}" destId="{4FF11D08-B712-4B92-8B8D-A2E957EED74D}" srcOrd="0" destOrd="0" presId="urn:microsoft.com/office/officeart/2005/8/layout/radial1"/>
    <dgm:cxn modelId="{AFE6D67A-CB16-41A3-A067-0184FEE19D5B}" type="presOf" srcId="{2FEE40DF-2BFF-4408-A761-D53FF063713D}" destId="{23AE0C39-1D41-4764-84CA-6CBDA3AE9138}" srcOrd="0" destOrd="0" presId="urn:microsoft.com/office/officeart/2005/8/layout/radial1"/>
    <dgm:cxn modelId="{C0B8B4CB-C575-4E49-8945-ABA8A788AEC3}" type="presOf" srcId="{7FB3D1F7-3AF4-49A3-BB14-C7F4705D755A}" destId="{072CB848-6BA8-439E-B190-1476ECB66D1B}" srcOrd="1" destOrd="0" presId="urn:microsoft.com/office/officeart/2005/8/layout/radial1"/>
    <dgm:cxn modelId="{DA3053B8-8ECE-4E86-B4D0-444A4E029DE9}" type="presOf" srcId="{F12E0BE0-7B0D-409D-BE15-615799D42774}" destId="{9A891EF6-CB9F-4D90-A868-95B3445ADA38}" srcOrd="0" destOrd="0" presId="urn:microsoft.com/office/officeart/2005/8/layout/radial1"/>
    <dgm:cxn modelId="{2F6C6B06-952F-4067-9104-FBB646683A11}" srcId="{9A3B3054-A098-4864-9CAE-C78D10E26646}" destId="{6EC20B74-C845-42F6-9024-68D56A70C0FB}" srcOrd="7" destOrd="0" parTransId="{68517570-08AE-4B56-839E-1BBCF86306CA}" sibTransId="{387E4419-6B52-45E8-AD1D-7502D3BC2A04}"/>
    <dgm:cxn modelId="{8E6451A6-4F77-49B7-893A-29615DF6BECA}" srcId="{9A3B3054-A098-4864-9CAE-C78D10E26646}" destId="{8643950F-8752-4885-8D8E-605F0E8A0A08}" srcOrd="10" destOrd="0" parTransId="{E1CE94CA-FFDF-4194-B250-4A100214DC25}" sibTransId="{CDE9F456-A070-4A8D-8A58-A37E27511957}"/>
    <dgm:cxn modelId="{2A2AD7F5-318A-415F-90FF-0D5EF8CDE0F9}" type="presOf" srcId="{66F247AC-2CAC-49C4-9EC7-0E59E15E9107}" destId="{892C7EE7-F531-4691-A105-71B6457C384F}" srcOrd="1" destOrd="0" presId="urn:microsoft.com/office/officeart/2005/8/layout/radial1"/>
    <dgm:cxn modelId="{D3DDE001-59E5-4D19-8396-C597D8ADFB09}" type="presOf" srcId="{66F247AC-2CAC-49C4-9EC7-0E59E15E9107}" destId="{FA81A378-DCF3-48AB-AA6D-943565C44399}" srcOrd="0" destOrd="0" presId="urn:microsoft.com/office/officeart/2005/8/layout/radial1"/>
    <dgm:cxn modelId="{61A5E846-B684-4EC3-8081-55E0E1E7D4F9}" type="presParOf" srcId="{D1F53F63-1E62-471D-89B8-45FB19B72FB0}" destId="{4FF11D08-B712-4B92-8B8D-A2E957EED74D}" srcOrd="0" destOrd="0" presId="urn:microsoft.com/office/officeart/2005/8/layout/radial1"/>
    <dgm:cxn modelId="{12C418D3-7B02-4F8F-89D7-0CE4CF5AD5EB}" type="presParOf" srcId="{D1F53F63-1E62-471D-89B8-45FB19B72FB0}" destId="{D478E9F3-7208-452C-9ABE-A8DF9436527B}" srcOrd="1" destOrd="0" presId="urn:microsoft.com/office/officeart/2005/8/layout/radial1"/>
    <dgm:cxn modelId="{8898C454-4910-4CDE-92C2-350E06A47762}" type="presParOf" srcId="{D478E9F3-7208-452C-9ABE-A8DF9436527B}" destId="{CEF908CA-322C-4C47-8544-3C8015BC2246}" srcOrd="0" destOrd="0" presId="urn:microsoft.com/office/officeart/2005/8/layout/radial1"/>
    <dgm:cxn modelId="{FB2AE366-C1CD-442A-9E03-DE3D94D84393}" type="presParOf" srcId="{D1F53F63-1E62-471D-89B8-45FB19B72FB0}" destId="{6D47A7AE-342A-4119-9D04-3CB7E51D4897}" srcOrd="2" destOrd="0" presId="urn:microsoft.com/office/officeart/2005/8/layout/radial1"/>
    <dgm:cxn modelId="{0F9ACDEF-2CA7-4B1B-8BDA-90FB6DEABA8B}" type="presParOf" srcId="{D1F53F63-1E62-471D-89B8-45FB19B72FB0}" destId="{FA81A378-DCF3-48AB-AA6D-943565C44399}" srcOrd="3" destOrd="0" presId="urn:microsoft.com/office/officeart/2005/8/layout/radial1"/>
    <dgm:cxn modelId="{390FF327-EAF7-4AE4-BFC7-E9555A7E75E7}" type="presParOf" srcId="{FA81A378-DCF3-48AB-AA6D-943565C44399}" destId="{892C7EE7-F531-4691-A105-71B6457C384F}" srcOrd="0" destOrd="0" presId="urn:microsoft.com/office/officeart/2005/8/layout/radial1"/>
    <dgm:cxn modelId="{45163F24-C8A6-4CFA-8345-64878E79EB9D}" type="presParOf" srcId="{D1F53F63-1E62-471D-89B8-45FB19B72FB0}" destId="{FD49014B-FF0A-4901-82AD-F7A676CEE26C}" srcOrd="4" destOrd="0" presId="urn:microsoft.com/office/officeart/2005/8/layout/radial1"/>
    <dgm:cxn modelId="{D7660341-3497-48EF-956B-68A6EF222424}" type="presParOf" srcId="{D1F53F63-1E62-471D-89B8-45FB19B72FB0}" destId="{7DA08943-FF72-472A-8B50-B092B608000D}" srcOrd="5" destOrd="0" presId="urn:microsoft.com/office/officeart/2005/8/layout/radial1"/>
    <dgm:cxn modelId="{7D53837E-DFD5-4657-86AE-4035ABBE0B5B}" type="presParOf" srcId="{7DA08943-FF72-472A-8B50-B092B608000D}" destId="{072CB848-6BA8-439E-B190-1476ECB66D1B}" srcOrd="0" destOrd="0" presId="urn:microsoft.com/office/officeart/2005/8/layout/radial1"/>
    <dgm:cxn modelId="{A60F0805-4778-4C55-8BA5-575504BBF48C}" type="presParOf" srcId="{D1F53F63-1E62-471D-89B8-45FB19B72FB0}" destId="{9A891EF6-CB9F-4D90-A868-95B3445ADA38}" srcOrd="6" destOrd="0" presId="urn:microsoft.com/office/officeart/2005/8/layout/radial1"/>
    <dgm:cxn modelId="{FD0CB9FC-78D9-4F57-8771-F75B819C4A80}" type="presParOf" srcId="{D1F53F63-1E62-471D-89B8-45FB19B72FB0}" destId="{D350E583-C3BE-4D0C-85EE-764AA5B0C4A8}" srcOrd="7" destOrd="0" presId="urn:microsoft.com/office/officeart/2005/8/layout/radial1"/>
    <dgm:cxn modelId="{82917F6D-219A-4B6D-A406-D6B5D95CB5CF}" type="presParOf" srcId="{D350E583-C3BE-4D0C-85EE-764AA5B0C4A8}" destId="{D9011F2B-469B-4C17-8F83-52ADA283E448}" srcOrd="0" destOrd="0" presId="urn:microsoft.com/office/officeart/2005/8/layout/radial1"/>
    <dgm:cxn modelId="{C8A0CB19-9F34-4FEE-8D08-6A66FD7C26D1}" type="presParOf" srcId="{D1F53F63-1E62-471D-89B8-45FB19B72FB0}" destId="{9A234A48-0E13-4002-A2A7-BCC289D04FAA}" srcOrd="8" destOrd="0" presId="urn:microsoft.com/office/officeart/2005/8/layout/radial1"/>
    <dgm:cxn modelId="{E37A0E42-7AD9-42AE-9395-2DD0F9131B96}" type="presParOf" srcId="{D1F53F63-1E62-471D-89B8-45FB19B72FB0}" destId="{A0902C88-4AF4-4492-86D6-ED3341EB118A}" srcOrd="9" destOrd="0" presId="urn:microsoft.com/office/officeart/2005/8/layout/radial1"/>
    <dgm:cxn modelId="{6298BA92-8D4A-4826-81E3-7AFD2AABCBC3}" type="presParOf" srcId="{A0902C88-4AF4-4492-86D6-ED3341EB118A}" destId="{A096E5C9-6763-459A-AE2D-F6585EBEA43B}" srcOrd="0" destOrd="0" presId="urn:microsoft.com/office/officeart/2005/8/layout/radial1"/>
    <dgm:cxn modelId="{A99EBEFF-AD64-48C4-8C72-F49A1ABF0FCF}" type="presParOf" srcId="{D1F53F63-1E62-471D-89B8-45FB19B72FB0}" destId="{27086632-6579-48C7-A941-BD0500FF5CAD}" srcOrd="10" destOrd="0" presId="urn:microsoft.com/office/officeart/2005/8/layout/radial1"/>
    <dgm:cxn modelId="{E6C222E4-DD47-407F-9FFF-3984D793A780}" type="presParOf" srcId="{D1F53F63-1E62-471D-89B8-45FB19B72FB0}" destId="{0A07D85A-68E8-4C76-B17F-780D44DAD549}" srcOrd="11" destOrd="0" presId="urn:microsoft.com/office/officeart/2005/8/layout/radial1"/>
    <dgm:cxn modelId="{AD917147-C834-4557-97E9-3C2CE8C934EE}" type="presParOf" srcId="{0A07D85A-68E8-4C76-B17F-780D44DAD549}" destId="{2CC6CA44-881A-4A39-AC82-B8E55D827264}" srcOrd="0" destOrd="0" presId="urn:microsoft.com/office/officeart/2005/8/layout/radial1"/>
    <dgm:cxn modelId="{7A56C6CB-27F8-48A2-9DCF-14785372211B}" type="presParOf" srcId="{D1F53F63-1E62-471D-89B8-45FB19B72FB0}" destId="{23AE0C39-1D41-4764-84CA-6CBDA3AE9138}" srcOrd="12" destOrd="0" presId="urn:microsoft.com/office/officeart/2005/8/layout/radial1"/>
    <dgm:cxn modelId="{AD149831-C795-4BC0-B34F-265D5AD61208}" type="presParOf" srcId="{D1F53F63-1E62-471D-89B8-45FB19B72FB0}" destId="{5381F745-C495-45C0-89F7-15C591367EF1}" srcOrd="13" destOrd="0" presId="urn:microsoft.com/office/officeart/2005/8/layout/radial1"/>
    <dgm:cxn modelId="{AC34329E-89ED-4621-84A5-D10C6CE204D1}" type="presParOf" srcId="{5381F745-C495-45C0-89F7-15C591367EF1}" destId="{97BE7863-A287-41F9-8D3B-08A40A0959F2}" srcOrd="0" destOrd="0" presId="urn:microsoft.com/office/officeart/2005/8/layout/radial1"/>
    <dgm:cxn modelId="{A4C564DE-1711-4959-93C0-B44855BA499C}" type="presParOf" srcId="{D1F53F63-1E62-471D-89B8-45FB19B72FB0}" destId="{148B804B-A806-4DDC-B1E2-29502DA746D2}" srcOrd="14" destOrd="0" presId="urn:microsoft.com/office/officeart/2005/8/layout/radial1"/>
    <dgm:cxn modelId="{B0259CFE-1371-449E-8B07-11DC5E89434F}" type="presParOf" srcId="{D1F53F63-1E62-471D-89B8-45FB19B72FB0}" destId="{63949082-0ACE-4E74-B9A7-9AA29021097A}" srcOrd="15" destOrd="0" presId="urn:microsoft.com/office/officeart/2005/8/layout/radial1"/>
    <dgm:cxn modelId="{9315B14E-606C-4C01-955A-9DB3FDDC2482}" type="presParOf" srcId="{63949082-0ACE-4E74-B9A7-9AA29021097A}" destId="{470210A6-8657-4AD5-B965-4338792D1BCF}" srcOrd="0" destOrd="0" presId="urn:microsoft.com/office/officeart/2005/8/layout/radial1"/>
    <dgm:cxn modelId="{AC2E9BAB-360B-496F-8C4D-9F8A69D492E6}" type="presParOf" srcId="{D1F53F63-1E62-471D-89B8-45FB19B72FB0}" destId="{035D8095-F621-4080-95AA-789A929AC261}" srcOrd="16" destOrd="0" presId="urn:microsoft.com/office/officeart/2005/8/layout/radial1"/>
    <dgm:cxn modelId="{28568B45-D773-4BB6-A51D-2A37C4A49E4F}" type="presParOf" srcId="{D1F53F63-1E62-471D-89B8-45FB19B72FB0}" destId="{84930E3C-45B1-40F3-880F-2B4A985F5295}" srcOrd="17" destOrd="0" presId="urn:microsoft.com/office/officeart/2005/8/layout/radial1"/>
    <dgm:cxn modelId="{08137CC4-72E5-49EF-934A-2A8559224571}" type="presParOf" srcId="{84930E3C-45B1-40F3-880F-2B4A985F5295}" destId="{0D5B7736-6719-4B05-8AE3-D98B3EF132AC}" srcOrd="0" destOrd="0" presId="urn:microsoft.com/office/officeart/2005/8/layout/radial1"/>
    <dgm:cxn modelId="{107999DF-AA91-4637-BBCC-D9363B211509}" type="presParOf" srcId="{D1F53F63-1E62-471D-89B8-45FB19B72FB0}" destId="{65A62073-FDB3-4060-B10B-C9B279748D46}" srcOrd="18" destOrd="0" presId="urn:microsoft.com/office/officeart/2005/8/layout/radial1"/>
    <dgm:cxn modelId="{C7149831-2833-45A8-A6DD-111DF1C10073}" type="presParOf" srcId="{D1F53F63-1E62-471D-89B8-45FB19B72FB0}" destId="{FCB85292-2E1D-4E39-83BF-618AB4FBFFB5}" srcOrd="19" destOrd="0" presId="urn:microsoft.com/office/officeart/2005/8/layout/radial1"/>
    <dgm:cxn modelId="{56DC77E2-4755-4D2F-B50B-E4D0015AD6C6}" type="presParOf" srcId="{FCB85292-2E1D-4E39-83BF-618AB4FBFFB5}" destId="{258B1940-C0C6-405D-80B2-66D68C8324C8}" srcOrd="0" destOrd="0" presId="urn:microsoft.com/office/officeart/2005/8/layout/radial1"/>
    <dgm:cxn modelId="{10ED7324-50BD-4491-9B94-923F868E5C7A}" type="presParOf" srcId="{D1F53F63-1E62-471D-89B8-45FB19B72FB0}" destId="{1D1A868D-85C7-4271-A10E-0CCDBB36379B}" srcOrd="20" destOrd="0" presId="urn:microsoft.com/office/officeart/2005/8/layout/radial1"/>
    <dgm:cxn modelId="{13D36396-ECC1-40F9-8D4F-12ED7957625B}" type="presParOf" srcId="{D1F53F63-1E62-471D-89B8-45FB19B72FB0}" destId="{B60C401B-219F-4B81-A23C-27535D93DE77}" srcOrd="21" destOrd="0" presId="urn:microsoft.com/office/officeart/2005/8/layout/radial1"/>
    <dgm:cxn modelId="{4A52FC89-B543-4643-8623-83C294931F56}" type="presParOf" srcId="{B60C401B-219F-4B81-A23C-27535D93DE77}" destId="{F66FC522-0F7A-4F6F-BBA8-17513A746373}" srcOrd="0" destOrd="0" presId="urn:microsoft.com/office/officeart/2005/8/layout/radial1"/>
    <dgm:cxn modelId="{507D5343-7C50-4F0F-B415-9D0828DCA06E}" type="presParOf" srcId="{D1F53F63-1E62-471D-89B8-45FB19B72FB0}" destId="{B2F77958-EF1A-47AC-888A-D02FC6C1EA66}" srcOrd="22" destOrd="0" presId="urn:microsoft.com/office/officeart/2005/8/layout/radial1"/>
    <dgm:cxn modelId="{EFC0AB66-BD30-4A90-B97E-E576288CB9A5}" type="presParOf" srcId="{D1F53F63-1E62-471D-89B8-45FB19B72FB0}" destId="{6D4DE874-76F7-4B2A-B4DC-0FC98C24097E}" srcOrd="23" destOrd="0" presId="urn:microsoft.com/office/officeart/2005/8/layout/radial1"/>
    <dgm:cxn modelId="{608D9982-A05B-4E39-8FAE-7D12E268832F}" type="presParOf" srcId="{6D4DE874-76F7-4B2A-B4DC-0FC98C24097E}" destId="{D9B374CF-9E57-419E-83E6-3C3B86E77C18}" srcOrd="0" destOrd="0" presId="urn:microsoft.com/office/officeart/2005/8/layout/radial1"/>
    <dgm:cxn modelId="{D4DDA92B-BA47-4184-A591-EF421CA079F7}" type="presParOf" srcId="{D1F53F63-1E62-471D-89B8-45FB19B72FB0}" destId="{B97EF511-402C-4961-87B9-F6E8C5F2734B}" srcOrd="24" destOrd="0" presId="urn:microsoft.com/office/officeart/2005/8/layout/radial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6B0366-4E57-4E27-A33E-B19CC08F1550}" type="doc">
      <dgm:prSet loTypeId="urn:microsoft.com/office/officeart/2005/8/layout/radial1" loCatId="cycle" qsTypeId="urn:microsoft.com/office/officeart/2005/8/quickstyle/3d1" qsCatId="3D" csTypeId="urn:microsoft.com/office/officeart/2005/8/colors/colorful5" csCatId="colorful" phldr="1"/>
      <dgm:spPr/>
      <dgm:t>
        <a:bodyPr/>
        <a:lstStyle/>
        <a:p>
          <a:endParaRPr lang="en-US"/>
        </a:p>
      </dgm:t>
    </dgm:pt>
    <dgm:pt modelId="{9A3B3054-A098-4864-9CAE-C78D10E26646}">
      <dgm:prSet phldrT="[Text]" custT="1"/>
      <dgm:spPr>
        <a:solidFill>
          <a:srgbClr val="FFC000"/>
        </a:solidFill>
      </dgm:spPr>
      <dgm:t>
        <a:bodyPr/>
        <a:lstStyle/>
        <a:p>
          <a:pPr>
            <a:spcAft>
              <a:spcPts val="0"/>
            </a:spcAft>
          </a:pPr>
          <a:endParaRPr lang="en-US" sz="1600" dirty="0">
            <a:latin typeface="Tahoma" pitchFamily="34" charset="0"/>
            <a:ea typeface="Tahoma" pitchFamily="34" charset="0"/>
            <a:cs typeface="Tahoma" pitchFamily="34" charset="0"/>
          </a:endParaRPr>
        </a:p>
      </dgm:t>
    </dgm:pt>
    <dgm:pt modelId="{039EF273-C478-46E8-A148-6AA9A40A5FEE}" type="parTrans" cxnId="{5766F860-9988-4EFC-AB2B-E0475A57B0AE}">
      <dgm:prSet/>
      <dgm:spPr/>
      <dgm:t>
        <a:bodyPr/>
        <a:lstStyle/>
        <a:p>
          <a:endParaRPr lang="en-US">
            <a:solidFill>
              <a:schemeClr val="bg1"/>
            </a:solidFill>
            <a:latin typeface="Tahoma" pitchFamily="34" charset="0"/>
            <a:ea typeface="Tahoma" pitchFamily="34" charset="0"/>
            <a:cs typeface="Tahoma" pitchFamily="34" charset="0"/>
          </a:endParaRPr>
        </a:p>
      </dgm:t>
    </dgm:pt>
    <dgm:pt modelId="{5DEA3FFB-5F11-4CD6-A8AA-AE2B45796DCC}" type="sibTrans" cxnId="{5766F860-9988-4EFC-AB2B-E0475A57B0AE}">
      <dgm:prSet/>
      <dgm:spPr/>
      <dgm:t>
        <a:bodyPr/>
        <a:lstStyle/>
        <a:p>
          <a:endParaRPr lang="en-US">
            <a:solidFill>
              <a:schemeClr val="bg1"/>
            </a:solidFill>
            <a:latin typeface="Tahoma" pitchFamily="34" charset="0"/>
            <a:ea typeface="Tahoma" pitchFamily="34" charset="0"/>
            <a:cs typeface="Tahoma" pitchFamily="34" charset="0"/>
          </a:endParaRPr>
        </a:p>
      </dgm:t>
    </dgm:pt>
    <dgm:pt modelId="{6EC20B74-C845-42F6-9024-68D56A70C0FB}">
      <dgm:prSet phldrT="[Text]" custT="1"/>
      <dgm:spPr>
        <a:solidFill>
          <a:srgbClr val="FFC000"/>
        </a:solidFill>
      </dgm:spPr>
      <dgm:t>
        <a:bodyPr/>
        <a:lstStyle/>
        <a:p>
          <a:r>
            <a:rPr lang="th-TH" sz="1800" b="1" dirty="0" smtClean="0">
              <a:solidFill>
                <a:schemeClr val="tx1"/>
              </a:solidFill>
              <a:latin typeface="Tahoma" pitchFamily="34" charset="0"/>
              <a:ea typeface="Tahoma" pitchFamily="34" charset="0"/>
              <a:cs typeface="Tahoma" pitchFamily="34" charset="0"/>
            </a:rPr>
            <a:t>ความเหลื่อมล้ำ</a:t>
          </a:r>
        </a:p>
        <a:p>
          <a:r>
            <a:rPr lang="th-TH" sz="1800" b="1" dirty="0" smtClean="0">
              <a:solidFill>
                <a:schemeClr val="tx1"/>
              </a:solidFill>
              <a:latin typeface="Tahoma" pitchFamily="34" charset="0"/>
              <a:ea typeface="Tahoma" pitchFamily="34" charset="0"/>
              <a:cs typeface="Tahoma" pitchFamily="34" charset="0"/>
            </a:rPr>
            <a:t>และยากจน</a:t>
          </a:r>
          <a:endParaRPr lang="en-US" sz="1800" b="1" dirty="0">
            <a:solidFill>
              <a:schemeClr val="tx1"/>
            </a:solidFill>
            <a:latin typeface="Tahoma" pitchFamily="34" charset="0"/>
            <a:ea typeface="Tahoma" pitchFamily="34" charset="0"/>
            <a:cs typeface="Tahoma" pitchFamily="34" charset="0"/>
          </a:endParaRPr>
        </a:p>
      </dgm:t>
    </dgm:pt>
    <dgm:pt modelId="{68517570-08AE-4B56-839E-1BBCF86306CA}" type="parTrans" cxnId="{2F6C6B06-952F-4067-9104-FBB646683A11}">
      <dgm:prSet/>
      <dgm:spPr/>
      <dgm:t>
        <a:bodyPr/>
        <a:lstStyle/>
        <a:p>
          <a:endParaRPr lang="en-US">
            <a:solidFill>
              <a:schemeClr val="bg1"/>
            </a:solidFill>
            <a:latin typeface="Tahoma" pitchFamily="34" charset="0"/>
            <a:ea typeface="Tahoma" pitchFamily="34" charset="0"/>
            <a:cs typeface="Tahoma" pitchFamily="34" charset="0"/>
          </a:endParaRPr>
        </a:p>
      </dgm:t>
    </dgm:pt>
    <dgm:pt modelId="{387E4419-6B52-45E8-AD1D-7502D3BC2A04}" type="sibTrans" cxnId="{2F6C6B06-952F-4067-9104-FBB646683A11}">
      <dgm:prSet/>
      <dgm:spPr/>
      <dgm:t>
        <a:bodyPr/>
        <a:lstStyle/>
        <a:p>
          <a:endParaRPr lang="en-US">
            <a:solidFill>
              <a:schemeClr val="bg1"/>
            </a:solidFill>
            <a:latin typeface="Tahoma" pitchFamily="34" charset="0"/>
            <a:ea typeface="Tahoma" pitchFamily="34" charset="0"/>
            <a:cs typeface="Tahoma" pitchFamily="34" charset="0"/>
          </a:endParaRPr>
        </a:p>
      </dgm:t>
    </dgm:pt>
    <dgm:pt modelId="{D74D5478-0AFF-45E5-9705-F06F7273190A}">
      <dgm:prSet phldrT="[Text]" custT="1"/>
      <dgm:spPr>
        <a:solidFill>
          <a:srgbClr val="FFC000"/>
        </a:solidFill>
      </dgm:spPr>
      <dgm:t>
        <a:bodyPr/>
        <a:lstStyle/>
        <a:p>
          <a:r>
            <a:rPr lang="th-TH" sz="1800" b="1" dirty="0" smtClean="0">
              <a:solidFill>
                <a:schemeClr val="tx1"/>
              </a:solidFill>
              <a:latin typeface="Tahoma" pitchFamily="34" charset="0"/>
              <a:ea typeface="Tahoma" pitchFamily="34" charset="0"/>
              <a:cs typeface="Tahoma" pitchFamily="34" charset="0"/>
            </a:rPr>
            <a:t>การเคลื่อนย้าย</a:t>
          </a:r>
        </a:p>
        <a:p>
          <a:r>
            <a:rPr lang="th-TH" sz="1800" b="1" dirty="0" smtClean="0">
              <a:solidFill>
                <a:schemeClr val="tx1"/>
              </a:solidFill>
              <a:latin typeface="Tahoma" pitchFamily="34" charset="0"/>
              <a:ea typeface="Tahoma" pitchFamily="34" charset="0"/>
              <a:cs typeface="Tahoma" pitchFamily="34" charset="0"/>
            </a:rPr>
            <a:t>แรงงาน</a:t>
          </a:r>
          <a:endParaRPr lang="en-US" sz="1800" b="1" dirty="0">
            <a:solidFill>
              <a:schemeClr val="tx1"/>
            </a:solidFill>
            <a:latin typeface="Tahoma" pitchFamily="34" charset="0"/>
            <a:ea typeface="Tahoma" pitchFamily="34" charset="0"/>
            <a:cs typeface="Tahoma" pitchFamily="34" charset="0"/>
          </a:endParaRPr>
        </a:p>
      </dgm:t>
    </dgm:pt>
    <dgm:pt modelId="{632EDE66-F42A-418E-A20A-597676FB50D0}" type="parTrans" cxnId="{B1DBA67B-B0AF-4132-BD64-D4A795972605}">
      <dgm:prSet/>
      <dgm:spPr/>
      <dgm:t>
        <a:bodyPr/>
        <a:lstStyle/>
        <a:p>
          <a:endParaRPr lang="th-TH"/>
        </a:p>
      </dgm:t>
    </dgm:pt>
    <dgm:pt modelId="{89F7A446-DABA-4714-9842-ED906CE6A6CD}" type="sibTrans" cxnId="{B1DBA67B-B0AF-4132-BD64-D4A795972605}">
      <dgm:prSet/>
      <dgm:spPr/>
      <dgm:t>
        <a:bodyPr/>
        <a:lstStyle/>
        <a:p>
          <a:endParaRPr lang="th-TH"/>
        </a:p>
      </dgm:t>
    </dgm:pt>
    <dgm:pt modelId="{2FEE40DF-2BFF-4408-A761-D53FF063713D}">
      <dgm:prSet phldrT="[Text]" custT="1"/>
      <dgm:spPr>
        <a:solidFill>
          <a:schemeClr val="tx2">
            <a:lumMod val="40000"/>
            <a:lumOff val="60000"/>
          </a:schemeClr>
        </a:solidFill>
      </dgm:spPr>
      <dgm:t>
        <a:bodyPr/>
        <a:lstStyle/>
        <a:p>
          <a:r>
            <a:rPr lang="th-TH" sz="1800" b="1" dirty="0" smtClean="0">
              <a:solidFill>
                <a:schemeClr val="tx1"/>
              </a:solidFill>
              <a:latin typeface="Tahoma" pitchFamily="34" charset="0"/>
              <a:ea typeface="Tahoma" pitchFamily="34" charset="0"/>
              <a:cs typeface="Tahoma" pitchFamily="34" charset="0"/>
            </a:rPr>
            <a:t>ระบบสุขภาวะ</a:t>
          </a:r>
        </a:p>
        <a:p>
          <a:r>
            <a:rPr lang="th-TH" sz="1800" b="1" dirty="0" smtClean="0">
              <a:solidFill>
                <a:schemeClr val="tx1"/>
              </a:solidFill>
              <a:latin typeface="Tahoma" pitchFamily="34" charset="0"/>
              <a:ea typeface="Tahoma" pitchFamily="34" charset="0"/>
              <a:cs typeface="Tahoma" pitchFamily="34" charset="0"/>
            </a:rPr>
            <a:t>ของประชาชน</a:t>
          </a:r>
          <a:endParaRPr lang="en-US" sz="1800" b="1" dirty="0">
            <a:solidFill>
              <a:schemeClr val="tx1"/>
            </a:solidFill>
            <a:latin typeface="Tahoma" pitchFamily="34" charset="0"/>
            <a:ea typeface="Tahoma" pitchFamily="34" charset="0"/>
            <a:cs typeface="Tahoma" pitchFamily="34" charset="0"/>
          </a:endParaRPr>
        </a:p>
      </dgm:t>
    </dgm:pt>
    <dgm:pt modelId="{FABB9E5B-6CF8-459C-B5FC-D1DCCAD13430}" type="parTrans" cxnId="{EF125E44-D358-4CA1-B316-3CF42369C771}">
      <dgm:prSet/>
      <dgm:spPr/>
      <dgm:t>
        <a:bodyPr/>
        <a:lstStyle/>
        <a:p>
          <a:endParaRPr lang="th-TH"/>
        </a:p>
      </dgm:t>
    </dgm:pt>
    <dgm:pt modelId="{A386058B-047A-41B4-953C-3B8272AEC823}" type="sibTrans" cxnId="{EF125E44-D358-4CA1-B316-3CF42369C771}">
      <dgm:prSet/>
      <dgm:spPr/>
      <dgm:t>
        <a:bodyPr/>
        <a:lstStyle/>
        <a:p>
          <a:endParaRPr lang="th-TH"/>
        </a:p>
      </dgm:t>
    </dgm:pt>
    <dgm:pt modelId="{49F70DB8-1BC1-4315-AFEB-327B724B7DDA}">
      <dgm:prSet phldrT="[Text]" custT="1"/>
      <dgm:spPr>
        <a:solidFill>
          <a:srgbClr val="FFC000"/>
        </a:solidFill>
      </dgm:spPr>
      <dgm:t>
        <a:bodyPr/>
        <a:lstStyle/>
        <a:p>
          <a:r>
            <a:rPr lang="th-TH" sz="1800" b="1" dirty="0" smtClean="0">
              <a:solidFill>
                <a:schemeClr val="tx1"/>
              </a:solidFill>
              <a:latin typeface="Tahoma" pitchFamily="34" charset="0"/>
              <a:ea typeface="Tahoma" pitchFamily="34" charset="0"/>
              <a:cs typeface="Tahoma" pitchFamily="34" charset="0"/>
            </a:rPr>
            <a:t>นวัตกรรมชุมชน</a:t>
          </a:r>
          <a:endParaRPr lang="en-US" sz="1800" b="1" dirty="0">
            <a:solidFill>
              <a:schemeClr val="tx1"/>
            </a:solidFill>
            <a:latin typeface="Tahoma" pitchFamily="34" charset="0"/>
            <a:ea typeface="Tahoma" pitchFamily="34" charset="0"/>
            <a:cs typeface="Tahoma" pitchFamily="34" charset="0"/>
          </a:endParaRPr>
        </a:p>
      </dgm:t>
    </dgm:pt>
    <dgm:pt modelId="{66F247AC-2CAC-49C4-9EC7-0E59E15E9107}" type="parTrans" cxnId="{B106780E-B913-45B5-97C1-F59D1B1FB401}">
      <dgm:prSet/>
      <dgm:spPr/>
      <dgm:t>
        <a:bodyPr/>
        <a:lstStyle/>
        <a:p>
          <a:endParaRPr lang="th-TH"/>
        </a:p>
      </dgm:t>
    </dgm:pt>
    <dgm:pt modelId="{5AC71744-A0C0-49D0-961A-803083D9118C}" type="sibTrans" cxnId="{B106780E-B913-45B5-97C1-F59D1B1FB401}">
      <dgm:prSet/>
      <dgm:spPr/>
      <dgm:t>
        <a:bodyPr/>
        <a:lstStyle/>
        <a:p>
          <a:endParaRPr lang="th-TH"/>
        </a:p>
      </dgm:t>
    </dgm:pt>
    <dgm:pt modelId="{F12E0BE0-7B0D-409D-BE15-615799D42774}">
      <dgm:prSet phldrT="[Text]" custT="1"/>
      <dgm:spPr>
        <a:solidFill>
          <a:srgbClr val="92D050"/>
        </a:solidFill>
      </dgm:spPr>
      <dgm:t>
        <a:bodyPr/>
        <a:lstStyle/>
        <a:p>
          <a:r>
            <a:rPr lang="th-TH" sz="1800" b="1" dirty="0" smtClean="0">
              <a:solidFill>
                <a:schemeClr val="tx1"/>
              </a:solidFill>
              <a:latin typeface="Tahoma" pitchFamily="34" charset="0"/>
              <a:ea typeface="Tahoma" pitchFamily="34" charset="0"/>
              <a:cs typeface="Tahoma" pitchFamily="34" charset="0"/>
            </a:rPr>
            <a:t>ความตระหนัก</a:t>
          </a:r>
        </a:p>
        <a:p>
          <a:r>
            <a:rPr lang="th-TH" sz="1800" b="1" dirty="0" smtClean="0">
              <a:solidFill>
                <a:schemeClr val="tx1"/>
              </a:solidFill>
              <a:latin typeface="Tahoma" pitchFamily="34" charset="0"/>
              <a:ea typeface="Tahoma" pitchFamily="34" charset="0"/>
              <a:cs typeface="Tahoma" pitchFamily="34" charset="0"/>
            </a:rPr>
            <a:t>ใน </a:t>
          </a:r>
          <a:r>
            <a:rPr lang="th-TH" sz="1800" b="1" dirty="0" err="1" smtClean="0">
              <a:solidFill>
                <a:schemeClr val="tx1"/>
              </a:solidFill>
              <a:latin typeface="Tahoma" pitchFamily="34" charset="0"/>
              <a:ea typeface="Tahoma" pitchFamily="34" charset="0"/>
              <a:cs typeface="Tahoma" pitchFamily="34" charset="0"/>
            </a:rPr>
            <a:t>วทน.</a:t>
          </a:r>
          <a:endParaRPr lang="en-US" sz="1800" b="1" dirty="0">
            <a:solidFill>
              <a:schemeClr val="tx1"/>
            </a:solidFill>
            <a:latin typeface="Tahoma" pitchFamily="34" charset="0"/>
            <a:ea typeface="Tahoma" pitchFamily="34" charset="0"/>
            <a:cs typeface="Tahoma" pitchFamily="34" charset="0"/>
          </a:endParaRPr>
        </a:p>
      </dgm:t>
    </dgm:pt>
    <dgm:pt modelId="{7FB3D1F7-3AF4-49A3-BB14-C7F4705D755A}" type="parTrans" cxnId="{E7D62DD0-E749-49E9-A33B-5A8DDFF5EE2B}">
      <dgm:prSet/>
      <dgm:spPr/>
      <dgm:t>
        <a:bodyPr/>
        <a:lstStyle/>
        <a:p>
          <a:endParaRPr lang="th-TH"/>
        </a:p>
      </dgm:t>
    </dgm:pt>
    <dgm:pt modelId="{91E78D6C-F27E-4AD3-B693-8FBAC77CD92A}" type="sibTrans" cxnId="{E7D62DD0-E749-49E9-A33B-5A8DDFF5EE2B}">
      <dgm:prSet/>
      <dgm:spPr/>
      <dgm:t>
        <a:bodyPr/>
        <a:lstStyle/>
        <a:p>
          <a:endParaRPr lang="th-TH"/>
        </a:p>
      </dgm:t>
    </dgm:pt>
    <dgm:pt modelId="{41E6A774-6548-428D-95F9-CE2DBE8A7B31}">
      <dgm:prSet phldrT="[Text]" custT="1"/>
      <dgm:spPr>
        <a:solidFill>
          <a:srgbClr val="92D050"/>
        </a:solidFill>
      </dgm:spPr>
      <dgm:t>
        <a:bodyPr/>
        <a:lstStyle/>
        <a:p>
          <a:r>
            <a:rPr lang="th-TH" sz="1800" b="1" dirty="0" smtClean="0">
              <a:solidFill>
                <a:schemeClr val="tx1"/>
              </a:solidFill>
              <a:latin typeface="Tahoma" pitchFamily="34" charset="0"/>
              <a:ea typeface="Tahoma" pitchFamily="34" charset="0"/>
              <a:cs typeface="Tahoma" pitchFamily="34" charset="0"/>
            </a:rPr>
            <a:t>การวิจัยและพัฒนา</a:t>
          </a:r>
          <a:endParaRPr lang="en-US" sz="1800" b="1" dirty="0">
            <a:solidFill>
              <a:schemeClr val="tx1"/>
            </a:solidFill>
            <a:latin typeface="Tahoma" pitchFamily="34" charset="0"/>
            <a:ea typeface="Tahoma" pitchFamily="34" charset="0"/>
            <a:cs typeface="Tahoma" pitchFamily="34" charset="0"/>
          </a:endParaRPr>
        </a:p>
      </dgm:t>
    </dgm:pt>
    <dgm:pt modelId="{DDDB8BCE-A44E-434F-B854-C5A1E7B07E2D}" type="parTrans" cxnId="{F527D904-B304-4A15-95C9-8CDD7E159075}">
      <dgm:prSet/>
      <dgm:spPr/>
      <dgm:t>
        <a:bodyPr/>
        <a:lstStyle/>
        <a:p>
          <a:endParaRPr lang="th-TH"/>
        </a:p>
      </dgm:t>
    </dgm:pt>
    <dgm:pt modelId="{AEE5D887-B2B5-4C27-B941-A396CF8CA255}" type="sibTrans" cxnId="{F527D904-B304-4A15-95C9-8CDD7E159075}">
      <dgm:prSet/>
      <dgm:spPr/>
      <dgm:t>
        <a:bodyPr/>
        <a:lstStyle/>
        <a:p>
          <a:endParaRPr lang="th-TH"/>
        </a:p>
      </dgm:t>
    </dgm:pt>
    <dgm:pt modelId="{65ADEC3D-1CF8-4DDC-B9A5-FEBE00475EF1}">
      <dgm:prSet phldrT="[Text]" custT="1"/>
      <dgm:spPr>
        <a:solidFill>
          <a:srgbClr val="92D050"/>
        </a:solidFill>
      </dgm:spPr>
      <dgm:t>
        <a:bodyPr/>
        <a:lstStyle/>
        <a:p>
          <a:r>
            <a:rPr lang="th-TH" sz="1800" b="1" dirty="0" smtClean="0">
              <a:solidFill>
                <a:schemeClr val="tx1"/>
              </a:solidFill>
              <a:latin typeface="Tahoma" pitchFamily="34" charset="0"/>
              <a:ea typeface="Tahoma" pitchFamily="34" charset="0"/>
              <a:cs typeface="Tahoma" pitchFamily="34" charset="0"/>
            </a:rPr>
            <a:t>การศึกษา</a:t>
          </a:r>
        </a:p>
        <a:p>
          <a:r>
            <a:rPr lang="th-TH" sz="1800" b="1" dirty="0" smtClean="0">
              <a:solidFill>
                <a:schemeClr val="tx1"/>
              </a:solidFill>
              <a:latin typeface="Tahoma" pitchFamily="34" charset="0"/>
              <a:ea typeface="Tahoma" pitchFamily="34" charset="0"/>
              <a:cs typeface="Tahoma" pitchFamily="34" charset="0"/>
            </a:rPr>
            <a:t>ด้าน </a:t>
          </a:r>
          <a:r>
            <a:rPr lang="th-TH" sz="1800" b="1" dirty="0" err="1" smtClean="0">
              <a:solidFill>
                <a:schemeClr val="tx1"/>
              </a:solidFill>
              <a:latin typeface="Tahoma" pitchFamily="34" charset="0"/>
              <a:ea typeface="Tahoma" pitchFamily="34" charset="0"/>
              <a:cs typeface="Tahoma" pitchFamily="34" charset="0"/>
            </a:rPr>
            <a:t>วทน.</a:t>
          </a:r>
          <a:endParaRPr lang="en-US" sz="1800" b="1" dirty="0">
            <a:solidFill>
              <a:schemeClr val="tx1"/>
            </a:solidFill>
            <a:latin typeface="Tahoma" pitchFamily="34" charset="0"/>
            <a:ea typeface="Tahoma" pitchFamily="34" charset="0"/>
            <a:cs typeface="Tahoma" pitchFamily="34" charset="0"/>
          </a:endParaRPr>
        </a:p>
      </dgm:t>
    </dgm:pt>
    <dgm:pt modelId="{AAD4DDB5-10C9-461B-9EF2-ECC8530F1BF5}" type="parTrans" cxnId="{CC121512-FD2D-4971-AB8F-DD04A46EE4D3}">
      <dgm:prSet/>
      <dgm:spPr/>
      <dgm:t>
        <a:bodyPr/>
        <a:lstStyle/>
        <a:p>
          <a:endParaRPr lang="th-TH"/>
        </a:p>
      </dgm:t>
    </dgm:pt>
    <dgm:pt modelId="{977FFDC1-8CAC-4483-9F79-0A194CB71FEB}" type="sibTrans" cxnId="{CC121512-FD2D-4971-AB8F-DD04A46EE4D3}">
      <dgm:prSet/>
      <dgm:spPr/>
      <dgm:t>
        <a:bodyPr/>
        <a:lstStyle/>
        <a:p>
          <a:endParaRPr lang="th-TH"/>
        </a:p>
      </dgm:t>
    </dgm:pt>
    <dgm:pt modelId="{D1F53F63-1E62-471D-89B8-45FB19B72FB0}" type="pres">
      <dgm:prSet presAssocID="{936B0366-4E57-4E27-A33E-B19CC08F1550}" presName="cycle" presStyleCnt="0">
        <dgm:presLayoutVars>
          <dgm:chMax val="1"/>
          <dgm:dir/>
          <dgm:animLvl val="ctr"/>
          <dgm:resizeHandles val="exact"/>
        </dgm:presLayoutVars>
      </dgm:prSet>
      <dgm:spPr/>
      <dgm:t>
        <a:bodyPr/>
        <a:lstStyle/>
        <a:p>
          <a:endParaRPr lang="th-TH"/>
        </a:p>
      </dgm:t>
    </dgm:pt>
    <dgm:pt modelId="{4FF11D08-B712-4B92-8B8D-A2E957EED74D}" type="pres">
      <dgm:prSet presAssocID="{9A3B3054-A098-4864-9CAE-C78D10E26646}" presName="centerShape" presStyleLbl="node0" presStyleIdx="0" presStyleCnt="1"/>
      <dgm:spPr/>
      <dgm:t>
        <a:bodyPr/>
        <a:lstStyle/>
        <a:p>
          <a:endParaRPr lang="th-TH"/>
        </a:p>
      </dgm:t>
    </dgm:pt>
    <dgm:pt modelId="{D478E9F3-7208-452C-9ABE-A8DF9436527B}" type="pres">
      <dgm:prSet presAssocID="{632EDE66-F42A-418E-A20A-597676FB50D0}" presName="Name9" presStyleLbl="parChTrans1D2" presStyleIdx="0" presStyleCnt="7"/>
      <dgm:spPr/>
      <dgm:t>
        <a:bodyPr/>
        <a:lstStyle/>
        <a:p>
          <a:endParaRPr lang="en-US"/>
        </a:p>
      </dgm:t>
    </dgm:pt>
    <dgm:pt modelId="{CEF908CA-322C-4C47-8544-3C8015BC2246}" type="pres">
      <dgm:prSet presAssocID="{632EDE66-F42A-418E-A20A-597676FB50D0}" presName="connTx" presStyleLbl="parChTrans1D2" presStyleIdx="0" presStyleCnt="7"/>
      <dgm:spPr/>
      <dgm:t>
        <a:bodyPr/>
        <a:lstStyle/>
        <a:p>
          <a:endParaRPr lang="en-US"/>
        </a:p>
      </dgm:t>
    </dgm:pt>
    <dgm:pt modelId="{6D47A7AE-342A-4119-9D04-3CB7E51D4897}" type="pres">
      <dgm:prSet presAssocID="{D74D5478-0AFF-45E5-9705-F06F7273190A}" presName="node" presStyleLbl="node1" presStyleIdx="0" presStyleCnt="7" custScaleX="149707" custScaleY="68196" custRadScaleRad="94596" custRadScaleInc="-3472">
        <dgm:presLayoutVars>
          <dgm:bulletEnabled val="1"/>
        </dgm:presLayoutVars>
      </dgm:prSet>
      <dgm:spPr/>
      <dgm:t>
        <a:bodyPr/>
        <a:lstStyle/>
        <a:p>
          <a:endParaRPr lang="th-TH"/>
        </a:p>
      </dgm:t>
    </dgm:pt>
    <dgm:pt modelId="{FA81A378-DCF3-48AB-AA6D-943565C44399}" type="pres">
      <dgm:prSet presAssocID="{66F247AC-2CAC-49C4-9EC7-0E59E15E9107}" presName="Name9" presStyleLbl="parChTrans1D2" presStyleIdx="1" presStyleCnt="7"/>
      <dgm:spPr/>
      <dgm:t>
        <a:bodyPr/>
        <a:lstStyle/>
        <a:p>
          <a:endParaRPr lang="en-US"/>
        </a:p>
      </dgm:t>
    </dgm:pt>
    <dgm:pt modelId="{892C7EE7-F531-4691-A105-71B6457C384F}" type="pres">
      <dgm:prSet presAssocID="{66F247AC-2CAC-49C4-9EC7-0E59E15E9107}" presName="connTx" presStyleLbl="parChTrans1D2" presStyleIdx="1" presStyleCnt="7"/>
      <dgm:spPr/>
      <dgm:t>
        <a:bodyPr/>
        <a:lstStyle/>
        <a:p>
          <a:endParaRPr lang="en-US"/>
        </a:p>
      </dgm:t>
    </dgm:pt>
    <dgm:pt modelId="{FD49014B-FF0A-4901-82AD-F7A676CEE26C}" type="pres">
      <dgm:prSet presAssocID="{49F70DB8-1BC1-4315-AFEB-327B724B7DDA}" presName="node" presStyleLbl="node1" presStyleIdx="1" presStyleCnt="7" custScaleX="149707" custScaleY="68196" custRadScaleRad="117280" custRadScaleInc="21791">
        <dgm:presLayoutVars>
          <dgm:bulletEnabled val="1"/>
        </dgm:presLayoutVars>
      </dgm:prSet>
      <dgm:spPr/>
      <dgm:t>
        <a:bodyPr/>
        <a:lstStyle/>
        <a:p>
          <a:endParaRPr lang="th-TH"/>
        </a:p>
      </dgm:t>
    </dgm:pt>
    <dgm:pt modelId="{7DA08943-FF72-472A-8B50-B092B608000D}" type="pres">
      <dgm:prSet presAssocID="{7FB3D1F7-3AF4-49A3-BB14-C7F4705D755A}" presName="Name9" presStyleLbl="parChTrans1D2" presStyleIdx="2" presStyleCnt="7"/>
      <dgm:spPr/>
      <dgm:t>
        <a:bodyPr/>
        <a:lstStyle/>
        <a:p>
          <a:endParaRPr lang="en-US"/>
        </a:p>
      </dgm:t>
    </dgm:pt>
    <dgm:pt modelId="{072CB848-6BA8-439E-B190-1476ECB66D1B}" type="pres">
      <dgm:prSet presAssocID="{7FB3D1F7-3AF4-49A3-BB14-C7F4705D755A}" presName="connTx" presStyleLbl="parChTrans1D2" presStyleIdx="2" presStyleCnt="7"/>
      <dgm:spPr/>
      <dgm:t>
        <a:bodyPr/>
        <a:lstStyle/>
        <a:p>
          <a:endParaRPr lang="en-US"/>
        </a:p>
      </dgm:t>
    </dgm:pt>
    <dgm:pt modelId="{9A891EF6-CB9F-4D90-A868-95B3445ADA38}" type="pres">
      <dgm:prSet presAssocID="{F12E0BE0-7B0D-409D-BE15-615799D42774}" presName="node" presStyleLbl="node1" presStyleIdx="2" presStyleCnt="7" custScaleX="149707" custScaleY="68196" custRadScaleRad="117842" custRadScaleInc="-32368">
        <dgm:presLayoutVars>
          <dgm:bulletEnabled val="1"/>
        </dgm:presLayoutVars>
      </dgm:prSet>
      <dgm:spPr/>
      <dgm:t>
        <a:bodyPr/>
        <a:lstStyle/>
        <a:p>
          <a:endParaRPr lang="th-TH"/>
        </a:p>
      </dgm:t>
    </dgm:pt>
    <dgm:pt modelId="{D350E583-C3BE-4D0C-85EE-764AA5B0C4A8}" type="pres">
      <dgm:prSet presAssocID="{AAD4DDB5-10C9-461B-9EF2-ECC8530F1BF5}" presName="Name9" presStyleLbl="parChTrans1D2" presStyleIdx="3" presStyleCnt="7"/>
      <dgm:spPr/>
      <dgm:t>
        <a:bodyPr/>
        <a:lstStyle/>
        <a:p>
          <a:endParaRPr lang="en-US"/>
        </a:p>
      </dgm:t>
    </dgm:pt>
    <dgm:pt modelId="{D9011F2B-469B-4C17-8F83-52ADA283E448}" type="pres">
      <dgm:prSet presAssocID="{AAD4DDB5-10C9-461B-9EF2-ECC8530F1BF5}" presName="connTx" presStyleLbl="parChTrans1D2" presStyleIdx="3" presStyleCnt="7"/>
      <dgm:spPr/>
      <dgm:t>
        <a:bodyPr/>
        <a:lstStyle/>
        <a:p>
          <a:endParaRPr lang="en-US"/>
        </a:p>
      </dgm:t>
    </dgm:pt>
    <dgm:pt modelId="{9A234A48-0E13-4002-A2A7-BCC289D04FAA}" type="pres">
      <dgm:prSet presAssocID="{65ADEC3D-1CF8-4DDC-B9A5-FEBE00475EF1}" presName="node" presStyleLbl="node1" presStyleIdx="3" presStyleCnt="7" custScaleX="149707" custScaleY="68196" custRadScaleRad="95847" custRadScaleInc="-33009">
        <dgm:presLayoutVars>
          <dgm:bulletEnabled val="1"/>
        </dgm:presLayoutVars>
      </dgm:prSet>
      <dgm:spPr/>
      <dgm:t>
        <a:bodyPr/>
        <a:lstStyle/>
        <a:p>
          <a:endParaRPr lang="th-TH"/>
        </a:p>
      </dgm:t>
    </dgm:pt>
    <dgm:pt modelId="{A0902C88-4AF4-4492-86D6-ED3341EB118A}" type="pres">
      <dgm:prSet presAssocID="{DDDB8BCE-A44E-434F-B854-C5A1E7B07E2D}" presName="Name9" presStyleLbl="parChTrans1D2" presStyleIdx="4" presStyleCnt="7"/>
      <dgm:spPr/>
      <dgm:t>
        <a:bodyPr/>
        <a:lstStyle/>
        <a:p>
          <a:endParaRPr lang="en-US"/>
        </a:p>
      </dgm:t>
    </dgm:pt>
    <dgm:pt modelId="{A096E5C9-6763-459A-AE2D-F6585EBEA43B}" type="pres">
      <dgm:prSet presAssocID="{DDDB8BCE-A44E-434F-B854-C5A1E7B07E2D}" presName="connTx" presStyleLbl="parChTrans1D2" presStyleIdx="4" presStyleCnt="7"/>
      <dgm:spPr/>
      <dgm:t>
        <a:bodyPr/>
        <a:lstStyle/>
        <a:p>
          <a:endParaRPr lang="en-US"/>
        </a:p>
      </dgm:t>
    </dgm:pt>
    <dgm:pt modelId="{27086632-6579-48C7-A941-BD0500FF5CAD}" type="pres">
      <dgm:prSet presAssocID="{41E6A774-6548-428D-95F9-CE2DBE8A7B31}" presName="node" presStyleLbl="node1" presStyleIdx="4" presStyleCnt="7" custScaleX="149707" custScaleY="68196" custRadScaleRad="103484" custRadScaleInc="65930">
        <dgm:presLayoutVars>
          <dgm:bulletEnabled val="1"/>
        </dgm:presLayoutVars>
      </dgm:prSet>
      <dgm:spPr/>
      <dgm:t>
        <a:bodyPr/>
        <a:lstStyle/>
        <a:p>
          <a:endParaRPr lang="th-TH"/>
        </a:p>
      </dgm:t>
    </dgm:pt>
    <dgm:pt modelId="{0A07D85A-68E8-4C76-B17F-780D44DAD549}" type="pres">
      <dgm:prSet presAssocID="{FABB9E5B-6CF8-459C-B5FC-D1DCCAD13430}" presName="Name9" presStyleLbl="parChTrans1D2" presStyleIdx="5" presStyleCnt="7"/>
      <dgm:spPr/>
      <dgm:t>
        <a:bodyPr/>
        <a:lstStyle/>
        <a:p>
          <a:endParaRPr lang="en-US"/>
        </a:p>
      </dgm:t>
    </dgm:pt>
    <dgm:pt modelId="{2CC6CA44-881A-4A39-AC82-B8E55D827264}" type="pres">
      <dgm:prSet presAssocID="{FABB9E5B-6CF8-459C-B5FC-D1DCCAD13430}" presName="connTx" presStyleLbl="parChTrans1D2" presStyleIdx="5" presStyleCnt="7"/>
      <dgm:spPr/>
      <dgm:t>
        <a:bodyPr/>
        <a:lstStyle/>
        <a:p>
          <a:endParaRPr lang="en-US"/>
        </a:p>
      </dgm:t>
    </dgm:pt>
    <dgm:pt modelId="{23AE0C39-1D41-4764-84CA-6CBDA3AE9138}" type="pres">
      <dgm:prSet presAssocID="{2FEE40DF-2BFF-4408-A761-D53FF063713D}" presName="node" presStyleLbl="node1" presStyleIdx="5" presStyleCnt="7" custScaleX="149707" custScaleY="68196" custRadScaleRad="130696" custRadScaleInc="39536">
        <dgm:presLayoutVars>
          <dgm:bulletEnabled val="1"/>
        </dgm:presLayoutVars>
      </dgm:prSet>
      <dgm:spPr/>
      <dgm:t>
        <a:bodyPr/>
        <a:lstStyle/>
        <a:p>
          <a:endParaRPr lang="th-TH"/>
        </a:p>
      </dgm:t>
    </dgm:pt>
    <dgm:pt modelId="{63949082-0ACE-4E74-B9A7-9AA29021097A}" type="pres">
      <dgm:prSet presAssocID="{68517570-08AE-4B56-839E-1BBCF86306CA}" presName="Name9" presStyleLbl="parChTrans1D2" presStyleIdx="6" presStyleCnt="7"/>
      <dgm:spPr/>
      <dgm:t>
        <a:bodyPr/>
        <a:lstStyle/>
        <a:p>
          <a:endParaRPr lang="th-TH"/>
        </a:p>
      </dgm:t>
    </dgm:pt>
    <dgm:pt modelId="{470210A6-8657-4AD5-B965-4338792D1BCF}" type="pres">
      <dgm:prSet presAssocID="{68517570-08AE-4B56-839E-1BBCF86306CA}" presName="connTx" presStyleLbl="parChTrans1D2" presStyleIdx="6" presStyleCnt="7"/>
      <dgm:spPr/>
      <dgm:t>
        <a:bodyPr/>
        <a:lstStyle/>
        <a:p>
          <a:endParaRPr lang="th-TH"/>
        </a:p>
      </dgm:t>
    </dgm:pt>
    <dgm:pt modelId="{035D8095-F621-4080-95AA-789A929AC261}" type="pres">
      <dgm:prSet presAssocID="{6EC20B74-C845-42F6-9024-68D56A70C0FB}" presName="node" presStyleLbl="node1" presStyleIdx="6" presStyleCnt="7" custScaleX="149707" custScaleY="68196" custRadScaleRad="126388" custRadScaleInc="-18830">
        <dgm:presLayoutVars>
          <dgm:bulletEnabled val="1"/>
        </dgm:presLayoutVars>
      </dgm:prSet>
      <dgm:spPr/>
      <dgm:t>
        <a:bodyPr/>
        <a:lstStyle/>
        <a:p>
          <a:endParaRPr lang="th-TH"/>
        </a:p>
      </dgm:t>
    </dgm:pt>
  </dgm:ptLst>
  <dgm:cxnLst>
    <dgm:cxn modelId="{66B0F15E-D6DB-415B-AE30-DD89E0B8CCDD}" type="presOf" srcId="{9A3B3054-A098-4864-9CAE-C78D10E26646}" destId="{4FF11D08-B712-4B92-8B8D-A2E957EED74D}" srcOrd="0" destOrd="0" presId="urn:microsoft.com/office/officeart/2005/8/layout/radial1"/>
    <dgm:cxn modelId="{E2222061-C25F-4F76-B870-F36A7BF64D58}" type="presOf" srcId="{DDDB8BCE-A44E-434F-B854-C5A1E7B07E2D}" destId="{A0902C88-4AF4-4492-86D6-ED3341EB118A}" srcOrd="0" destOrd="0" presId="urn:microsoft.com/office/officeart/2005/8/layout/radial1"/>
    <dgm:cxn modelId="{B1DBA67B-B0AF-4132-BD64-D4A795972605}" srcId="{9A3B3054-A098-4864-9CAE-C78D10E26646}" destId="{D74D5478-0AFF-45E5-9705-F06F7273190A}" srcOrd="0" destOrd="0" parTransId="{632EDE66-F42A-418E-A20A-597676FB50D0}" sibTransId="{89F7A446-DABA-4714-9842-ED906CE6A6CD}"/>
    <dgm:cxn modelId="{8AB32DD2-FC0A-464E-ABC9-89210D4ABC6B}" type="presOf" srcId="{66F247AC-2CAC-49C4-9EC7-0E59E15E9107}" destId="{892C7EE7-F531-4691-A105-71B6457C384F}" srcOrd="1" destOrd="0" presId="urn:microsoft.com/office/officeart/2005/8/layout/radial1"/>
    <dgm:cxn modelId="{E16BC739-A7C3-49DD-843C-F9632DE622C6}" type="presOf" srcId="{FABB9E5B-6CF8-459C-B5FC-D1DCCAD13430}" destId="{2CC6CA44-881A-4A39-AC82-B8E55D827264}" srcOrd="1" destOrd="0" presId="urn:microsoft.com/office/officeart/2005/8/layout/radial1"/>
    <dgm:cxn modelId="{55B2F5F0-AF94-4F64-AB3F-5D6EFC3EF737}" type="presOf" srcId="{66F247AC-2CAC-49C4-9EC7-0E59E15E9107}" destId="{FA81A378-DCF3-48AB-AA6D-943565C44399}" srcOrd="0" destOrd="0" presId="urn:microsoft.com/office/officeart/2005/8/layout/radial1"/>
    <dgm:cxn modelId="{6A73D773-928D-4216-91C1-5F6641276C01}" type="presOf" srcId="{632EDE66-F42A-418E-A20A-597676FB50D0}" destId="{CEF908CA-322C-4C47-8544-3C8015BC2246}" srcOrd="1" destOrd="0" presId="urn:microsoft.com/office/officeart/2005/8/layout/radial1"/>
    <dgm:cxn modelId="{F527D904-B304-4A15-95C9-8CDD7E159075}" srcId="{9A3B3054-A098-4864-9CAE-C78D10E26646}" destId="{41E6A774-6548-428D-95F9-CE2DBE8A7B31}" srcOrd="4" destOrd="0" parTransId="{DDDB8BCE-A44E-434F-B854-C5A1E7B07E2D}" sibTransId="{AEE5D887-B2B5-4C27-B941-A396CF8CA255}"/>
    <dgm:cxn modelId="{D0A6A13A-08DF-4DCE-BA47-05F3AD6E86D1}" type="presOf" srcId="{FABB9E5B-6CF8-459C-B5FC-D1DCCAD13430}" destId="{0A07D85A-68E8-4C76-B17F-780D44DAD549}" srcOrd="0" destOrd="0" presId="urn:microsoft.com/office/officeart/2005/8/layout/radial1"/>
    <dgm:cxn modelId="{06D54165-8C13-4E5E-9F2D-01E3E07BF99B}" type="presOf" srcId="{632EDE66-F42A-418E-A20A-597676FB50D0}" destId="{D478E9F3-7208-452C-9ABE-A8DF9436527B}" srcOrd="0" destOrd="0" presId="urn:microsoft.com/office/officeart/2005/8/layout/radial1"/>
    <dgm:cxn modelId="{D0396764-89F5-40F7-A0E9-FA037703572C}" type="presOf" srcId="{936B0366-4E57-4E27-A33E-B19CC08F1550}" destId="{D1F53F63-1E62-471D-89B8-45FB19B72FB0}" srcOrd="0" destOrd="0" presId="urn:microsoft.com/office/officeart/2005/8/layout/radial1"/>
    <dgm:cxn modelId="{2F6C6B06-952F-4067-9104-FBB646683A11}" srcId="{9A3B3054-A098-4864-9CAE-C78D10E26646}" destId="{6EC20B74-C845-42F6-9024-68D56A70C0FB}" srcOrd="6" destOrd="0" parTransId="{68517570-08AE-4B56-839E-1BBCF86306CA}" sibTransId="{387E4419-6B52-45E8-AD1D-7502D3BC2A04}"/>
    <dgm:cxn modelId="{CC121512-FD2D-4971-AB8F-DD04A46EE4D3}" srcId="{9A3B3054-A098-4864-9CAE-C78D10E26646}" destId="{65ADEC3D-1CF8-4DDC-B9A5-FEBE00475EF1}" srcOrd="3" destOrd="0" parTransId="{AAD4DDB5-10C9-461B-9EF2-ECC8530F1BF5}" sibTransId="{977FFDC1-8CAC-4483-9F79-0A194CB71FEB}"/>
    <dgm:cxn modelId="{1E9A5AF3-A2F2-4EAB-A7E2-CE4B48382C7B}" type="presOf" srcId="{49F70DB8-1BC1-4315-AFEB-327B724B7DDA}" destId="{FD49014B-FF0A-4901-82AD-F7A676CEE26C}" srcOrd="0" destOrd="0" presId="urn:microsoft.com/office/officeart/2005/8/layout/radial1"/>
    <dgm:cxn modelId="{21A467F5-7E81-42C1-8712-04FC5C2962E8}" type="presOf" srcId="{7FB3D1F7-3AF4-49A3-BB14-C7F4705D755A}" destId="{072CB848-6BA8-439E-B190-1476ECB66D1B}" srcOrd="1" destOrd="0" presId="urn:microsoft.com/office/officeart/2005/8/layout/radial1"/>
    <dgm:cxn modelId="{B106780E-B913-45B5-97C1-F59D1B1FB401}" srcId="{9A3B3054-A098-4864-9CAE-C78D10E26646}" destId="{49F70DB8-1BC1-4315-AFEB-327B724B7DDA}" srcOrd="1" destOrd="0" parTransId="{66F247AC-2CAC-49C4-9EC7-0E59E15E9107}" sibTransId="{5AC71744-A0C0-49D0-961A-803083D9118C}"/>
    <dgm:cxn modelId="{2E789074-F382-4F41-B18A-EBB954A2770F}" type="presOf" srcId="{7FB3D1F7-3AF4-49A3-BB14-C7F4705D755A}" destId="{7DA08943-FF72-472A-8B50-B092B608000D}" srcOrd="0" destOrd="0" presId="urn:microsoft.com/office/officeart/2005/8/layout/radial1"/>
    <dgm:cxn modelId="{E7D62DD0-E749-49E9-A33B-5A8DDFF5EE2B}" srcId="{9A3B3054-A098-4864-9CAE-C78D10E26646}" destId="{F12E0BE0-7B0D-409D-BE15-615799D42774}" srcOrd="2" destOrd="0" parTransId="{7FB3D1F7-3AF4-49A3-BB14-C7F4705D755A}" sibTransId="{91E78D6C-F27E-4AD3-B693-8FBAC77CD92A}"/>
    <dgm:cxn modelId="{E600512E-108F-42D0-A0BC-0286A1FB50BE}" type="presOf" srcId="{6EC20B74-C845-42F6-9024-68D56A70C0FB}" destId="{035D8095-F621-4080-95AA-789A929AC261}" srcOrd="0" destOrd="0" presId="urn:microsoft.com/office/officeart/2005/8/layout/radial1"/>
    <dgm:cxn modelId="{496E7577-FF53-4FB9-81D5-11D4A1C17413}" type="presOf" srcId="{DDDB8BCE-A44E-434F-B854-C5A1E7B07E2D}" destId="{A096E5C9-6763-459A-AE2D-F6585EBEA43B}" srcOrd="1" destOrd="0" presId="urn:microsoft.com/office/officeart/2005/8/layout/radial1"/>
    <dgm:cxn modelId="{6628DA0B-7D9F-491D-BC89-C7D6DD7D5E59}" type="presOf" srcId="{65ADEC3D-1CF8-4DDC-B9A5-FEBE00475EF1}" destId="{9A234A48-0E13-4002-A2A7-BCC289D04FAA}" srcOrd="0" destOrd="0" presId="urn:microsoft.com/office/officeart/2005/8/layout/radial1"/>
    <dgm:cxn modelId="{CA14CD6F-FCD9-479C-8E6B-823C03C83D4D}" type="presOf" srcId="{F12E0BE0-7B0D-409D-BE15-615799D42774}" destId="{9A891EF6-CB9F-4D90-A868-95B3445ADA38}" srcOrd="0" destOrd="0" presId="urn:microsoft.com/office/officeart/2005/8/layout/radial1"/>
    <dgm:cxn modelId="{5766F860-9988-4EFC-AB2B-E0475A57B0AE}" srcId="{936B0366-4E57-4E27-A33E-B19CC08F1550}" destId="{9A3B3054-A098-4864-9CAE-C78D10E26646}" srcOrd="0" destOrd="0" parTransId="{039EF273-C478-46E8-A148-6AA9A40A5FEE}" sibTransId="{5DEA3FFB-5F11-4CD6-A8AA-AE2B45796DCC}"/>
    <dgm:cxn modelId="{EF125E44-D358-4CA1-B316-3CF42369C771}" srcId="{9A3B3054-A098-4864-9CAE-C78D10E26646}" destId="{2FEE40DF-2BFF-4408-A761-D53FF063713D}" srcOrd="5" destOrd="0" parTransId="{FABB9E5B-6CF8-459C-B5FC-D1DCCAD13430}" sibTransId="{A386058B-047A-41B4-953C-3B8272AEC823}"/>
    <dgm:cxn modelId="{7C5C5C15-BC2B-42FC-9D8F-D90DA610A5BA}" type="presOf" srcId="{AAD4DDB5-10C9-461B-9EF2-ECC8530F1BF5}" destId="{D350E583-C3BE-4D0C-85EE-764AA5B0C4A8}" srcOrd="0" destOrd="0" presId="urn:microsoft.com/office/officeart/2005/8/layout/radial1"/>
    <dgm:cxn modelId="{ECDBA1D5-E606-4002-AC0D-EC1F2E4313D6}" type="presOf" srcId="{68517570-08AE-4B56-839E-1BBCF86306CA}" destId="{63949082-0ACE-4E74-B9A7-9AA29021097A}" srcOrd="0" destOrd="0" presId="urn:microsoft.com/office/officeart/2005/8/layout/radial1"/>
    <dgm:cxn modelId="{B60EB2DE-DB77-4271-82FF-9289EBC967D1}" type="presOf" srcId="{2FEE40DF-2BFF-4408-A761-D53FF063713D}" destId="{23AE0C39-1D41-4764-84CA-6CBDA3AE9138}" srcOrd="0" destOrd="0" presId="urn:microsoft.com/office/officeart/2005/8/layout/radial1"/>
    <dgm:cxn modelId="{F603DAE1-A48D-499A-919F-50837ADA916F}" type="presOf" srcId="{68517570-08AE-4B56-839E-1BBCF86306CA}" destId="{470210A6-8657-4AD5-B965-4338792D1BCF}" srcOrd="1" destOrd="0" presId="urn:microsoft.com/office/officeart/2005/8/layout/radial1"/>
    <dgm:cxn modelId="{DA64B3B2-EF69-4BF6-9E95-D785282B414F}" type="presOf" srcId="{D74D5478-0AFF-45E5-9705-F06F7273190A}" destId="{6D47A7AE-342A-4119-9D04-3CB7E51D4897}" srcOrd="0" destOrd="0" presId="urn:microsoft.com/office/officeart/2005/8/layout/radial1"/>
    <dgm:cxn modelId="{967AD89D-72AB-4C6B-A280-43893A704775}" type="presOf" srcId="{41E6A774-6548-428D-95F9-CE2DBE8A7B31}" destId="{27086632-6579-48C7-A941-BD0500FF5CAD}" srcOrd="0" destOrd="0" presId="urn:microsoft.com/office/officeart/2005/8/layout/radial1"/>
    <dgm:cxn modelId="{6CBDACFB-DDE7-4478-9DE7-F3788653C72E}" type="presOf" srcId="{AAD4DDB5-10C9-461B-9EF2-ECC8530F1BF5}" destId="{D9011F2B-469B-4C17-8F83-52ADA283E448}" srcOrd="1" destOrd="0" presId="urn:microsoft.com/office/officeart/2005/8/layout/radial1"/>
    <dgm:cxn modelId="{E9976A0C-E282-4CF8-9330-89DF4100A2AD}" type="presParOf" srcId="{D1F53F63-1E62-471D-89B8-45FB19B72FB0}" destId="{4FF11D08-B712-4B92-8B8D-A2E957EED74D}" srcOrd="0" destOrd="0" presId="urn:microsoft.com/office/officeart/2005/8/layout/radial1"/>
    <dgm:cxn modelId="{22D69BE7-A64E-4A64-9762-C85C005C06DD}" type="presParOf" srcId="{D1F53F63-1E62-471D-89B8-45FB19B72FB0}" destId="{D478E9F3-7208-452C-9ABE-A8DF9436527B}" srcOrd="1" destOrd="0" presId="urn:microsoft.com/office/officeart/2005/8/layout/radial1"/>
    <dgm:cxn modelId="{6337DCCB-3151-4E8A-A506-E1984045FF8F}" type="presParOf" srcId="{D478E9F3-7208-452C-9ABE-A8DF9436527B}" destId="{CEF908CA-322C-4C47-8544-3C8015BC2246}" srcOrd="0" destOrd="0" presId="urn:microsoft.com/office/officeart/2005/8/layout/radial1"/>
    <dgm:cxn modelId="{12BDF8E8-C0FA-424A-A3EC-6F5EFB1D1B1D}" type="presParOf" srcId="{D1F53F63-1E62-471D-89B8-45FB19B72FB0}" destId="{6D47A7AE-342A-4119-9D04-3CB7E51D4897}" srcOrd="2" destOrd="0" presId="urn:microsoft.com/office/officeart/2005/8/layout/radial1"/>
    <dgm:cxn modelId="{1A440D0A-203B-4F91-B5BB-8072CEAF0DC6}" type="presParOf" srcId="{D1F53F63-1E62-471D-89B8-45FB19B72FB0}" destId="{FA81A378-DCF3-48AB-AA6D-943565C44399}" srcOrd="3" destOrd="0" presId="urn:microsoft.com/office/officeart/2005/8/layout/radial1"/>
    <dgm:cxn modelId="{DB579EDF-FAC6-4AB9-947B-00F392545072}" type="presParOf" srcId="{FA81A378-DCF3-48AB-AA6D-943565C44399}" destId="{892C7EE7-F531-4691-A105-71B6457C384F}" srcOrd="0" destOrd="0" presId="urn:microsoft.com/office/officeart/2005/8/layout/radial1"/>
    <dgm:cxn modelId="{0F1EF7AC-8389-41E3-83EE-66CF31461E18}" type="presParOf" srcId="{D1F53F63-1E62-471D-89B8-45FB19B72FB0}" destId="{FD49014B-FF0A-4901-82AD-F7A676CEE26C}" srcOrd="4" destOrd="0" presId="urn:microsoft.com/office/officeart/2005/8/layout/radial1"/>
    <dgm:cxn modelId="{EE276297-A103-4837-AF0C-F834032A083E}" type="presParOf" srcId="{D1F53F63-1E62-471D-89B8-45FB19B72FB0}" destId="{7DA08943-FF72-472A-8B50-B092B608000D}" srcOrd="5" destOrd="0" presId="urn:microsoft.com/office/officeart/2005/8/layout/radial1"/>
    <dgm:cxn modelId="{9D61AD0A-68C3-4AAB-BC1C-FFCDF5329E83}" type="presParOf" srcId="{7DA08943-FF72-472A-8B50-B092B608000D}" destId="{072CB848-6BA8-439E-B190-1476ECB66D1B}" srcOrd="0" destOrd="0" presId="urn:microsoft.com/office/officeart/2005/8/layout/radial1"/>
    <dgm:cxn modelId="{F2AEDA15-A50A-402A-9B06-69A085E3903D}" type="presParOf" srcId="{D1F53F63-1E62-471D-89B8-45FB19B72FB0}" destId="{9A891EF6-CB9F-4D90-A868-95B3445ADA38}" srcOrd="6" destOrd="0" presId="urn:microsoft.com/office/officeart/2005/8/layout/radial1"/>
    <dgm:cxn modelId="{6429C3A1-7D96-4B79-99D6-62BB639EE19E}" type="presParOf" srcId="{D1F53F63-1E62-471D-89B8-45FB19B72FB0}" destId="{D350E583-C3BE-4D0C-85EE-764AA5B0C4A8}" srcOrd="7" destOrd="0" presId="urn:microsoft.com/office/officeart/2005/8/layout/radial1"/>
    <dgm:cxn modelId="{C302655D-39FF-4CCC-B56A-3927909B913C}" type="presParOf" srcId="{D350E583-C3BE-4D0C-85EE-764AA5B0C4A8}" destId="{D9011F2B-469B-4C17-8F83-52ADA283E448}" srcOrd="0" destOrd="0" presId="urn:microsoft.com/office/officeart/2005/8/layout/radial1"/>
    <dgm:cxn modelId="{62426BD9-45CD-4C35-B88D-8BBE993E75DF}" type="presParOf" srcId="{D1F53F63-1E62-471D-89B8-45FB19B72FB0}" destId="{9A234A48-0E13-4002-A2A7-BCC289D04FAA}" srcOrd="8" destOrd="0" presId="urn:microsoft.com/office/officeart/2005/8/layout/radial1"/>
    <dgm:cxn modelId="{6176FD65-AAB4-4FCC-BE91-8141772A5528}" type="presParOf" srcId="{D1F53F63-1E62-471D-89B8-45FB19B72FB0}" destId="{A0902C88-4AF4-4492-86D6-ED3341EB118A}" srcOrd="9" destOrd="0" presId="urn:microsoft.com/office/officeart/2005/8/layout/radial1"/>
    <dgm:cxn modelId="{4F0FB41C-3B0D-4C8A-9A3A-D8C602FC4BD1}" type="presParOf" srcId="{A0902C88-4AF4-4492-86D6-ED3341EB118A}" destId="{A096E5C9-6763-459A-AE2D-F6585EBEA43B}" srcOrd="0" destOrd="0" presId="urn:microsoft.com/office/officeart/2005/8/layout/radial1"/>
    <dgm:cxn modelId="{D55C04E9-4FCA-41AF-AB75-A39A020E5A10}" type="presParOf" srcId="{D1F53F63-1E62-471D-89B8-45FB19B72FB0}" destId="{27086632-6579-48C7-A941-BD0500FF5CAD}" srcOrd="10" destOrd="0" presId="urn:microsoft.com/office/officeart/2005/8/layout/radial1"/>
    <dgm:cxn modelId="{A2FA9EFC-3FF8-4CC8-B312-4EF106C35088}" type="presParOf" srcId="{D1F53F63-1E62-471D-89B8-45FB19B72FB0}" destId="{0A07D85A-68E8-4C76-B17F-780D44DAD549}" srcOrd="11" destOrd="0" presId="urn:microsoft.com/office/officeart/2005/8/layout/radial1"/>
    <dgm:cxn modelId="{1A4A7B63-CE0D-4E09-B27C-27D2CF051A48}" type="presParOf" srcId="{0A07D85A-68E8-4C76-B17F-780D44DAD549}" destId="{2CC6CA44-881A-4A39-AC82-B8E55D827264}" srcOrd="0" destOrd="0" presId="urn:microsoft.com/office/officeart/2005/8/layout/radial1"/>
    <dgm:cxn modelId="{7398E011-9A8C-41E7-A976-3F8A47B1A7B5}" type="presParOf" srcId="{D1F53F63-1E62-471D-89B8-45FB19B72FB0}" destId="{23AE0C39-1D41-4764-84CA-6CBDA3AE9138}" srcOrd="12" destOrd="0" presId="urn:microsoft.com/office/officeart/2005/8/layout/radial1"/>
    <dgm:cxn modelId="{B8E81C74-393A-479F-8319-938729FA6039}" type="presParOf" srcId="{D1F53F63-1E62-471D-89B8-45FB19B72FB0}" destId="{63949082-0ACE-4E74-B9A7-9AA29021097A}" srcOrd="13" destOrd="0" presId="urn:microsoft.com/office/officeart/2005/8/layout/radial1"/>
    <dgm:cxn modelId="{6B0522CF-2DCD-49E4-9B91-81A55FD9E2FC}" type="presParOf" srcId="{63949082-0ACE-4E74-B9A7-9AA29021097A}" destId="{470210A6-8657-4AD5-B965-4338792D1BCF}" srcOrd="0" destOrd="0" presId="urn:microsoft.com/office/officeart/2005/8/layout/radial1"/>
    <dgm:cxn modelId="{FCBF63A7-D942-4226-BD99-F95203956821}" type="presParOf" srcId="{D1F53F63-1E62-471D-89B8-45FB19B72FB0}" destId="{035D8095-F621-4080-95AA-789A929AC261}" srcOrd="14" destOrd="0" presId="urn:microsoft.com/office/officeart/2005/8/layout/radial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11B98A-BA59-4E3B-AEE9-B897D44C8DB6}" type="doc">
      <dgm:prSet loTypeId="urn:microsoft.com/office/officeart/2005/8/layout/hList3" loCatId="list" qsTypeId="urn:microsoft.com/office/officeart/2005/8/quickstyle/simple5" qsCatId="simple" csTypeId="urn:microsoft.com/office/officeart/2005/8/colors/colorful1" csCatId="colorful" phldr="1"/>
      <dgm:spPr/>
      <dgm:t>
        <a:bodyPr/>
        <a:lstStyle/>
        <a:p>
          <a:endParaRPr lang="en-US"/>
        </a:p>
      </dgm:t>
    </dgm:pt>
    <dgm:pt modelId="{602430FF-87E5-4A60-B40B-A16060151D6B}">
      <dgm:prSet phldrT="[ข้อความ]" custT="1"/>
      <dgm:spPr/>
      <dgm:t>
        <a:bodyPr/>
        <a:lstStyle/>
        <a:p>
          <a:r>
            <a:rPr lang="th-TH" sz="2000" b="1" dirty="0" smtClean="0">
              <a:effectLst>
                <a:outerShdw blurRad="38100" dist="38100" dir="2700000" algn="tl">
                  <a:srgbClr val="000000">
                    <a:alpha val="43137"/>
                  </a:srgbClr>
                </a:outerShdw>
              </a:effectLst>
              <a:latin typeface="Leelawadee" pitchFamily="34" charset="-34"/>
              <a:cs typeface="Leelawadee" pitchFamily="34" charset="-34"/>
            </a:rPr>
            <a:t>ปัจจุบัน</a:t>
          </a:r>
          <a:endParaRPr lang="en-US" sz="2000" b="1" dirty="0">
            <a:effectLst>
              <a:outerShdw blurRad="38100" dist="38100" dir="2700000" algn="tl">
                <a:srgbClr val="000000">
                  <a:alpha val="43137"/>
                </a:srgbClr>
              </a:outerShdw>
            </a:effectLst>
            <a:latin typeface="Leelawadee" pitchFamily="34" charset="-34"/>
            <a:cs typeface="Leelawadee" pitchFamily="34" charset="-34"/>
          </a:endParaRPr>
        </a:p>
      </dgm:t>
    </dgm:pt>
    <dgm:pt modelId="{0D157D69-CFA9-45ED-AEB0-E3B888E8EF21}" type="parTrans" cxnId="{CC26DD81-183D-46D8-B335-54AA321BD46A}">
      <dgm:prSet/>
      <dgm:spPr/>
      <dgm:t>
        <a:bodyPr/>
        <a:lstStyle/>
        <a:p>
          <a:endParaRPr lang="en-US" b="1">
            <a:effectLst>
              <a:outerShdw blurRad="38100" dist="38100" dir="2700000" algn="tl">
                <a:srgbClr val="000000">
                  <a:alpha val="43137"/>
                </a:srgbClr>
              </a:outerShdw>
            </a:effectLst>
          </a:endParaRPr>
        </a:p>
      </dgm:t>
    </dgm:pt>
    <dgm:pt modelId="{7C6925F9-4FB8-4BE3-8D2F-C42268C367D7}" type="sibTrans" cxnId="{CC26DD81-183D-46D8-B335-54AA321BD46A}">
      <dgm:prSet/>
      <dgm:spPr/>
      <dgm:t>
        <a:bodyPr/>
        <a:lstStyle/>
        <a:p>
          <a:endParaRPr lang="en-US" b="1">
            <a:effectLst>
              <a:outerShdw blurRad="38100" dist="38100" dir="2700000" algn="tl">
                <a:srgbClr val="000000">
                  <a:alpha val="43137"/>
                </a:srgbClr>
              </a:outerShdw>
            </a:effectLst>
          </a:endParaRPr>
        </a:p>
      </dgm:t>
    </dgm:pt>
    <dgm:pt modelId="{386FCB96-50FB-4E67-9963-D3F15FAAC624}">
      <dgm:prSet phldrT="[ข้อความ]" custT="1"/>
      <dgm:spPr>
        <a:solidFill>
          <a:srgbClr val="008000"/>
        </a:solidFill>
      </dgm:spPr>
      <dgm:t>
        <a:bodyPr/>
        <a:lstStyle/>
        <a:p>
          <a:r>
            <a:rPr lang="en-US" sz="2000" b="1" dirty="0" smtClean="0">
              <a:effectLst>
                <a:outerShdw blurRad="38100" dist="38100" dir="2700000" algn="tl">
                  <a:srgbClr val="000000">
                    <a:alpha val="43137"/>
                  </a:srgbClr>
                </a:outerShdw>
              </a:effectLst>
              <a:latin typeface="Leelawadee" pitchFamily="34" charset="-34"/>
              <a:cs typeface="Leelawadee" pitchFamily="34" charset="-34"/>
            </a:rPr>
            <a:t>R&amp;D Personnel (FTE)</a:t>
          </a:r>
        </a:p>
        <a:p>
          <a:r>
            <a:rPr lang="en-US" sz="2000" b="1" dirty="0" smtClean="0">
              <a:effectLst>
                <a:outerShdw blurRad="38100" dist="38100" dir="2700000" algn="tl">
                  <a:srgbClr val="000000">
                    <a:alpha val="43137"/>
                  </a:srgbClr>
                </a:outerShdw>
              </a:effectLst>
              <a:latin typeface="Leelawadee" pitchFamily="34" charset="-34"/>
              <a:cs typeface="Leelawadee" pitchFamily="34" charset="-34"/>
            </a:rPr>
            <a:t>9.01 : 10,000</a:t>
          </a:r>
          <a:endParaRPr lang="en-US" sz="2000" b="1" dirty="0">
            <a:effectLst>
              <a:outerShdw blurRad="38100" dist="38100" dir="2700000" algn="tl">
                <a:srgbClr val="000000">
                  <a:alpha val="43137"/>
                </a:srgbClr>
              </a:outerShdw>
            </a:effectLst>
            <a:latin typeface="Leelawadee" pitchFamily="34" charset="-34"/>
            <a:cs typeface="Leelawadee" pitchFamily="34" charset="-34"/>
          </a:endParaRPr>
        </a:p>
      </dgm:t>
    </dgm:pt>
    <dgm:pt modelId="{522FF82E-506C-448B-98E5-F86580452F5F}" type="parTrans" cxnId="{9218A1C3-D777-47A7-802F-B1F7BBAA5FE0}">
      <dgm:prSet/>
      <dgm:spPr/>
      <dgm:t>
        <a:bodyPr/>
        <a:lstStyle/>
        <a:p>
          <a:endParaRPr lang="en-US" b="1">
            <a:effectLst>
              <a:outerShdw blurRad="38100" dist="38100" dir="2700000" algn="tl">
                <a:srgbClr val="000000">
                  <a:alpha val="43137"/>
                </a:srgbClr>
              </a:outerShdw>
            </a:effectLst>
          </a:endParaRPr>
        </a:p>
      </dgm:t>
    </dgm:pt>
    <dgm:pt modelId="{55517BFC-43F7-4D7D-8EEF-F300FD135BFD}" type="sibTrans" cxnId="{9218A1C3-D777-47A7-802F-B1F7BBAA5FE0}">
      <dgm:prSet/>
      <dgm:spPr/>
      <dgm:t>
        <a:bodyPr/>
        <a:lstStyle/>
        <a:p>
          <a:endParaRPr lang="en-US" b="1">
            <a:effectLst>
              <a:outerShdw blurRad="38100" dist="38100" dir="2700000" algn="tl">
                <a:srgbClr val="000000">
                  <a:alpha val="43137"/>
                </a:srgbClr>
              </a:outerShdw>
            </a:effectLst>
          </a:endParaRPr>
        </a:p>
      </dgm:t>
    </dgm:pt>
    <dgm:pt modelId="{8B02D6DE-E1C1-48AB-A03A-600F55E486C5}">
      <dgm:prSet phldrT="[ข้อความ]" custT="1"/>
      <dgm:spPr/>
      <dgm:t>
        <a:bodyPr/>
        <a:lstStyle/>
        <a:p>
          <a:r>
            <a:rPr lang="en-US" sz="1800" b="1" dirty="0" smtClean="0">
              <a:effectLst>
                <a:outerShdw blurRad="38100" dist="38100" dir="2700000" algn="tl">
                  <a:srgbClr val="000000">
                    <a:alpha val="43137"/>
                  </a:srgbClr>
                </a:outerShdw>
              </a:effectLst>
              <a:latin typeface="Leelawadee" pitchFamily="34" charset="-34"/>
              <a:cs typeface="Leelawadee" pitchFamily="34" charset="-34"/>
            </a:rPr>
            <a:t>R&amp;D expenditure</a:t>
          </a:r>
        </a:p>
        <a:p>
          <a:r>
            <a:rPr lang="en-US" sz="1800" b="1" dirty="0" smtClean="0">
              <a:effectLst>
                <a:outerShdw blurRad="38100" dist="38100" dir="2700000" algn="tl">
                  <a:srgbClr val="000000">
                    <a:alpha val="43137"/>
                  </a:srgbClr>
                </a:outerShdw>
              </a:effectLst>
              <a:latin typeface="Leelawadee" pitchFamily="34" charset="-34"/>
              <a:cs typeface="Leelawadee" pitchFamily="34" charset="-34"/>
            </a:rPr>
            <a:t>(Private : Government)</a:t>
          </a:r>
        </a:p>
        <a:p>
          <a:r>
            <a:rPr lang="en-US" sz="1800" b="1" dirty="0" smtClean="0">
              <a:effectLst>
                <a:outerShdw blurRad="38100" dist="38100" dir="2700000" algn="tl">
                  <a:srgbClr val="000000">
                    <a:alpha val="43137"/>
                  </a:srgbClr>
                </a:outerShdw>
              </a:effectLst>
              <a:latin typeface="Leelawadee" pitchFamily="34" charset="-34"/>
              <a:cs typeface="Leelawadee" pitchFamily="34" charset="-34"/>
            </a:rPr>
            <a:t>38 : 62</a:t>
          </a:r>
          <a:endParaRPr lang="en-US" sz="1800" b="1" dirty="0">
            <a:effectLst>
              <a:outerShdw blurRad="38100" dist="38100" dir="2700000" algn="tl">
                <a:srgbClr val="000000">
                  <a:alpha val="43137"/>
                </a:srgbClr>
              </a:outerShdw>
            </a:effectLst>
            <a:latin typeface="Leelawadee" pitchFamily="34" charset="-34"/>
            <a:cs typeface="Leelawadee" pitchFamily="34" charset="-34"/>
          </a:endParaRPr>
        </a:p>
      </dgm:t>
    </dgm:pt>
    <dgm:pt modelId="{2F9C83E3-FC5B-429D-8056-02C643A115F2}" type="parTrans" cxnId="{409FE6E4-8877-4F4D-83B3-0536CEE56BB6}">
      <dgm:prSet/>
      <dgm:spPr/>
      <dgm:t>
        <a:bodyPr/>
        <a:lstStyle/>
        <a:p>
          <a:endParaRPr lang="en-US" b="1">
            <a:effectLst>
              <a:outerShdw blurRad="38100" dist="38100" dir="2700000" algn="tl">
                <a:srgbClr val="000000">
                  <a:alpha val="43137"/>
                </a:srgbClr>
              </a:outerShdw>
            </a:effectLst>
          </a:endParaRPr>
        </a:p>
      </dgm:t>
    </dgm:pt>
    <dgm:pt modelId="{01BE9C9A-E1D3-4ED0-8BA7-2B20533EABD8}" type="sibTrans" cxnId="{409FE6E4-8877-4F4D-83B3-0536CEE56BB6}">
      <dgm:prSet/>
      <dgm:spPr/>
      <dgm:t>
        <a:bodyPr/>
        <a:lstStyle/>
        <a:p>
          <a:endParaRPr lang="en-US" b="1">
            <a:effectLst>
              <a:outerShdw blurRad="38100" dist="38100" dir="2700000" algn="tl">
                <a:srgbClr val="000000">
                  <a:alpha val="43137"/>
                </a:srgbClr>
              </a:outerShdw>
            </a:effectLst>
          </a:endParaRPr>
        </a:p>
      </dgm:t>
    </dgm:pt>
    <dgm:pt modelId="{5064C5EB-9B10-4C9D-918D-2E7D0562E057}">
      <dgm:prSet phldrT="[ข้อความ]" custT="1"/>
      <dgm:spPr/>
      <dgm:t>
        <a:bodyPr/>
        <a:lstStyle/>
        <a:p>
          <a:r>
            <a:rPr lang="en-US" sz="2000" b="1" dirty="0" smtClean="0">
              <a:effectLst>
                <a:outerShdw blurRad="38100" dist="38100" dir="2700000" algn="tl">
                  <a:srgbClr val="000000">
                    <a:alpha val="43137"/>
                  </a:srgbClr>
                </a:outerShdw>
              </a:effectLst>
              <a:latin typeface="Leelawadee" pitchFamily="34" charset="-34"/>
              <a:cs typeface="Leelawadee" pitchFamily="34" charset="-34"/>
            </a:rPr>
            <a:t>R&amp;D /GDP</a:t>
          </a:r>
          <a:r>
            <a:rPr lang="th-TH" sz="2000" b="1" dirty="0" smtClean="0">
              <a:effectLst>
                <a:outerShdw blurRad="38100" dist="38100" dir="2700000" algn="tl">
                  <a:srgbClr val="000000">
                    <a:alpha val="43137"/>
                  </a:srgbClr>
                </a:outerShdw>
              </a:effectLst>
              <a:latin typeface="Leelawadee" pitchFamily="34" charset="-34"/>
              <a:cs typeface="Leelawadee" pitchFamily="34" charset="-34"/>
            </a:rPr>
            <a:t> </a:t>
          </a:r>
          <a:r>
            <a:rPr lang="en-US" sz="2000" b="1" dirty="0" smtClean="0">
              <a:effectLst>
                <a:outerShdw blurRad="38100" dist="38100" dir="2700000" algn="tl">
                  <a:srgbClr val="000000">
                    <a:alpha val="43137"/>
                  </a:srgbClr>
                </a:outerShdw>
              </a:effectLst>
              <a:latin typeface="Leelawadee" pitchFamily="34" charset="-34"/>
              <a:cs typeface="Leelawadee" pitchFamily="34" charset="-34"/>
            </a:rPr>
            <a:t>=</a:t>
          </a:r>
          <a:r>
            <a:rPr lang="th-TH" sz="2000" b="1" dirty="0" smtClean="0">
              <a:effectLst>
                <a:outerShdw blurRad="38100" dist="38100" dir="2700000" algn="tl">
                  <a:srgbClr val="000000">
                    <a:alpha val="43137"/>
                  </a:srgbClr>
                </a:outerShdw>
              </a:effectLst>
              <a:latin typeface="Leelawadee" pitchFamily="34" charset="-34"/>
              <a:cs typeface="Leelawadee" pitchFamily="34" charset="-34"/>
            </a:rPr>
            <a:t> </a:t>
          </a:r>
          <a:r>
            <a:rPr lang="en-US" sz="2000" b="1" dirty="0" smtClean="0">
              <a:effectLst>
                <a:outerShdw blurRad="38100" dist="38100" dir="2700000" algn="tl">
                  <a:srgbClr val="000000">
                    <a:alpha val="43137"/>
                  </a:srgbClr>
                </a:outerShdw>
              </a:effectLst>
              <a:latin typeface="Leelawadee" pitchFamily="34" charset="-34"/>
              <a:cs typeface="Leelawadee" pitchFamily="34" charset="-34"/>
            </a:rPr>
            <a:t>0.24 %</a:t>
          </a:r>
          <a:endParaRPr lang="en-US" sz="2000" b="1" dirty="0">
            <a:effectLst>
              <a:outerShdw blurRad="38100" dist="38100" dir="2700000" algn="tl">
                <a:srgbClr val="000000">
                  <a:alpha val="43137"/>
                </a:srgbClr>
              </a:outerShdw>
            </a:effectLst>
            <a:latin typeface="Leelawadee" pitchFamily="34" charset="-34"/>
            <a:cs typeface="Leelawadee" pitchFamily="34" charset="-34"/>
          </a:endParaRPr>
        </a:p>
      </dgm:t>
    </dgm:pt>
    <dgm:pt modelId="{82A7D435-4E99-45D8-BA6F-D02DD7A502A4}" type="parTrans" cxnId="{8053C343-8B09-4BA9-8471-BC4816AB39C4}">
      <dgm:prSet/>
      <dgm:spPr/>
      <dgm:t>
        <a:bodyPr/>
        <a:lstStyle/>
        <a:p>
          <a:endParaRPr lang="th-TH"/>
        </a:p>
      </dgm:t>
    </dgm:pt>
    <dgm:pt modelId="{0D959F18-1363-4649-A3E3-0D46102367D2}" type="sibTrans" cxnId="{8053C343-8B09-4BA9-8471-BC4816AB39C4}">
      <dgm:prSet/>
      <dgm:spPr/>
      <dgm:t>
        <a:bodyPr/>
        <a:lstStyle/>
        <a:p>
          <a:endParaRPr lang="th-TH"/>
        </a:p>
      </dgm:t>
    </dgm:pt>
    <dgm:pt modelId="{4EFF9A8B-E254-4ADA-A836-B256584EF54A}" type="pres">
      <dgm:prSet presAssocID="{0F11B98A-BA59-4E3B-AEE9-B897D44C8DB6}" presName="composite" presStyleCnt="0">
        <dgm:presLayoutVars>
          <dgm:chMax val="1"/>
          <dgm:dir/>
          <dgm:resizeHandles val="exact"/>
        </dgm:presLayoutVars>
      </dgm:prSet>
      <dgm:spPr/>
      <dgm:t>
        <a:bodyPr/>
        <a:lstStyle/>
        <a:p>
          <a:endParaRPr lang="en-US"/>
        </a:p>
      </dgm:t>
    </dgm:pt>
    <dgm:pt modelId="{F88B56D4-3B9A-4D48-B457-E7C9F0C829C0}" type="pres">
      <dgm:prSet presAssocID="{602430FF-87E5-4A60-B40B-A16060151D6B}" presName="roof" presStyleLbl="dkBgShp" presStyleIdx="0" presStyleCnt="2"/>
      <dgm:spPr/>
      <dgm:t>
        <a:bodyPr/>
        <a:lstStyle/>
        <a:p>
          <a:endParaRPr lang="th-TH"/>
        </a:p>
      </dgm:t>
    </dgm:pt>
    <dgm:pt modelId="{53CDF39F-2075-42BD-B4DF-15EC8CBB3FB5}" type="pres">
      <dgm:prSet presAssocID="{602430FF-87E5-4A60-B40B-A16060151D6B}" presName="pillars" presStyleCnt="0"/>
      <dgm:spPr/>
    </dgm:pt>
    <dgm:pt modelId="{DBAB8B5E-077E-4606-A999-B0986C4ED97B}" type="pres">
      <dgm:prSet presAssocID="{602430FF-87E5-4A60-B40B-A16060151D6B}" presName="pillar1" presStyleLbl="node1" presStyleIdx="0" presStyleCnt="3">
        <dgm:presLayoutVars>
          <dgm:bulletEnabled val="1"/>
        </dgm:presLayoutVars>
      </dgm:prSet>
      <dgm:spPr/>
      <dgm:t>
        <a:bodyPr/>
        <a:lstStyle/>
        <a:p>
          <a:endParaRPr lang="th-TH"/>
        </a:p>
      </dgm:t>
    </dgm:pt>
    <dgm:pt modelId="{F9A7DA6A-8A4B-4F46-B4EF-92F31862FB5F}" type="pres">
      <dgm:prSet presAssocID="{386FCB96-50FB-4E67-9963-D3F15FAAC624}" presName="pillarX" presStyleLbl="node1" presStyleIdx="1" presStyleCnt="3">
        <dgm:presLayoutVars>
          <dgm:bulletEnabled val="1"/>
        </dgm:presLayoutVars>
      </dgm:prSet>
      <dgm:spPr/>
      <dgm:t>
        <a:bodyPr/>
        <a:lstStyle/>
        <a:p>
          <a:endParaRPr lang="en-US"/>
        </a:p>
      </dgm:t>
    </dgm:pt>
    <dgm:pt modelId="{8CB3BA1F-65C2-4BA2-B890-DD9DE29997A6}" type="pres">
      <dgm:prSet presAssocID="{8B02D6DE-E1C1-48AB-A03A-600F55E486C5}" presName="pillarX" presStyleLbl="node1" presStyleIdx="2" presStyleCnt="3">
        <dgm:presLayoutVars>
          <dgm:bulletEnabled val="1"/>
        </dgm:presLayoutVars>
      </dgm:prSet>
      <dgm:spPr/>
      <dgm:t>
        <a:bodyPr/>
        <a:lstStyle/>
        <a:p>
          <a:endParaRPr lang="en-US"/>
        </a:p>
      </dgm:t>
    </dgm:pt>
    <dgm:pt modelId="{0AE78770-618A-4F13-AF67-B3B4AD4B9D89}" type="pres">
      <dgm:prSet presAssocID="{602430FF-87E5-4A60-B40B-A16060151D6B}" presName="base" presStyleLbl="dkBgShp" presStyleIdx="1" presStyleCnt="2"/>
      <dgm:spPr/>
    </dgm:pt>
  </dgm:ptLst>
  <dgm:cxnLst>
    <dgm:cxn modelId="{8053C343-8B09-4BA9-8471-BC4816AB39C4}" srcId="{602430FF-87E5-4A60-B40B-A16060151D6B}" destId="{5064C5EB-9B10-4C9D-918D-2E7D0562E057}" srcOrd="0" destOrd="0" parTransId="{82A7D435-4E99-45D8-BA6F-D02DD7A502A4}" sibTransId="{0D959F18-1363-4649-A3E3-0D46102367D2}"/>
    <dgm:cxn modelId="{F72737CA-D644-41EA-AA1C-EA943B10411E}" type="presOf" srcId="{0F11B98A-BA59-4E3B-AEE9-B897D44C8DB6}" destId="{4EFF9A8B-E254-4ADA-A836-B256584EF54A}" srcOrd="0" destOrd="0" presId="urn:microsoft.com/office/officeart/2005/8/layout/hList3"/>
    <dgm:cxn modelId="{409FE6E4-8877-4F4D-83B3-0536CEE56BB6}" srcId="{602430FF-87E5-4A60-B40B-A16060151D6B}" destId="{8B02D6DE-E1C1-48AB-A03A-600F55E486C5}" srcOrd="2" destOrd="0" parTransId="{2F9C83E3-FC5B-429D-8056-02C643A115F2}" sibTransId="{01BE9C9A-E1D3-4ED0-8BA7-2B20533EABD8}"/>
    <dgm:cxn modelId="{9218A1C3-D777-47A7-802F-B1F7BBAA5FE0}" srcId="{602430FF-87E5-4A60-B40B-A16060151D6B}" destId="{386FCB96-50FB-4E67-9963-D3F15FAAC624}" srcOrd="1" destOrd="0" parTransId="{522FF82E-506C-448B-98E5-F86580452F5F}" sibTransId="{55517BFC-43F7-4D7D-8EEF-F300FD135BFD}"/>
    <dgm:cxn modelId="{2412DA40-54DE-4335-A504-94B56E59A206}" type="presOf" srcId="{602430FF-87E5-4A60-B40B-A16060151D6B}" destId="{F88B56D4-3B9A-4D48-B457-E7C9F0C829C0}" srcOrd="0" destOrd="0" presId="urn:microsoft.com/office/officeart/2005/8/layout/hList3"/>
    <dgm:cxn modelId="{A889C362-DF55-43EE-B334-3B3134149762}" type="presOf" srcId="{5064C5EB-9B10-4C9D-918D-2E7D0562E057}" destId="{DBAB8B5E-077E-4606-A999-B0986C4ED97B}" srcOrd="0" destOrd="0" presId="urn:microsoft.com/office/officeart/2005/8/layout/hList3"/>
    <dgm:cxn modelId="{CC26DD81-183D-46D8-B335-54AA321BD46A}" srcId="{0F11B98A-BA59-4E3B-AEE9-B897D44C8DB6}" destId="{602430FF-87E5-4A60-B40B-A16060151D6B}" srcOrd="0" destOrd="0" parTransId="{0D157D69-CFA9-45ED-AEB0-E3B888E8EF21}" sibTransId="{7C6925F9-4FB8-4BE3-8D2F-C42268C367D7}"/>
    <dgm:cxn modelId="{32DE354C-711C-42D7-AD84-F16935CCC339}" type="presOf" srcId="{386FCB96-50FB-4E67-9963-D3F15FAAC624}" destId="{F9A7DA6A-8A4B-4F46-B4EF-92F31862FB5F}" srcOrd="0" destOrd="0" presId="urn:microsoft.com/office/officeart/2005/8/layout/hList3"/>
    <dgm:cxn modelId="{2CA12986-D09C-4F11-8F81-2B9789EA7BA1}" type="presOf" srcId="{8B02D6DE-E1C1-48AB-A03A-600F55E486C5}" destId="{8CB3BA1F-65C2-4BA2-B890-DD9DE29997A6}" srcOrd="0" destOrd="0" presId="urn:microsoft.com/office/officeart/2005/8/layout/hList3"/>
    <dgm:cxn modelId="{9B7C053C-6B45-4F03-A35E-76C7D1F879C7}" type="presParOf" srcId="{4EFF9A8B-E254-4ADA-A836-B256584EF54A}" destId="{F88B56D4-3B9A-4D48-B457-E7C9F0C829C0}" srcOrd="0" destOrd="0" presId="urn:microsoft.com/office/officeart/2005/8/layout/hList3"/>
    <dgm:cxn modelId="{508CCA40-2CA7-4C99-883C-AFE87DC06964}" type="presParOf" srcId="{4EFF9A8B-E254-4ADA-A836-B256584EF54A}" destId="{53CDF39F-2075-42BD-B4DF-15EC8CBB3FB5}" srcOrd="1" destOrd="0" presId="urn:microsoft.com/office/officeart/2005/8/layout/hList3"/>
    <dgm:cxn modelId="{209040F1-AB10-4EC9-8155-FB34DF9ABB4D}" type="presParOf" srcId="{53CDF39F-2075-42BD-B4DF-15EC8CBB3FB5}" destId="{DBAB8B5E-077E-4606-A999-B0986C4ED97B}" srcOrd="0" destOrd="0" presId="urn:microsoft.com/office/officeart/2005/8/layout/hList3"/>
    <dgm:cxn modelId="{C01A7B5B-5D3D-41A8-8445-62212026C9FC}" type="presParOf" srcId="{53CDF39F-2075-42BD-B4DF-15EC8CBB3FB5}" destId="{F9A7DA6A-8A4B-4F46-B4EF-92F31862FB5F}" srcOrd="1" destOrd="0" presId="urn:microsoft.com/office/officeart/2005/8/layout/hList3"/>
    <dgm:cxn modelId="{895B4FA6-259D-4EBA-ADFE-5017CE25C698}" type="presParOf" srcId="{53CDF39F-2075-42BD-B4DF-15EC8CBB3FB5}" destId="{8CB3BA1F-65C2-4BA2-B890-DD9DE29997A6}" srcOrd="2" destOrd="0" presId="urn:microsoft.com/office/officeart/2005/8/layout/hList3"/>
    <dgm:cxn modelId="{641A2378-4AA4-49A3-A052-078DC73B2AA8}" type="presParOf" srcId="{4EFF9A8B-E254-4ADA-A836-B256584EF54A}" destId="{0AE78770-618A-4F13-AF67-B3B4AD4B9D89}" srcOrd="2" destOrd="0" presId="urn:microsoft.com/office/officeart/2005/8/layout/hList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1CA770-E81F-4AF4-AF7E-37CE7E2A71E1}" type="doc">
      <dgm:prSet loTypeId="urn:microsoft.com/office/officeart/2005/8/layout/cycle8" loCatId="cycle" qsTypeId="urn:microsoft.com/office/officeart/2005/8/quickstyle/simple1" qsCatId="simple" csTypeId="urn:microsoft.com/office/officeart/2005/8/colors/accent1_1" csCatId="accent1" phldr="1"/>
      <dgm:spPr/>
    </dgm:pt>
    <dgm:pt modelId="{99A4F4A1-7585-41F0-9B78-A0EA3B864F07}">
      <dgm:prSet phldrT="[ข้อความ]"/>
      <dgm:spPr>
        <a:solidFill>
          <a:schemeClr val="accent1">
            <a:lumMod val="20000"/>
            <a:lumOff val="80000"/>
          </a:schemeClr>
        </a:solidFill>
      </dgm:spPr>
      <dgm:t>
        <a:bodyPr/>
        <a:lstStyle/>
        <a:p>
          <a:r>
            <a:rPr lang="th-TH" b="1" baseline="0" dirty="0" smtClean="0">
              <a:solidFill>
                <a:schemeClr val="bg1">
                  <a:lumMod val="75000"/>
                </a:schemeClr>
              </a:solidFill>
              <a:latin typeface="Tahoma" pitchFamily="34" charset="0"/>
              <a:ea typeface="Tahoma" pitchFamily="34" charset="0"/>
              <a:cs typeface="Tahoma" pitchFamily="34" charset="0"/>
            </a:rPr>
            <a:t>พัฒนาพื้นที่เศรษฐกิจใหม่</a:t>
          </a:r>
          <a:endParaRPr lang="th-TH" b="1" baseline="0" dirty="0">
            <a:solidFill>
              <a:schemeClr val="bg1">
                <a:lumMod val="75000"/>
              </a:schemeClr>
            </a:solidFill>
            <a:latin typeface="Tahoma" pitchFamily="34" charset="0"/>
            <a:ea typeface="Tahoma" pitchFamily="34" charset="0"/>
            <a:cs typeface="Tahoma" pitchFamily="34" charset="0"/>
          </a:endParaRPr>
        </a:p>
      </dgm:t>
    </dgm:pt>
    <dgm:pt modelId="{15AC9103-F078-4A7A-BB8E-8DAC847E62E5}" type="parTrans" cxnId="{0748C6B6-8CF2-446B-B785-C2B9CA271506}">
      <dgm:prSet/>
      <dgm:spPr/>
      <dgm:t>
        <a:bodyPr/>
        <a:lstStyle/>
        <a:p>
          <a:endParaRPr lang="th-TH" b="1">
            <a:solidFill>
              <a:schemeClr val="tx1"/>
            </a:solidFill>
            <a:latin typeface="Tahoma" pitchFamily="34" charset="0"/>
            <a:ea typeface="Tahoma" pitchFamily="34" charset="0"/>
            <a:cs typeface="Tahoma" pitchFamily="34" charset="0"/>
          </a:endParaRPr>
        </a:p>
      </dgm:t>
    </dgm:pt>
    <dgm:pt modelId="{B4DA0708-3D32-4254-8586-855655661189}" type="sibTrans" cxnId="{0748C6B6-8CF2-446B-B785-C2B9CA271506}">
      <dgm:prSet/>
      <dgm:spPr/>
      <dgm:t>
        <a:bodyPr/>
        <a:lstStyle/>
        <a:p>
          <a:endParaRPr lang="th-TH" b="1">
            <a:solidFill>
              <a:schemeClr val="tx1"/>
            </a:solidFill>
            <a:latin typeface="Tahoma" pitchFamily="34" charset="0"/>
            <a:ea typeface="Tahoma" pitchFamily="34" charset="0"/>
            <a:cs typeface="Tahoma" pitchFamily="34" charset="0"/>
          </a:endParaRPr>
        </a:p>
      </dgm:t>
    </dgm:pt>
    <dgm:pt modelId="{A4F9E01A-110A-495B-9AC3-695380167A62}">
      <dgm:prSet phldrT="[ข้อความ]"/>
      <dgm:spPr>
        <a:solidFill>
          <a:schemeClr val="accent1">
            <a:lumMod val="20000"/>
            <a:lumOff val="80000"/>
          </a:schemeClr>
        </a:solidFill>
      </dgm:spPr>
      <dgm:t>
        <a:bodyPr/>
        <a:lstStyle/>
        <a:p>
          <a:r>
            <a:rPr lang="th-TH" b="1" baseline="0" dirty="0" smtClean="0">
              <a:solidFill>
                <a:schemeClr val="bg1">
                  <a:lumMod val="75000"/>
                </a:schemeClr>
              </a:solidFill>
              <a:latin typeface="Tahoma" pitchFamily="34" charset="0"/>
              <a:ea typeface="Tahoma" pitchFamily="34" charset="0"/>
              <a:cs typeface="Tahoma" pitchFamily="34" charset="0"/>
            </a:rPr>
            <a:t>พัฒนา    โครงสร้างพื้นฐาน</a:t>
          </a:r>
          <a:endParaRPr lang="th-TH" b="1" baseline="0" dirty="0">
            <a:solidFill>
              <a:schemeClr val="bg1">
                <a:lumMod val="75000"/>
              </a:schemeClr>
            </a:solidFill>
            <a:latin typeface="Tahoma" pitchFamily="34" charset="0"/>
            <a:ea typeface="Tahoma" pitchFamily="34" charset="0"/>
            <a:cs typeface="Tahoma" pitchFamily="34" charset="0"/>
          </a:endParaRPr>
        </a:p>
      </dgm:t>
    </dgm:pt>
    <dgm:pt modelId="{84B824C5-BED0-4E62-9C40-37FFBFD798B8}" type="parTrans" cxnId="{076DE9EB-6D92-4AD3-AD3A-263CEE00CF00}">
      <dgm:prSet/>
      <dgm:spPr/>
      <dgm:t>
        <a:bodyPr/>
        <a:lstStyle/>
        <a:p>
          <a:endParaRPr lang="th-TH" b="1">
            <a:solidFill>
              <a:schemeClr val="tx1"/>
            </a:solidFill>
            <a:latin typeface="Tahoma" pitchFamily="34" charset="0"/>
            <a:ea typeface="Tahoma" pitchFamily="34" charset="0"/>
            <a:cs typeface="Tahoma" pitchFamily="34" charset="0"/>
          </a:endParaRPr>
        </a:p>
      </dgm:t>
    </dgm:pt>
    <dgm:pt modelId="{B76EF80C-8678-480E-BF35-CEE2DC962F75}" type="sibTrans" cxnId="{076DE9EB-6D92-4AD3-AD3A-263CEE00CF00}">
      <dgm:prSet/>
      <dgm:spPr/>
      <dgm:t>
        <a:bodyPr/>
        <a:lstStyle/>
        <a:p>
          <a:endParaRPr lang="th-TH" b="1">
            <a:solidFill>
              <a:schemeClr val="tx1"/>
            </a:solidFill>
            <a:latin typeface="Tahoma" pitchFamily="34" charset="0"/>
            <a:ea typeface="Tahoma" pitchFamily="34" charset="0"/>
            <a:cs typeface="Tahoma" pitchFamily="34" charset="0"/>
          </a:endParaRPr>
        </a:p>
      </dgm:t>
    </dgm:pt>
    <dgm:pt modelId="{01F54D85-5C01-4710-AFED-30C23B432D0E}">
      <dgm:prSet phldrT="[ข้อความ]"/>
      <dgm:spPr>
        <a:solidFill>
          <a:schemeClr val="accent1">
            <a:lumMod val="20000"/>
            <a:lumOff val="80000"/>
          </a:schemeClr>
        </a:solidFill>
      </dgm:spPr>
      <dgm:t>
        <a:bodyPr/>
        <a:lstStyle/>
        <a:p>
          <a:r>
            <a:rPr lang="th-TH" b="1" baseline="0" dirty="0" smtClean="0">
              <a:solidFill>
                <a:schemeClr val="bg1">
                  <a:lumMod val="75000"/>
                </a:schemeClr>
              </a:solidFill>
              <a:latin typeface="Tahoma" pitchFamily="34" charset="0"/>
              <a:ea typeface="Tahoma" pitchFamily="34" charset="0"/>
              <a:cs typeface="Tahoma" pitchFamily="34" charset="0"/>
            </a:rPr>
            <a:t>ปรับโครงสร้างการผลิตและบริการ</a:t>
          </a:r>
          <a:endParaRPr lang="th-TH" b="1" baseline="0" dirty="0">
            <a:solidFill>
              <a:schemeClr val="bg1">
                <a:lumMod val="75000"/>
              </a:schemeClr>
            </a:solidFill>
            <a:latin typeface="Tahoma" pitchFamily="34" charset="0"/>
            <a:ea typeface="Tahoma" pitchFamily="34" charset="0"/>
            <a:cs typeface="Tahoma" pitchFamily="34" charset="0"/>
          </a:endParaRPr>
        </a:p>
      </dgm:t>
    </dgm:pt>
    <dgm:pt modelId="{DE3726D1-5FE8-4A6A-BB75-7671595D08A5}" type="parTrans" cxnId="{8BD48487-4CF2-4AE1-B187-D46CDC4F987C}">
      <dgm:prSet/>
      <dgm:spPr/>
      <dgm:t>
        <a:bodyPr/>
        <a:lstStyle/>
        <a:p>
          <a:endParaRPr lang="th-TH" b="1">
            <a:solidFill>
              <a:schemeClr val="tx1"/>
            </a:solidFill>
            <a:latin typeface="Tahoma" pitchFamily="34" charset="0"/>
            <a:ea typeface="Tahoma" pitchFamily="34" charset="0"/>
            <a:cs typeface="Tahoma" pitchFamily="34" charset="0"/>
          </a:endParaRPr>
        </a:p>
      </dgm:t>
    </dgm:pt>
    <dgm:pt modelId="{5F13734F-1F2E-4E2E-A862-5D60048879CE}" type="sibTrans" cxnId="{8BD48487-4CF2-4AE1-B187-D46CDC4F987C}">
      <dgm:prSet/>
      <dgm:spPr/>
      <dgm:t>
        <a:bodyPr/>
        <a:lstStyle/>
        <a:p>
          <a:endParaRPr lang="th-TH" b="1">
            <a:solidFill>
              <a:schemeClr val="tx1"/>
            </a:solidFill>
            <a:latin typeface="Tahoma" pitchFamily="34" charset="0"/>
            <a:ea typeface="Tahoma" pitchFamily="34" charset="0"/>
            <a:cs typeface="Tahoma" pitchFamily="34" charset="0"/>
          </a:endParaRPr>
        </a:p>
      </dgm:t>
    </dgm:pt>
    <dgm:pt modelId="{CCF1E798-56E2-4E0D-895A-F6160B299864}" type="pres">
      <dgm:prSet presAssocID="{621CA770-E81F-4AF4-AF7E-37CE7E2A71E1}" presName="compositeShape" presStyleCnt="0">
        <dgm:presLayoutVars>
          <dgm:chMax val="7"/>
          <dgm:dir/>
          <dgm:resizeHandles val="exact"/>
        </dgm:presLayoutVars>
      </dgm:prSet>
      <dgm:spPr/>
    </dgm:pt>
    <dgm:pt modelId="{5BA93F34-F0DB-4492-8907-0A2B1742F4A1}" type="pres">
      <dgm:prSet presAssocID="{621CA770-E81F-4AF4-AF7E-37CE7E2A71E1}" presName="wedge1" presStyleLbl="node1" presStyleIdx="0" presStyleCnt="3"/>
      <dgm:spPr/>
      <dgm:t>
        <a:bodyPr/>
        <a:lstStyle/>
        <a:p>
          <a:endParaRPr lang="th-TH"/>
        </a:p>
      </dgm:t>
    </dgm:pt>
    <dgm:pt modelId="{B4B51E95-827F-4AB4-99F9-7B5963371194}" type="pres">
      <dgm:prSet presAssocID="{621CA770-E81F-4AF4-AF7E-37CE7E2A71E1}" presName="dummy1a" presStyleCnt="0"/>
      <dgm:spPr/>
    </dgm:pt>
    <dgm:pt modelId="{787F3D1B-2018-4AFF-AC20-B12494B08A25}" type="pres">
      <dgm:prSet presAssocID="{621CA770-E81F-4AF4-AF7E-37CE7E2A71E1}" presName="dummy1b" presStyleCnt="0"/>
      <dgm:spPr/>
    </dgm:pt>
    <dgm:pt modelId="{9AC0F5E2-D912-4F2F-B3A6-49EDBED7A883}" type="pres">
      <dgm:prSet presAssocID="{621CA770-E81F-4AF4-AF7E-37CE7E2A71E1}" presName="wedge1Tx" presStyleLbl="node1" presStyleIdx="0" presStyleCnt="3">
        <dgm:presLayoutVars>
          <dgm:chMax val="0"/>
          <dgm:chPref val="0"/>
          <dgm:bulletEnabled val="1"/>
        </dgm:presLayoutVars>
      </dgm:prSet>
      <dgm:spPr/>
      <dgm:t>
        <a:bodyPr/>
        <a:lstStyle/>
        <a:p>
          <a:endParaRPr lang="th-TH"/>
        </a:p>
      </dgm:t>
    </dgm:pt>
    <dgm:pt modelId="{44814453-25A5-44F2-A92A-792403A6AAE1}" type="pres">
      <dgm:prSet presAssocID="{621CA770-E81F-4AF4-AF7E-37CE7E2A71E1}" presName="wedge2" presStyleLbl="node1" presStyleIdx="1" presStyleCnt="3"/>
      <dgm:spPr/>
      <dgm:t>
        <a:bodyPr/>
        <a:lstStyle/>
        <a:p>
          <a:endParaRPr lang="th-TH"/>
        </a:p>
      </dgm:t>
    </dgm:pt>
    <dgm:pt modelId="{BC296084-AEBD-4E97-9733-D05C306BB74C}" type="pres">
      <dgm:prSet presAssocID="{621CA770-E81F-4AF4-AF7E-37CE7E2A71E1}" presName="dummy2a" presStyleCnt="0"/>
      <dgm:spPr/>
    </dgm:pt>
    <dgm:pt modelId="{7CB36AB6-51B9-40A8-BA52-100C1432EA99}" type="pres">
      <dgm:prSet presAssocID="{621CA770-E81F-4AF4-AF7E-37CE7E2A71E1}" presName="dummy2b" presStyleCnt="0"/>
      <dgm:spPr/>
    </dgm:pt>
    <dgm:pt modelId="{262D1E16-4689-48BD-94B3-D5C460DD9F3C}" type="pres">
      <dgm:prSet presAssocID="{621CA770-E81F-4AF4-AF7E-37CE7E2A71E1}" presName="wedge2Tx" presStyleLbl="node1" presStyleIdx="1" presStyleCnt="3">
        <dgm:presLayoutVars>
          <dgm:chMax val="0"/>
          <dgm:chPref val="0"/>
          <dgm:bulletEnabled val="1"/>
        </dgm:presLayoutVars>
      </dgm:prSet>
      <dgm:spPr/>
      <dgm:t>
        <a:bodyPr/>
        <a:lstStyle/>
        <a:p>
          <a:endParaRPr lang="th-TH"/>
        </a:p>
      </dgm:t>
    </dgm:pt>
    <dgm:pt modelId="{C6EBAA6B-62C2-4287-AD68-EF0A32D0A278}" type="pres">
      <dgm:prSet presAssocID="{621CA770-E81F-4AF4-AF7E-37CE7E2A71E1}" presName="wedge3" presStyleLbl="node1" presStyleIdx="2" presStyleCnt="3"/>
      <dgm:spPr/>
      <dgm:t>
        <a:bodyPr/>
        <a:lstStyle/>
        <a:p>
          <a:endParaRPr lang="th-TH"/>
        </a:p>
      </dgm:t>
    </dgm:pt>
    <dgm:pt modelId="{919D01D8-4152-4D0A-B390-FD2AC9D9E0B2}" type="pres">
      <dgm:prSet presAssocID="{621CA770-E81F-4AF4-AF7E-37CE7E2A71E1}" presName="dummy3a" presStyleCnt="0"/>
      <dgm:spPr/>
    </dgm:pt>
    <dgm:pt modelId="{464F679C-F957-4781-94AB-04D38BC70688}" type="pres">
      <dgm:prSet presAssocID="{621CA770-E81F-4AF4-AF7E-37CE7E2A71E1}" presName="dummy3b" presStyleCnt="0"/>
      <dgm:spPr/>
    </dgm:pt>
    <dgm:pt modelId="{BF0A6C44-F4F1-4F53-9518-99C6EB341725}" type="pres">
      <dgm:prSet presAssocID="{621CA770-E81F-4AF4-AF7E-37CE7E2A71E1}" presName="wedge3Tx" presStyleLbl="node1" presStyleIdx="2" presStyleCnt="3">
        <dgm:presLayoutVars>
          <dgm:chMax val="0"/>
          <dgm:chPref val="0"/>
          <dgm:bulletEnabled val="1"/>
        </dgm:presLayoutVars>
      </dgm:prSet>
      <dgm:spPr/>
      <dgm:t>
        <a:bodyPr/>
        <a:lstStyle/>
        <a:p>
          <a:endParaRPr lang="th-TH"/>
        </a:p>
      </dgm:t>
    </dgm:pt>
    <dgm:pt modelId="{948E092C-CCB1-4C40-AC36-6D75717E4893}" type="pres">
      <dgm:prSet presAssocID="{B4DA0708-3D32-4254-8586-855655661189}" presName="arrowWedge1" presStyleLbl="fgSibTrans2D1" presStyleIdx="0" presStyleCnt="3"/>
      <dgm:spPr/>
    </dgm:pt>
    <dgm:pt modelId="{078C6840-0C15-4DB2-965E-8F9706095419}" type="pres">
      <dgm:prSet presAssocID="{B76EF80C-8678-480E-BF35-CEE2DC962F75}" presName="arrowWedge2" presStyleLbl="fgSibTrans2D1" presStyleIdx="1" presStyleCnt="3"/>
      <dgm:spPr/>
    </dgm:pt>
    <dgm:pt modelId="{42999C07-818D-4F95-ACAE-67A0356EA4C4}" type="pres">
      <dgm:prSet presAssocID="{5F13734F-1F2E-4E2E-A862-5D60048879CE}" presName="arrowWedge3" presStyleLbl="fgSibTrans2D1" presStyleIdx="2" presStyleCnt="3"/>
      <dgm:spPr/>
    </dgm:pt>
  </dgm:ptLst>
  <dgm:cxnLst>
    <dgm:cxn modelId="{CF379125-45A9-492D-803A-24F815649519}" type="presOf" srcId="{01F54D85-5C01-4710-AFED-30C23B432D0E}" destId="{C6EBAA6B-62C2-4287-AD68-EF0A32D0A278}" srcOrd="0" destOrd="0" presId="urn:microsoft.com/office/officeart/2005/8/layout/cycle8"/>
    <dgm:cxn modelId="{0748C6B6-8CF2-446B-B785-C2B9CA271506}" srcId="{621CA770-E81F-4AF4-AF7E-37CE7E2A71E1}" destId="{99A4F4A1-7585-41F0-9B78-A0EA3B864F07}" srcOrd="0" destOrd="0" parTransId="{15AC9103-F078-4A7A-BB8E-8DAC847E62E5}" sibTransId="{B4DA0708-3D32-4254-8586-855655661189}"/>
    <dgm:cxn modelId="{8BD48487-4CF2-4AE1-B187-D46CDC4F987C}" srcId="{621CA770-E81F-4AF4-AF7E-37CE7E2A71E1}" destId="{01F54D85-5C01-4710-AFED-30C23B432D0E}" srcOrd="2" destOrd="0" parTransId="{DE3726D1-5FE8-4A6A-BB75-7671595D08A5}" sibTransId="{5F13734F-1F2E-4E2E-A862-5D60048879CE}"/>
    <dgm:cxn modelId="{38043462-409B-429D-880D-B1CD77D1354F}" type="presOf" srcId="{99A4F4A1-7585-41F0-9B78-A0EA3B864F07}" destId="{5BA93F34-F0DB-4492-8907-0A2B1742F4A1}" srcOrd="0" destOrd="0" presId="urn:microsoft.com/office/officeart/2005/8/layout/cycle8"/>
    <dgm:cxn modelId="{076DE9EB-6D92-4AD3-AD3A-263CEE00CF00}" srcId="{621CA770-E81F-4AF4-AF7E-37CE7E2A71E1}" destId="{A4F9E01A-110A-495B-9AC3-695380167A62}" srcOrd="1" destOrd="0" parTransId="{84B824C5-BED0-4E62-9C40-37FFBFD798B8}" sibTransId="{B76EF80C-8678-480E-BF35-CEE2DC962F75}"/>
    <dgm:cxn modelId="{DC860A0C-BB64-4853-9A0B-008F1B7B9F4E}" type="presOf" srcId="{01F54D85-5C01-4710-AFED-30C23B432D0E}" destId="{BF0A6C44-F4F1-4F53-9518-99C6EB341725}" srcOrd="1" destOrd="0" presId="urn:microsoft.com/office/officeart/2005/8/layout/cycle8"/>
    <dgm:cxn modelId="{182ACB0C-C90D-4326-ABC9-5D1D6822C6BA}" type="presOf" srcId="{99A4F4A1-7585-41F0-9B78-A0EA3B864F07}" destId="{9AC0F5E2-D912-4F2F-B3A6-49EDBED7A883}" srcOrd="1" destOrd="0" presId="urn:microsoft.com/office/officeart/2005/8/layout/cycle8"/>
    <dgm:cxn modelId="{52B8E989-2909-40DF-BD56-D38497E494EB}" type="presOf" srcId="{A4F9E01A-110A-495B-9AC3-695380167A62}" destId="{44814453-25A5-44F2-A92A-792403A6AAE1}" srcOrd="0" destOrd="0" presId="urn:microsoft.com/office/officeart/2005/8/layout/cycle8"/>
    <dgm:cxn modelId="{4B000253-1C29-4909-89BD-AFD7137DD730}" type="presOf" srcId="{A4F9E01A-110A-495B-9AC3-695380167A62}" destId="{262D1E16-4689-48BD-94B3-D5C460DD9F3C}" srcOrd="1" destOrd="0" presId="urn:microsoft.com/office/officeart/2005/8/layout/cycle8"/>
    <dgm:cxn modelId="{91707A72-59FC-4A09-BF9B-E5D7F1495F83}" type="presOf" srcId="{621CA770-E81F-4AF4-AF7E-37CE7E2A71E1}" destId="{CCF1E798-56E2-4E0D-895A-F6160B299864}" srcOrd="0" destOrd="0" presId="urn:microsoft.com/office/officeart/2005/8/layout/cycle8"/>
    <dgm:cxn modelId="{E86BC78A-871A-440F-A0BD-F15B5CFA6950}" type="presParOf" srcId="{CCF1E798-56E2-4E0D-895A-F6160B299864}" destId="{5BA93F34-F0DB-4492-8907-0A2B1742F4A1}" srcOrd="0" destOrd="0" presId="urn:microsoft.com/office/officeart/2005/8/layout/cycle8"/>
    <dgm:cxn modelId="{5F1738F7-9A74-488A-BF0C-C0086BE635A5}" type="presParOf" srcId="{CCF1E798-56E2-4E0D-895A-F6160B299864}" destId="{B4B51E95-827F-4AB4-99F9-7B5963371194}" srcOrd="1" destOrd="0" presId="urn:microsoft.com/office/officeart/2005/8/layout/cycle8"/>
    <dgm:cxn modelId="{D38C3126-7CBA-476B-AF79-3C1370A21338}" type="presParOf" srcId="{CCF1E798-56E2-4E0D-895A-F6160B299864}" destId="{787F3D1B-2018-4AFF-AC20-B12494B08A25}" srcOrd="2" destOrd="0" presId="urn:microsoft.com/office/officeart/2005/8/layout/cycle8"/>
    <dgm:cxn modelId="{3509C0BC-E83A-482F-AFE4-7F01C7A02D17}" type="presParOf" srcId="{CCF1E798-56E2-4E0D-895A-F6160B299864}" destId="{9AC0F5E2-D912-4F2F-B3A6-49EDBED7A883}" srcOrd="3" destOrd="0" presId="urn:microsoft.com/office/officeart/2005/8/layout/cycle8"/>
    <dgm:cxn modelId="{C0157FCF-A204-42AC-82A0-E69E6CD6DB2B}" type="presParOf" srcId="{CCF1E798-56E2-4E0D-895A-F6160B299864}" destId="{44814453-25A5-44F2-A92A-792403A6AAE1}" srcOrd="4" destOrd="0" presId="urn:microsoft.com/office/officeart/2005/8/layout/cycle8"/>
    <dgm:cxn modelId="{8C65EDA3-FE66-4B47-9EB9-6DAE2A5DBF8E}" type="presParOf" srcId="{CCF1E798-56E2-4E0D-895A-F6160B299864}" destId="{BC296084-AEBD-4E97-9733-D05C306BB74C}" srcOrd="5" destOrd="0" presId="urn:microsoft.com/office/officeart/2005/8/layout/cycle8"/>
    <dgm:cxn modelId="{E3EBEB57-D96E-4887-B85A-B45C164FB08E}" type="presParOf" srcId="{CCF1E798-56E2-4E0D-895A-F6160B299864}" destId="{7CB36AB6-51B9-40A8-BA52-100C1432EA99}" srcOrd="6" destOrd="0" presId="urn:microsoft.com/office/officeart/2005/8/layout/cycle8"/>
    <dgm:cxn modelId="{34E153FB-2E34-4DF8-A87A-F2CD5D8C685C}" type="presParOf" srcId="{CCF1E798-56E2-4E0D-895A-F6160B299864}" destId="{262D1E16-4689-48BD-94B3-D5C460DD9F3C}" srcOrd="7" destOrd="0" presId="urn:microsoft.com/office/officeart/2005/8/layout/cycle8"/>
    <dgm:cxn modelId="{A633551A-F6FF-458C-9827-97D4F477E153}" type="presParOf" srcId="{CCF1E798-56E2-4E0D-895A-F6160B299864}" destId="{C6EBAA6B-62C2-4287-AD68-EF0A32D0A278}" srcOrd="8" destOrd="0" presId="urn:microsoft.com/office/officeart/2005/8/layout/cycle8"/>
    <dgm:cxn modelId="{A3FAE9C1-7A15-4F1E-AD7A-EC172565C8A0}" type="presParOf" srcId="{CCF1E798-56E2-4E0D-895A-F6160B299864}" destId="{919D01D8-4152-4D0A-B390-FD2AC9D9E0B2}" srcOrd="9" destOrd="0" presId="urn:microsoft.com/office/officeart/2005/8/layout/cycle8"/>
    <dgm:cxn modelId="{9AC2742E-A3AE-42FF-950D-0BF73FB0170A}" type="presParOf" srcId="{CCF1E798-56E2-4E0D-895A-F6160B299864}" destId="{464F679C-F957-4781-94AB-04D38BC70688}" srcOrd="10" destOrd="0" presId="urn:microsoft.com/office/officeart/2005/8/layout/cycle8"/>
    <dgm:cxn modelId="{1E4B1D28-4524-4A41-AA03-60903DCF2DB7}" type="presParOf" srcId="{CCF1E798-56E2-4E0D-895A-F6160B299864}" destId="{BF0A6C44-F4F1-4F53-9518-99C6EB341725}" srcOrd="11" destOrd="0" presId="urn:microsoft.com/office/officeart/2005/8/layout/cycle8"/>
    <dgm:cxn modelId="{6BC8E1F8-067E-4937-ADC1-BD362D731E83}" type="presParOf" srcId="{CCF1E798-56E2-4E0D-895A-F6160B299864}" destId="{948E092C-CCB1-4C40-AC36-6D75717E4893}" srcOrd="12" destOrd="0" presId="urn:microsoft.com/office/officeart/2005/8/layout/cycle8"/>
    <dgm:cxn modelId="{267EF5D4-AAA6-4974-9A51-0C22DDBFC36E}" type="presParOf" srcId="{CCF1E798-56E2-4E0D-895A-F6160B299864}" destId="{078C6840-0C15-4DB2-965E-8F9706095419}" srcOrd="13" destOrd="0" presId="urn:microsoft.com/office/officeart/2005/8/layout/cycle8"/>
    <dgm:cxn modelId="{2172A7BC-F666-4CA6-B179-45B31A54C28A}" type="presParOf" srcId="{CCF1E798-56E2-4E0D-895A-F6160B299864}" destId="{42999C07-818D-4F95-ACAE-67A0356EA4C4}" srcOrd="14" destOrd="0" presId="urn:microsoft.com/office/officeart/2005/8/layout/cycle8"/>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1CA770-E81F-4AF4-AF7E-37CE7E2A71E1}" type="doc">
      <dgm:prSet loTypeId="urn:microsoft.com/office/officeart/2005/8/layout/cycle8" loCatId="cycle" qsTypeId="urn:microsoft.com/office/officeart/2005/8/quickstyle/simple1" qsCatId="simple" csTypeId="urn:microsoft.com/office/officeart/2005/8/colors/accent1_1" csCatId="accent1" phldr="1"/>
      <dgm:spPr/>
    </dgm:pt>
    <dgm:pt modelId="{99A4F4A1-7585-41F0-9B78-A0EA3B864F07}">
      <dgm:prSet phldrT="[ข้อความ]"/>
      <dgm:spPr>
        <a:solidFill>
          <a:schemeClr val="accent1">
            <a:lumMod val="20000"/>
            <a:lumOff val="80000"/>
          </a:schemeClr>
        </a:solidFill>
      </dgm:spPr>
      <dgm:t>
        <a:bodyPr/>
        <a:lstStyle/>
        <a:p>
          <a:r>
            <a:rPr lang="th-TH" b="1" dirty="0" smtClean="0">
              <a:solidFill>
                <a:schemeClr val="bg1">
                  <a:lumMod val="75000"/>
                </a:schemeClr>
              </a:solidFill>
              <a:latin typeface="Tahoma" pitchFamily="34" charset="0"/>
              <a:ea typeface="Tahoma" pitchFamily="34" charset="0"/>
              <a:cs typeface="Tahoma" pitchFamily="34" charset="0"/>
            </a:rPr>
            <a:t>พัฒนาพื้นที่เศรษฐกิจใหม่</a:t>
          </a:r>
          <a:endParaRPr lang="th-TH" b="1" dirty="0">
            <a:solidFill>
              <a:schemeClr val="bg1">
                <a:lumMod val="75000"/>
              </a:schemeClr>
            </a:solidFill>
            <a:latin typeface="Tahoma" pitchFamily="34" charset="0"/>
            <a:ea typeface="Tahoma" pitchFamily="34" charset="0"/>
            <a:cs typeface="Tahoma" pitchFamily="34" charset="0"/>
          </a:endParaRPr>
        </a:p>
      </dgm:t>
    </dgm:pt>
    <dgm:pt modelId="{15AC9103-F078-4A7A-BB8E-8DAC847E62E5}" type="parTrans" cxnId="{0748C6B6-8CF2-446B-B785-C2B9CA271506}">
      <dgm:prSet/>
      <dgm:spPr/>
      <dgm:t>
        <a:bodyPr/>
        <a:lstStyle/>
        <a:p>
          <a:endParaRPr lang="th-TH" b="1">
            <a:solidFill>
              <a:schemeClr val="tx1"/>
            </a:solidFill>
            <a:latin typeface="Tahoma" pitchFamily="34" charset="0"/>
            <a:ea typeface="Tahoma" pitchFamily="34" charset="0"/>
            <a:cs typeface="Tahoma" pitchFamily="34" charset="0"/>
          </a:endParaRPr>
        </a:p>
      </dgm:t>
    </dgm:pt>
    <dgm:pt modelId="{B4DA0708-3D32-4254-8586-855655661189}" type="sibTrans" cxnId="{0748C6B6-8CF2-446B-B785-C2B9CA271506}">
      <dgm:prSet/>
      <dgm:spPr/>
      <dgm:t>
        <a:bodyPr/>
        <a:lstStyle/>
        <a:p>
          <a:endParaRPr lang="th-TH" b="1">
            <a:solidFill>
              <a:schemeClr val="tx1"/>
            </a:solidFill>
            <a:latin typeface="Tahoma" pitchFamily="34" charset="0"/>
            <a:ea typeface="Tahoma" pitchFamily="34" charset="0"/>
            <a:cs typeface="Tahoma" pitchFamily="34" charset="0"/>
          </a:endParaRPr>
        </a:p>
      </dgm:t>
    </dgm:pt>
    <dgm:pt modelId="{A4F9E01A-110A-495B-9AC3-695380167A62}">
      <dgm:prSet phldrT="[ข้อความ]"/>
      <dgm:spPr>
        <a:solidFill>
          <a:schemeClr val="accent1">
            <a:lumMod val="20000"/>
            <a:lumOff val="80000"/>
          </a:schemeClr>
        </a:solidFill>
      </dgm:spPr>
      <dgm:t>
        <a:bodyPr/>
        <a:lstStyle/>
        <a:p>
          <a:r>
            <a:rPr lang="th-TH" b="1" dirty="0" smtClean="0">
              <a:solidFill>
                <a:schemeClr val="bg1">
                  <a:lumMod val="75000"/>
                </a:schemeClr>
              </a:solidFill>
              <a:latin typeface="Tahoma" pitchFamily="34" charset="0"/>
              <a:ea typeface="Tahoma" pitchFamily="34" charset="0"/>
              <a:cs typeface="Tahoma" pitchFamily="34" charset="0"/>
            </a:rPr>
            <a:t>พัฒนา    โครงสร้างพื้นฐาน</a:t>
          </a:r>
          <a:endParaRPr lang="th-TH" b="1" dirty="0">
            <a:solidFill>
              <a:schemeClr val="bg1">
                <a:lumMod val="75000"/>
              </a:schemeClr>
            </a:solidFill>
            <a:latin typeface="Tahoma" pitchFamily="34" charset="0"/>
            <a:ea typeface="Tahoma" pitchFamily="34" charset="0"/>
            <a:cs typeface="Tahoma" pitchFamily="34" charset="0"/>
          </a:endParaRPr>
        </a:p>
      </dgm:t>
    </dgm:pt>
    <dgm:pt modelId="{84B824C5-BED0-4E62-9C40-37FFBFD798B8}" type="parTrans" cxnId="{076DE9EB-6D92-4AD3-AD3A-263CEE00CF00}">
      <dgm:prSet/>
      <dgm:spPr/>
      <dgm:t>
        <a:bodyPr/>
        <a:lstStyle/>
        <a:p>
          <a:endParaRPr lang="th-TH" b="1">
            <a:solidFill>
              <a:schemeClr val="tx1"/>
            </a:solidFill>
            <a:latin typeface="Tahoma" pitchFamily="34" charset="0"/>
            <a:ea typeface="Tahoma" pitchFamily="34" charset="0"/>
            <a:cs typeface="Tahoma" pitchFamily="34" charset="0"/>
          </a:endParaRPr>
        </a:p>
      </dgm:t>
    </dgm:pt>
    <dgm:pt modelId="{B76EF80C-8678-480E-BF35-CEE2DC962F75}" type="sibTrans" cxnId="{076DE9EB-6D92-4AD3-AD3A-263CEE00CF00}">
      <dgm:prSet/>
      <dgm:spPr/>
      <dgm:t>
        <a:bodyPr/>
        <a:lstStyle/>
        <a:p>
          <a:endParaRPr lang="th-TH" b="1">
            <a:solidFill>
              <a:schemeClr val="tx1"/>
            </a:solidFill>
            <a:latin typeface="Tahoma" pitchFamily="34" charset="0"/>
            <a:ea typeface="Tahoma" pitchFamily="34" charset="0"/>
            <a:cs typeface="Tahoma" pitchFamily="34" charset="0"/>
          </a:endParaRPr>
        </a:p>
      </dgm:t>
    </dgm:pt>
    <dgm:pt modelId="{01F54D85-5C01-4710-AFED-30C23B432D0E}">
      <dgm:prSet phldrT="[ข้อความ]"/>
      <dgm:spPr>
        <a:solidFill>
          <a:schemeClr val="accent1">
            <a:lumMod val="20000"/>
            <a:lumOff val="80000"/>
          </a:schemeClr>
        </a:solidFill>
      </dgm:spPr>
      <dgm:t>
        <a:bodyPr/>
        <a:lstStyle/>
        <a:p>
          <a:r>
            <a:rPr lang="th-TH" b="1" dirty="0" smtClean="0">
              <a:solidFill>
                <a:schemeClr val="bg1">
                  <a:lumMod val="75000"/>
                </a:schemeClr>
              </a:solidFill>
              <a:latin typeface="Tahoma" pitchFamily="34" charset="0"/>
              <a:ea typeface="Tahoma" pitchFamily="34" charset="0"/>
              <a:cs typeface="Tahoma" pitchFamily="34" charset="0"/>
            </a:rPr>
            <a:t>ปรับโครงสร้างการผลิตและบริการ</a:t>
          </a:r>
          <a:endParaRPr lang="th-TH" b="1" dirty="0">
            <a:solidFill>
              <a:schemeClr val="bg1">
                <a:lumMod val="75000"/>
              </a:schemeClr>
            </a:solidFill>
            <a:latin typeface="Tahoma" pitchFamily="34" charset="0"/>
            <a:ea typeface="Tahoma" pitchFamily="34" charset="0"/>
            <a:cs typeface="Tahoma" pitchFamily="34" charset="0"/>
          </a:endParaRPr>
        </a:p>
      </dgm:t>
    </dgm:pt>
    <dgm:pt modelId="{DE3726D1-5FE8-4A6A-BB75-7671595D08A5}" type="parTrans" cxnId="{8BD48487-4CF2-4AE1-B187-D46CDC4F987C}">
      <dgm:prSet/>
      <dgm:spPr/>
      <dgm:t>
        <a:bodyPr/>
        <a:lstStyle/>
        <a:p>
          <a:endParaRPr lang="th-TH" b="1">
            <a:solidFill>
              <a:schemeClr val="tx1"/>
            </a:solidFill>
            <a:latin typeface="Tahoma" pitchFamily="34" charset="0"/>
            <a:ea typeface="Tahoma" pitchFamily="34" charset="0"/>
            <a:cs typeface="Tahoma" pitchFamily="34" charset="0"/>
          </a:endParaRPr>
        </a:p>
      </dgm:t>
    </dgm:pt>
    <dgm:pt modelId="{5F13734F-1F2E-4E2E-A862-5D60048879CE}" type="sibTrans" cxnId="{8BD48487-4CF2-4AE1-B187-D46CDC4F987C}">
      <dgm:prSet/>
      <dgm:spPr/>
      <dgm:t>
        <a:bodyPr/>
        <a:lstStyle/>
        <a:p>
          <a:endParaRPr lang="th-TH" b="1">
            <a:solidFill>
              <a:schemeClr val="tx1"/>
            </a:solidFill>
            <a:latin typeface="Tahoma" pitchFamily="34" charset="0"/>
            <a:ea typeface="Tahoma" pitchFamily="34" charset="0"/>
            <a:cs typeface="Tahoma" pitchFamily="34" charset="0"/>
          </a:endParaRPr>
        </a:p>
      </dgm:t>
    </dgm:pt>
    <dgm:pt modelId="{CCF1E798-56E2-4E0D-895A-F6160B299864}" type="pres">
      <dgm:prSet presAssocID="{621CA770-E81F-4AF4-AF7E-37CE7E2A71E1}" presName="compositeShape" presStyleCnt="0">
        <dgm:presLayoutVars>
          <dgm:chMax val="7"/>
          <dgm:dir/>
          <dgm:resizeHandles val="exact"/>
        </dgm:presLayoutVars>
      </dgm:prSet>
      <dgm:spPr/>
    </dgm:pt>
    <dgm:pt modelId="{5BA93F34-F0DB-4492-8907-0A2B1742F4A1}" type="pres">
      <dgm:prSet presAssocID="{621CA770-E81F-4AF4-AF7E-37CE7E2A71E1}" presName="wedge1" presStyleLbl="node1" presStyleIdx="0" presStyleCnt="3"/>
      <dgm:spPr/>
      <dgm:t>
        <a:bodyPr/>
        <a:lstStyle/>
        <a:p>
          <a:endParaRPr lang="th-TH"/>
        </a:p>
      </dgm:t>
    </dgm:pt>
    <dgm:pt modelId="{B4B51E95-827F-4AB4-99F9-7B5963371194}" type="pres">
      <dgm:prSet presAssocID="{621CA770-E81F-4AF4-AF7E-37CE7E2A71E1}" presName="dummy1a" presStyleCnt="0"/>
      <dgm:spPr/>
    </dgm:pt>
    <dgm:pt modelId="{787F3D1B-2018-4AFF-AC20-B12494B08A25}" type="pres">
      <dgm:prSet presAssocID="{621CA770-E81F-4AF4-AF7E-37CE7E2A71E1}" presName="dummy1b" presStyleCnt="0"/>
      <dgm:spPr/>
    </dgm:pt>
    <dgm:pt modelId="{9AC0F5E2-D912-4F2F-B3A6-49EDBED7A883}" type="pres">
      <dgm:prSet presAssocID="{621CA770-E81F-4AF4-AF7E-37CE7E2A71E1}" presName="wedge1Tx" presStyleLbl="node1" presStyleIdx="0" presStyleCnt="3">
        <dgm:presLayoutVars>
          <dgm:chMax val="0"/>
          <dgm:chPref val="0"/>
          <dgm:bulletEnabled val="1"/>
        </dgm:presLayoutVars>
      </dgm:prSet>
      <dgm:spPr/>
      <dgm:t>
        <a:bodyPr/>
        <a:lstStyle/>
        <a:p>
          <a:endParaRPr lang="th-TH"/>
        </a:p>
      </dgm:t>
    </dgm:pt>
    <dgm:pt modelId="{44814453-25A5-44F2-A92A-792403A6AAE1}" type="pres">
      <dgm:prSet presAssocID="{621CA770-E81F-4AF4-AF7E-37CE7E2A71E1}" presName="wedge2" presStyleLbl="node1" presStyleIdx="1" presStyleCnt="3"/>
      <dgm:spPr/>
      <dgm:t>
        <a:bodyPr/>
        <a:lstStyle/>
        <a:p>
          <a:endParaRPr lang="th-TH"/>
        </a:p>
      </dgm:t>
    </dgm:pt>
    <dgm:pt modelId="{BC296084-AEBD-4E97-9733-D05C306BB74C}" type="pres">
      <dgm:prSet presAssocID="{621CA770-E81F-4AF4-AF7E-37CE7E2A71E1}" presName="dummy2a" presStyleCnt="0"/>
      <dgm:spPr/>
    </dgm:pt>
    <dgm:pt modelId="{7CB36AB6-51B9-40A8-BA52-100C1432EA99}" type="pres">
      <dgm:prSet presAssocID="{621CA770-E81F-4AF4-AF7E-37CE7E2A71E1}" presName="dummy2b" presStyleCnt="0"/>
      <dgm:spPr/>
    </dgm:pt>
    <dgm:pt modelId="{262D1E16-4689-48BD-94B3-D5C460DD9F3C}" type="pres">
      <dgm:prSet presAssocID="{621CA770-E81F-4AF4-AF7E-37CE7E2A71E1}" presName="wedge2Tx" presStyleLbl="node1" presStyleIdx="1" presStyleCnt="3">
        <dgm:presLayoutVars>
          <dgm:chMax val="0"/>
          <dgm:chPref val="0"/>
          <dgm:bulletEnabled val="1"/>
        </dgm:presLayoutVars>
      </dgm:prSet>
      <dgm:spPr/>
      <dgm:t>
        <a:bodyPr/>
        <a:lstStyle/>
        <a:p>
          <a:endParaRPr lang="th-TH"/>
        </a:p>
      </dgm:t>
    </dgm:pt>
    <dgm:pt modelId="{C6EBAA6B-62C2-4287-AD68-EF0A32D0A278}" type="pres">
      <dgm:prSet presAssocID="{621CA770-E81F-4AF4-AF7E-37CE7E2A71E1}" presName="wedge3" presStyleLbl="node1" presStyleIdx="2" presStyleCnt="3"/>
      <dgm:spPr/>
      <dgm:t>
        <a:bodyPr/>
        <a:lstStyle/>
        <a:p>
          <a:endParaRPr lang="th-TH"/>
        </a:p>
      </dgm:t>
    </dgm:pt>
    <dgm:pt modelId="{919D01D8-4152-4D0A-B390-FD2AC9D9E0B2}" type="pres">
      <dgm:prSet presAssocID="{621CA770-E81F-4AF4-AF7E-37CE7E2A71E1}" presName="dummy3a" presStyleCnt="0"/>
      <dgm:spPr/>
    </dgm:pt>
    <dgm:pt modelId="{464F679C-F957-4781-94AB-04D38BC70688}" type="pres">
      <dgm:prSet presAssocID="{621CA770-E81F-4AF4-AF7E-37CE7E2A71E1}" presName="dummy3b" presStyleCnt="0"/>
      <dgm:spPr/>
    </dgm:pt>
    <dgm:pt modelId="{BF0A6C44-F4F1-4F53-9518-99C6EB341725}" type="pres">
      <dgm:prSet presAssocID="{621CA770-E81F-4AF4-AF7E-37CE7E2A71E1}" presName="wedge3Tx" presStyleLbl="node1" presStyleIdx="2" presStyleCnt="3">
        <dgm:presLayoutVars>
          <dgm:chMax val="0"/>
          <dgm:chPref val="0"/>
          <dgm:bulletEnabled val="1"/>
        </dgm:presLayoutVars>
      </dgm:prSet>
      <dgm:spPr/>
      <dgm:t>
        <a:bodyPr/>
        <a:lstStyle/>
        <a:p>
          <a:endParaRPr lang="th-TH"/>
        </a:p>
      </dgm:t>
    </dgm:pt>
    <dgm:pt modelId="{948E092C-CCB1-4C40-AC36-6D75717E4893}" type="pres">
      <dgm:prSet presAssocID="{B4DA0708-3D32-4254-8586-855655661189}" presName="arrowWedge1" presStyleLbl="fgSibTrans2D1" presStyleIdx="0" presStyleCnt="3"/>
      <dgm:spPr/>
    </dgm:pt>
    <dgm:pt modelId="{078C6840-0C15-4DB2-965E-8F9706095419}" type="pres">
      <dgm:prSet presAssocID="{B76EF80C-8678-480E-BF35-CEE2DC962F75}" presName="arrowWedge2" presStyleLbl="fgSibTrans2D1" presStyleIdx="1" presStyleCnt="3"/>
      <dgm:spPr/>
    </dgm:pt>
    <dgm:pt modelId="{42999C07-818D-4F95-ACAE-67A0356EA4C4}" type="pres">
      <dgm:prSet presAssocID="{5F13734F-1F2E-4E2E-A862-5D60048879CE}" presName="arrowWedge3" presStyleLbl="fgSibTrans2D1" presStyleIdx="2" presStyleCnt="3"/>
      <dgm:spPr/>
    </dgm:pt>
  </dgm:ptLst>
  <dgm:cxnLst>
    <dgm:cxn modelId="{9AD9BA8D-9AB9-480D-9DC4-0C863B3B2BE8}" type="presOf" srcId="{99A4F4A1-7585-41F0-9B78-A0EA3B864F07}" destId="{9AC0F5E2-D912-4F2F-B3A6-49EDBED7A883}" srcOrd="1" destOrd="0" presId="urn:microsoft.com/office/officeart/2005/8/layout/cycle8"/>
    <dgm:cxn modelId="{0748C6B6-8CF2-446B-B785-C2B9CA271506}" srcId="{621CA770-E81F-4AF4-AF7E-37CE7E2A71E1}" destId="{99A4F4A1-7585-41F0-9B78-A0EA3B864F07}" srcOrd="0" destOrd="0" parTransId="{15AC9103-F078-4A7A-BB8E-8DAC847E62E5}" sibTransId="{B4DA0708-3D32-4254-8586-855655661189}"/>
    <dgm:cxn modelId="{8BD48487-4CF2-4AE1-B187-D46CDC4F987C}" srcId="{621CA770-E81F-4AF4-AF7E-37CE7E2A71E1}" destId="{01F54D85-5C01-4710-AFED-30C23B432D0E}" srcOrd="2" destOrd="0" parTransId="{DE3726D1-5FE8-4A6A-BB75-7671595D08A5}" sibTransId="{5F13734F-1F2E-4E2E-A862-5D60048879CE}"/>
    <dgm:cxn modelId="{85E87B7B-23FD-4D69-9F85-6F4D8D1C2A0B}" type="presOf" srcId="{A4F9E01A-110A-495B-9AC3-695380167A62}" destId="{44814453-25A5-44F2-A92A-792403A6AAE1}" srcOrd="0" destOrd="0" presId="urn:microsoft.com/office/officeart/2005/8/layout/cycle8"/>
    <dgm:cxn modelId="{ADA36FB8-ECC8-49EC-B5F2-BFFF3DA04099}" type="presOf" srcId="{621CA770-E81F-4AF4-AF7E-37CE7E2A71E1}" destId="{CCF1E798-56E2-4E0D-895A-F6160B299864}" srcOrd="0" destOrd="0" presId="urn:microsoft.com/office/officeart/2005/8/layout/cycle8"/>
    <dgm:cxn modelId="{076DE9EB-6D92-4AD3-AD3A-263CEE00CF00}" srcId="{621CA770-E81F-4AF4-AF7E-37CE7E2A71E1}" destId="{A4F9E01A-110A-495B-9AC3-695380167A62}" srcOrd="1" destOrd="0" parTransId="{84B824C5-BED0-4E62-9C40-37FFBFD798B8}" sibTransId="{B76EF80C-8678-480E-BF35-CEE2DC962F75}"/>
    <dgm:cxn modelId="{05D72B75-AA61-426D-87C0-6DF4E7F4C36C}" type="presOf" srcId="{A4F9E01A-110A-495B-9AC3-695380167A62}" destId="{262D1E16-4689-48BD-94B3-D5C460DD9F3C}" srcOrd="1" destOrd="0" presId="urn:microsoft.com/office/officeart/2005/8/layout/cycle8"/>
    <dgm:cxn modelId="{984D7305-46C0-49B3-8504-DB8C82F760CB}" type="presOf" srcId="{01F54D85-5C01-4710-AFED-30C23B432D0E}" destId="{C6EBAA6B-62C2-4287-AD68-EF0A32D0A278}" srcOrd="0" destOrd="0" presId="urn:microsoft.com/office/officeart/2005/8/layout/cycle8"/>
    <dgm:cxn modelId="{D4B516BE-E68C-4A84-863C-CA5100D8BAEC}" type="presOf" srcId="{01F54D85-5C01-4710-AFED-30C23B432D0E}" destId="{BF0A6C44-F4F1-4F53-9518-99C6EB341725}" srcOrd="1" destOrd="0" presId="urn:microsoft.com/office/officeart/2005/8/layout/cycle8"/>
    <dgm:cxn modelId="{16F8B242-2E64-41E8-8B97-BF9294635CA2}" type="presOf" srcId="{99A4F4A1-7585-41F0-9B78-A0EA3B864F07}" destId="{5BA93F34-F0DB-4492-8907-0A2B1742F4A1}" srcOrd="0" destOrd="0" presId="urn:microsoft.com/office/officeart/2005/8/layout/cycle8"/>
    <dgm:cxn modelId="{404BF5C5-27DF-4553-917E-E0CC1330C544}" type="presParOf" srcId="{CCF1E798-56E2-4E0D-895A-F6160B299864}" destId="{5BA93F34-F0DB-4492-8907-0A2B1742F4A1}" srcOrd="0" destOrd="0" presId="urn:microsoft.com/office/officeart/2005/8/layout/cycle8"/>
    <dgm:cxn modelId="{CD62D69A-57D6-4610-A0D5-689BEE0317E9}" type="presParOf" srcId="{CCF1E798-56E2-4E0D-895A-F6160B299864}" destId="{B4B51E95-827F-4AB4-99F9-7B5963371194}" srcOrd="1" destOrd="0" presId="urn:microsoft.com/office/officeart/2005/8/layout/cycle8"/>
    <dgm:cxn modelId="{D4D0AB21-B8B2-4AAB-9E0E-CD9A5D033426}" type="presParOf" srcId="{CCF1E798-56E2-4E0D-895A-F6160B299864}" destId="{787F3D1B-2018-4AFF-AC20-B12494B08A25}" srcOrd="2" destOrd="0" presId="urn:microsoft.com/office/officeart/2005/8/layout/cycle8"/>
    <dgm:cxn modelId="{46149BC6-4E7B-47E9-BAC0-50A42C8A79DE}" type="presParOf" srcId="{CCF1E798-56E2-4E0D-895A-F6160B299864}" destId="{9AC0F5E2-D912-4F2F-B3A6-49EDBED7A883}" srcOrd="3" destOrd="0" presId="urn:microsoft.com/office/officeart/2005/8/layout/cycle8"/>
    <dgm:cxn modelId="{08FAF9C1-37F7-4528-B106-34901571D83D}" type="presParOf" srcId="{CCF1E798-56E2-4E0D-895A-F6160B299864}" destId="{44814453-25A5-44F2-A92A-792403A6AAE1}" srcOrd="4" destOrd="0" presId="urn:microsoft.com/office/officeart/2005/8/layout/cycle8"/>
    <dgm:cxn modelId="{9DEC689D-F6D4-4987-90CD-8BCF39395EAE}" type="presParOf" srcId="{CCF1E798-56E2-4E0D-895A-F6160B299864}" destId="{BC296084-AEBD-4E97-9733-D05C306BB74C}" srcOrd="5" destOrd="0" presId="urn:microsoft.com/office/officeart/2005/8/layout/cycle8"/>
    <dgm:cxn modelId="{A738A5E7-94F3-4B41-93EF-4CE50F39EBDF}" type="presParOf" srcId="{CCF1E798-56E2-4E0D-895A-F6160B299864}" destId="{7CB36AB6-51B9-40A8-BA52-100C1432EA99}" srcOrd="6" destOrd="0" presId="urn:microsoft.com/office/officeart/2005/8/layout/cycle8"/>
    <dgm:cxn modelId="{7CF72102-0D4B-45DA-B3A8-71174C6AB757}" type="presParOf" srcId="{CCF1E798-56E2-4E0D-895A-F6160B299864}" destId="{262D1E16-4689-48BD-94B3-D5C460DD9F3C}" srcOrd="7" destOrd="0" presId="urn:microsoft.com/office/officeart/2005/8/layout/cycle8"/>
    <dgm:cxn modelId="{E14C8E86-0613-4A1E-A0C8-DA0A23D2BE81}" type="presParOf" srcId="{CCF1E798-56E2-4E0D-895A-F6160B299864}" destId="{C6EBAA6B-62C2-4287-AD68-EF0A32D0A278}" srcOrd="8" destOrd="0" presId="urn:microsoft.com/office/officeart/2005/8/layout/cycle8"/>
    <dgm:cxn modelId="{13482112-BAC5-4666-B348-37162D70B23E}" type="presParOf" srcId="{CCF1E798-56E2-4E0D-895A-F6160B299864}" destId="{919D01D8-4152-4D0A-B390-FD2AC9D9E0B2}" srcOrd="9" destOrd="0" presId="urn:microsoft.com/office/officeart/2005/8/layout/cycle8"/>
    <dgm:cxn modelId="{54482464-2567-4DBA-91BE-6E440E1970B1}" type="presParOf" srcId="{CCF1E798-56E2-4E0D-895A-F6160B299864}" destId="{464F679C-F957-4781-94AB-04D38BC70688}" srcOrd="10" destOrd="0" presId="urn:microsoft.com/office/officeart/2005/8/layout/cycle8"/>
    <dgm:cxn modelId="{0FC717EC-F744-471C-BD9E-F539DFA52E8C}" type="presParOf" srcId="{CCF1E798-56E2-4E0D-895A-F6160B299864}" destId="{BF0A6C44-F4F1-4F53-9518-99C6EB341725}" srcOrd="11" destOrd="0" presId="urn:microsoft.com/office/officeart/2005/8/layout/cycle8"/>
    <dgm:cxn modelId="{D1F5885E-D2B2-4C8C-9E49-0A4B3EFE54F0}" type="presParOf" srcId="{CCF1E798-56E2-4E0D-895A-F6160B299864}" destId="{948E092C-CCB1-4C40-AC36-6D75717E4893}" srcOrd="12" destOrd="0" presId="urn:microsoft.com/office/officeart/2005/8/layout/cycle8"/>
    <dgm:cxn modelId="{4A5579F0-E676-4D6B-8D85-45EFDE9550EA}" type="presParOf" srcId="{CCF1E798-56E2-4E0D-895A-F6160B299864}" destId="{078C6840-0C15-4DB2-965E-8F9706095419}" srcOrd="13" destOrd="0" presId="urn:microsoft.com/office/officeart/2005/8/layout/cycle8"/>
    <dgm:cxn modelId="{A25419E1-ECA1-4B82-95B9-DFD3BEDC5344}" type="presParOf" srcId="{CCF1E798-56E2-4E0D-895A-F6160B299864}" destId="{42999C07-818D-4F95-ACAE-67A0356EA4C4}" srcOrd="14" destOrd="0" presId="urn:microsoft.com/office/officeart/2005/8/layout/cycle8"/>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ADA02B-09B1-4317-B7D0-E778C859522F}" type="doc">
      <dgm:prSet loTypeId="urn:microsoft.com/office/officeart/2005/8/layout/radial4" loCatId="relationship" qsTypeId="urn:microsoft.com/office/officeart/2005/8/quickstyle/simple2" qsCatId="simple" csTypeId="urn:microsoft.com/office/officeart/2005/8/colors/accent1_1" csCatId="accent1" phldr="1"/>
      <dgm:spPr/>
      <dgm:t>
        <a:bodyPr/>
        <a:lstStyle/>
        <a:p>
          <a:endParaRPr lang="th-TH"/>
        </a:p>
      </dgm:t>
    </dgm:pt>
    <dgm:pt modelId="{C7D12615-5F95-4107-A787-89598BF46226}">
      <dgm:prSet phldrT="[ข้อความ]" custT="1"/>
      <dgm:spPr/>
      <dgm:t>
        <a:bodyPr/>
        <a:lstStyle/>
        <a:p>
          <a:r>
            <a:rPr lang="en-US" sz="1600" b="1" dirty="0" smtClean="0">
              <a:latin typeface="Tahoma" pitchFamily="34" charset="0"/>
              <a:ea typeface="Tahoma" pitchFamily="34" charset="0"/>
              <a:cs typeface="Tahoma" pitchFamily="34" charset="0"/>
            </a:rPr>
            <a:t>Food Innovation and Research Center</a:t>
          </a:r>
          <a:endParaRPr lang="th-TH" sz="1600" b="1" dirty="0">
            <a:latin typeface="Tahoma" pitchFamily="34" charset="0"/>
            <a:ea typeface="Tahoma" pitchFamily="34" charset="0"/>
            <a:cs typeface="Tahoma" pitchFamily="34" charset="0"/>
          </a:endParaRPr>
        </a:p>
      </dgm:t>
    </dgm:pt>
    <dgm:pt modelId="{D856620D-31EB-4818-97FC-CDE234C274C7}" type="parTrans" cxnId="{5C4337F5-85C3-4438-A7EB-90F970FF1802}">
      <dgm:prSet/>
      <dgm:spPr/>
      <dgm:t>
        <a:bodyPr/>
        <a:lstStyle/>
        <a:p>
          <a:endParaRPr lang="th-TH" sz="1600" b="1">
            <a:solidFill>
              <a:schemeClr val="tx1"/>
            </a:solidFill>
            <a:latin typeface="Tahoma" pitchFamily="34" charset="0"/>
            <a:ea typeface="Tahoma" pitchFamily="34" charset="0"/>
            <a:cs typeface="Tahoma" pitchFamily="34" charset="0"/>
          </a:endParaRPr>
        </a:p>
      </dgm:t>
    </dgm:pt>
    <dgm:pt modelId="{F5B80D0B-1BD7-4F78-82FF-0645A2075348}" type="sibTrans" cxnId="{5C4337F5-85C3-4438-A7EB-90F970FF1802}">
      <dgm:prSet/>
      <dgm:spPr/>
      <dgm:t>
        <a:bodyPr/>
        <a:lstStyle/>
        <a:p>
          <a:endParaRPr lang="th-TH" sz="1600" b="1">
            <a:solidFill>
              <a:schemeClr val="tx1"/>
            </a:solidFill>
            <a:latin typeface="Tahoma" pitchFamily="34" charset="0"/>
            <a:ea typeface="Tahoma" pitchFamily="34" charset="0"/>
            <a:cs typeface="Tahoma" pitchFamily="34" charset="0"/>
          </a:endParaRPr>
        </a:p>
      </dgm:t>
    </dgm:pt>
    <dgm:pt modelId="{E4F8D20B-E105-4693-8C89-76AD05E9675F}">
      <dgm:prSet phldrT="[ข้อความ]" custT="1"/>
      <dgm:spPr/>
      <dgm:t>
        <a:bodyPr/>
        <a:lstStyle/>
        <a:p>
          <a:r>
            <a:rPr lang="th-TH" sz="1600" b="0" dirty="0" smtClean="0">
              <a:latin typeface="Tahoma" pitchFamily="34" charset="0"/>
              <a:ea typeface="Tahoma" pitchFamily="34" charset="0"/>
              <a:cs typeface="Tahoma" pitchFamily="34" charset="0"/>
            </a:rPr>
            <a:t>ให้บริการวิจัยในรูปแบบ </a:t>
          </a:r>
          <a:r>
            <a:rPr lang="en-US" sz="1600" b="0" dirty="0" smtClean="0">
              <a:latin typeface="Tahoma" pitchFamily="34" charset="0"/>
              <a:ea typeface="Tahoma" pitchFamily="34" charset="0"/>
              <a:cs typeface="Tahoma" pitchFamily="34" charset="0"/>
            </a:rPr>
            <a:t>Packaging Studio</a:t>
          </a:r>
          <a:endParaRPr lang="th-TH" sz="1600" b="0" dirty="0">
            <a:latin typeface="Tahoma" pitchFamily="34" charset="0"/>
            <a:ea typeface="Tahoma" pitchFamily="34" charset="0"/>
            <a:cs typeface="Tahoma" pitchFamily="34" charset="0"/>
          </a:endParaRPr>
        </a:p>
      </dgm:t>
    </dgm:pt>
    <dgm:pt modelId="{810A71A9-0E22-46F8-9D0F-309FED41A88E}" type="parTrans" cxnId="{4D940572-792B-4F32-9838-FF3DBC4C44D9}">
      <dgm:prSet/>
      <dgm:spPr/>
      <dgm:t>
        <a:bodyPr/>
        <a:lstStyle/>
        <a:p>
          <a:endParaRPr lang="th-TH" sz="1600" b="1">
            <a:solidFill>
              <a:schemeClr val="tx1"/>
            </a:solidFill>
            <a:latin typeface="Tahoma" pitchFamily="34" charset="0"/>
            <a:ea typeface="Tahoma" pitchFamily="34" charset="0"/>
            <a:cs typeface="Tahoma" pitchFamily="34" charset="0"/>
          </a:endParaRPr>
        </a:p>
      </dgm:t>
    </dgm:pt>
    <dgm:pt modelId="{9C616463-DA93-469A-8F10-C5FD17BF0073}" type="sibTrans" cxnId="{4D940572-792B-4F32-9838-FF3DBC4C44D9}">
      <dgm:prSet/>
      <dgm:spPr/>
      <dgm:t>
        <a:bodyPr/>
        <a:lstStyle/>
        <a:p>
          <a:endParaRPr lang="th-TH" sz="1600" b="1">
            <a:solidFill>
              <a:schemeClr val="tx1"/>
            </a:solidFill>
            <a:latin typeface="Tahoma" pitchFamily="34" charset="0"/>
            <a:ea typeface="Tahoma" pitchFamily="34" charset="0"/>
            <a:cs typeface="Tahoma" pitchFamily="34" charset="0"/>
          </a:endParaRPr>
        </a:p>
      </dgm:t>
    </dgm:pt>
    <dgm:pt modelId="{B96B58A3-516F-4D54-A478-4AC03CE8E753}">
      <dgm:prSet phldrT="[ข้อความ]" custT="1"/>
      <dgm:spPr/>
      <dgm:t>
        <a:bodyPr/>
        <a:lstStyle/>
        <a:p>
          <a:r>
            <a:rPr lang="th-TH" sz="1600" b="0" dirty="0" smtClean="0">
              <a:latin typeface="Tahoma" pitchFamily="34" charset="0"/>
              <a:ea typeface="Tahoma" pitchFamily="34" charset="0"/>
              <a:cs typeface="Tahoma" pitchFamily="34" charset="0"/>
            </a:rPr>
            <a:t>ให้บริการวิจัย ศึกษาการยอมรับและอายุผลิตภัณฑ์ใหม่ที่ผลิตได้ </a:t>
          </a:r>
          <a:endParaRPr lang="th-TH" sz="1600" b="0" dirty="0">
            <a:latin typeface="Tahoma" pitchFamily="34" charset="0"/>
            <a:ea typeface="Tahoma" pitchFamily="34" charset="0"/>
            <a:cs typeface="Tahoma" pitchFamily="34" charset="0"/>
          </a:endParaRPr>
        </a:p>
      </dgm:t>
    </dgm:pt>
    <dgm:pt modelId="{BD6D7D86-A922-4F60-A4FE-1CF17493D5BB}" type="parTrans" cxnId="{584027BB-7DF6-4A57-A071-F6F1B911E641}">
      <dgm:prSet/>
      <dgm:spPr/>
      <dgm:t>
        <a:bodyPr/>
        <a:lstStyle/>
        <a:p>
          <a:endParaRPr lang="th-TH" sz="1600" b="1">
            <a:solidFill>
              <a:schemeClr val="tx1"/>
            </a:solidFill>
            <a:latin typeface="Tahoma" pitchFamily="34" charset="0"/>
            <a:ea typeface="Tahoma" pitchFamily="34" charset="0"/>
            <a:cs typeface="Tahoma" pitchFamily="34" charset="0"/>
          </a:endParaRPr>
        </a:p>
      </dgm:t>
    </dgm:pt>
    <dgm:pt modelId="{39386680-52D9-4A03-B5CA-3B6BEB58212A}" type="sibTrans" cxnId="{584027BB-7DF6-4A57-A071-F6F1B911E641}">
      <dgm:prSet/>
      <dgm:spPr/>
      <dgm:t>
        <a:bodyPr/>
        <a:lstStyle/>
        <a:p>
          <a:endParaRPr lang="th-TH" sz="1600" b="1">
            <a:solidFill>
              <a:schemeClr val="tx1"/>
            </a:solidFill>
            <a:latin typeface="Tahoma" pitchFamily="34" charset="0"/>
            <a:ea typeface="Tahoma" pitchFamily="34" charset="0"/>
            <a:cs typeface="Tahoma" pitchFamily="34" charset="0"/>
          </a:endParaRPr>
        </a:p>
      </dgm:t>
    </dgm:pt>
    <dgm:pt modelId="{337F59B9-6865-4E9C-B4BA-A2D933C5DC31}">
      <dgm:prSet phldrT="[ข้อความ]" custT="1"/>
      <dgm:spPr/>
      <dgm:t>
        <a:bodyPr/>
        <a:lstStyle/>
        <a:p>
          <a:r>
            <a:rPr lang="th-TH" sz="1600" b="0" dirty="0" smtClean="0">
              <a:latin typeface="Tahoma" pitchFamily="34" charset="0"/>
              <a:ea typeface="Tahoma" pitchFamily="34" charset="0"/>
              <a:cs typeface="Tahoma" pitchFamily="34" charset="0"/>
            </a:rPr>
            <a:t>ให้บริการวิจัยความเป็นไปได้เชิงธุรกิจของอาหาร </a:t>
          </a:r>
          <a:endParaRPr lang="th-TH" sz="1600" b="0" dirty="0">
            <a:latin typeface="Tahoma" pitchFamily="34" charset="0"/>
            <a:ea typeface="Tahoma" pitchFamily="34" charset="0"/>
            <a:cs typeface="Tahoma" pitchFamily="34" charset="0"/>
          </a:endParaRPr>
        </a:p>
      </dgm:t>
    </dgm:pt>
    <dgm:pt modelId="{07DE5C4B-5DE9-4D6B-8743-4231551F0D96}" type="parTrans" cxnId="{02DAEBD0-D873-4543-AF2A-8C21D9E5040D}">
      <dgm:prSet/>
      <dgm:spPr/>
      <dgm:t>
        <a:bodyPr/>
        <a:lstStyle/>
        <a:p>
          <a:endParaRPr lang="th-TH" sz="1600" b="1">
            <a:solidFill>
              <a:schemeClr val="tx1"/>
            </a:solidFill>
            <a:latin typeface="Tahoma" pitchFamily="34" charset="0"/>
            <a:ea typeface="Tahoma" pitchFamily="34" charset="0"/>
            <a:cs typeface="Tahoma" pitchFamily="34" charset="0"/>
          </a:endParaRPr>
        </a:p>
      </dgm:t>
    </dgm:pt>
    <dgm:pt modelId="{24865020-C946-40ED-BC08-767CC84E5240}" type="sibTrans" cxnId="{02DAEBD0-D873-4543-AF2A-8C21D9E5040D}">
      <dgm:prSet/>
      <dgm:spPr/>
      <dgm:t>
        <a:bodyPr/>
        <a:lstStyle/>
        <a:p>
          <a:endParaRPr lang="th-TH" sz="1600" b="1">
            <a:solidFill>
              <a:schemeClr val="tx1"/>
            </a:solidFill>
            <a:latin typeface="Tahoma" pitchFamily="34" charset="0"/>
            <a:ea typeface="Tahoma" pitchFamily="34" charset="0"/>
            <a:cs typeface="Tahoma" pitchFamily="34" charset="0"/>
          </a:endParaRPr>
        </a:p>
      </dgm:t>
    </dgm:pt>
    <dgm:pt modelId="{69887E63-AFD5-45F3-A17D-FE0FA0903865}" type="pres">
      <dgm:prSet presAssocID="{2FADA02B-09B1-4317-B7D0-E778C859522F}" presName="cycle" presStyleCnt="0">
        <dgm:presLayoutVars>
          <dgm:chMax val="1"/>
          <dgm:dir/>
          <dgm:animLvl val="ctr"/>
          <dgm:resizeHandles val="exact"/>
        </dgm:presLayoutVars>
      </dgm:prSet>
      <dgm:spPr/>
      <dgm:t>
        <a:bodyPr/>
        <a:lstStyle/>
        <a:p>
          <a:endParaRPr lang="th-TH"/>
        </a:p>
      </dgm:t>
    </dgm:pt>
    <dgm:pt modelId="{77216D10-891B-4699-8EE8-A0F957B408A4}" type="pres">
      <dgm:prSet presAssocID="{C7D12615-5F95-4107-A787-89598BF46226}" presName="centerShape" presStyleLbl="node0" presStyleIdx="0" presStyleCnt="1"/>
      <dgm:spPr/>
      <dgm:t>
        <a:bodyPr/>
        <a:lstStyle/>
        <a:p>
          <a:endParaRPr lang="th-TH"/>
        </a:p>
      </dgm:t>
    </dgm:pt>
    <dgm:pt modelId="{956E9137-EA6A-419C-B532-51E9A07980A9}" type="pres">
      <dgm:prSet presAssocID="{810A71A9-0E22-46F8-9D0F-309FED41A88E}" presName="parTrans" presStyleLbl="bgSibTrans2D1" presStyleIdx="0" presStyleCnt="3"/>
      <dgm:spPr/>
      <dgm:t>
        <a:bodyPr/>
        <a:lstStyle/>
        <a:p>
          <a:endParaRPr lang="th-TH"/>
        </a:p>
      </dgm:t>
    </dgm:pt>
    <dgm:pt modelId="{F41D0317-0451-4D8F-B6F7-BDBCD4F589E6}" type="pres">
      <dgm:prSet presAssocID="{E4F8D20B-E105-4693-8C89-76AD05E9675F}" presName="node" presStyleLbl="node1" presStyleIdx="0" presStyleCnt="3">
        <dgm:presLayoutVars>
          <dgm:bulletEnabled val="1"/>
        </dgm:presLayoutVars>
      </dgm:prSet>
      <dgm:spPr/>
      <dgm:t>
        <a:bodyPr/>
        <a:lstStyle/>
        <a:p>
          <a:endParaRPr lang="th-TH"/>
        </a:p>
      </dgm:t>
    </dgm:pt>
    <dgm:pt modelId="{D91A2791-63EB-43C9-AC53-1C18A320BBB1}" type="pres">
      <dgm:prSet presAssocID="{BD6D7D86-A922-4F60-A4FE-1CF17493D5BB}" presName="parTrans" presStyleLbl="bgSibTrans2D1" presStyleIdx="1" presStyleCnt="3"/>
      <dgm:spPr/>
      <dgm:t>
        <a:bodyPr/>
        <a:lstStyle/>
        <a:p>
          <a:endParaRPr lang="th-TH"/>
        </a:p>
      </dgm:t>
    </dgm:pt>
    <dgm:pt modelId="{393D7D03-7671-463C-ABBE-7AF88835D722}" type="pres">
      <dgm:prSet presAssocID="{B96B58A3-516F-4D54-A478-4AC03CE8E753}" presName="node" presStyleLbl="node1" presStyleIdx="1" presStyleCnt="3">
        <dgm:presLayoutVars>
          <dgm:bulletEnabled val="1"/>
        </dgm:presLayoutVars>
      </dgm:prSet>
      <dgm:spPr/>
      <dgm:t>
        <a:bodyPr/>
        <a:lstStyle/>
        <a:p>
          <a:endParaRPr lang="th-TH"/>
        </a:p>
      </dgm:t>
    </dgm:pt>
    <dgm:pt modelId="{6BE119B7-C8D2-48F2-A97C-F8A4A44FC8FD}" type="pres">
      <dgm:prSet presAssocID="{07DE5C4B-5DE9-4D6B-8743-4231551F0D96}" presName="parTrans" presStyleLbl="bgSibTrans2D1" presStyleIdx="2" presStyleCnt="3"/>
      <dgm:spPr/>
      <dgm:t>
        <a:bodyPr/>
        <a:lstStyle/>
        <a:p>
          <a:endParaRPr lang="th-TH"/>
        </a:p>
      </dgm:t>
    </dgm:pt>
    <dgm:pt modelId="{8E91F0CD-AE1A-4581-AC5F-C85CCBCEF189}" type="pres">
      <dgm:prSet presAssocID="{337F59B9-6865-4E9C-B4BA-A2D933C5DC31}" presName="node" presStyleLbl="node1" presStyleIdx="2" presStyleCnt="3">
        <dgm:presLayoutVars>
          <dgm:bulletEnabled val="1"/>
        </dgm:presLayoutVars>
      </dgm:prSet>
      <dgm:spPr/>
      <dgm:t>
        <a:bodyPr/>
        <a:lstStyle/>
        <a:p>
          <a:endParaRPr lang="th-TH"/>
        </a:p>
      </dgm:t>
    </dgm:pt>
  </dgm:ptLst>
  <dgm:cxnLst>
    <dgm:cxn modelId="{8367D6FD-F8ED-4BCA-AECC-CB9C8076779B}" type="presOf" srcId="{BD6D7D86-A922-4F60-A4FE-1CF17493D5BB}" destId="{D91A2791-63EB-43C9-AC53-1C18A320BBB1}" srcOrd="0" destOrd="0" presId="urn:microsoft.com/office/officeart/2005/8/layout/radial4"/>
    <dgm:cxn modelId="{5C4337F5-85C3-4438-A7EB-90F970FF1802}" srcId="{2FADA02B-09B1-4317-B7D0-E778C859522F}" destId="{C7D12615-5F95-4107-A787-89598BF46226}" srcOrd="0" destOrd="0" parTransId="{D856620D-31EB-4818-97FC-CDE234C274C7}" sibTransId="{F5B80D0B-1BD7-4F78-82FF-0645A2075348}"/>
    <dgm:cxn modelId="{52449513-AD87-48AA-866C-39503275DE20}" type="presOf" srcId="{B96B58A3-516F-4D54-A478-4AC03CE8E753}" destId="{393D7D03-7671-463C-ABBE-7AF88835D722}" srcOrd="0" destOrd="0" presId="urn:microsoft.com/office/officeart/2005/8/layout/radial4"/>
    <dgm:cxn modelId="{452D8505-5558-4FA5-B3FC-AA9CA53C2EFB}" type="presOf" srcId="{E4F8D20B-E105-4693-8C89-76AD05E9675F}" destId="{F41D0317-0451-4D8F-B6F7-BDBCD4F589E6}" srcOrd="0" destOrd="0" presId="urn:microsoft.com/office/officeart/2005/8/layout/radial4"/>
    <dgm:cxn modelId="{29B5D74D-E01B-4F99-8898-1D9B91064C12}" type="presOf" srcId="{C7D12615-5F95-4107-A787-89598BF46226}" destId="{77216D10-891B-4699-8EE8-A0F957B408A4}" srcOrd="0" destOrd="0" presId="urn:microsoft.com/office/officeart/2005/8/layout/radial4"/>
    <dgm:cxn modelId="{02DAEBD0-D873-4543-AF2A-8C21D9E5040D}" srcId="{C7D12615-5F95-4107-A787-89598BF46226}" destId="{337F59B9-6865-4E9C-B4BA-A2D933C5DC31}" srcOrd="2" destOrd="0" parTransId="{07DE5C4B-5DE9-4D6B-8743-4231551F0D96}" sibTransId="{24865020-C946-40ED-BC08-767CC84E5240}"/>
    <dgm:cxn modelId="{584027BB-7DF6-4A57-A071-F6F1B911E641}" srcId="{C7D12615-5F95-4107-A787-89598BF46226}" destId="{B96B58A3-516F-4D54-A478-4AC03CE8E753}" srcOrd="1" destOrd="0" parTransId="{BD6D7D86-A922-4F60-A4FE-1CF17493D5BB}" sibTransId="{39386680-52D9-4A03-B5CA-3B6BEB58212A}"/>
    <dgm:cxn modelId="{405FE801-7F99-416C-B895-806685BA6959}" type="presOf" srcId="{2FADA02B-09B1-4317-B7D0-E778C859522F}" destId="{69887E63-AFD5-45F3-A17D-FE0FA0903865}" srcOrd="0" destOrd="0" presId="urn:microsoft.com/office/officeart/2005/8/layout/radial4"/>
    <dgm:cxn modelId="{9D3AA0B6-5B8E-423C-B72C-7C7AA268D366}" type="presOf" srcId="{337F59B9-6865-4E9C-B4BA-A2D933C5DC31}" destId="{8E91F0CD-AE1A-4581-AC5F-C85CCBCEF189}" srcOrd="0" destOrd="0" presId="urn:microsoft.com/office/officeart/2005/8/layout/radial4"/>
    <dgm:cxn modelId="{1621A597-3077-498E-90F1-A9612E37D1E3}" type="presOf" srcId="{810A71A9-0E22-46F8-9D0F-309FED41A88E}" destId="{956E9137-EA6A-419C-B532-51E9A07980A9}" srcOrd="0" destOrd="0" presId="urn:microsoft.com/office/officeart/2005/8/layout/radial4"/>
    <dgm:cxn modelId="{4D940572-792B-4F32-9838-FF3DBC4C44D9}" srcId="{C7D12615-5F95-4107-A787-89598BF46226}" destId="{E4F8D20B-E105-4693-8C89-76AD05E9675F}" srcOrd="0" destOrd="0" parTransId="{810A71A9-0E22-46F8-9D0F-309FED41A88E}" sibTransId="{9C616463-DA93-469A-8F10-C5FD17BF0073}"/>
    <dgm:cxn modelId="{0354678C-C16D-4973-8C2A-75A902ACF74C}" type="presOf" srcId="{07DE5C4B-5DE9-4D6B-8743-4231551F0D96}" destId="{6BE119B7-C8D2-48F2-A97C-F8A4A44FC8FD}" srcOrd="0" destOrd="0" presId="urn:microsoft.com/office/officeart/2005/8/layout/radial4"/>
    <dgm:cxn modelId="{C35E930D-4F01-4C41-B95D-E1F1D9C9BC24}" type="presParOf" srcId="{69887E63-AFD5-45F3-A17D-FE0FA0903865}" destId="{77216D10-891B-4699-8EE8-A0F957B408A4}" srcOrd="0" destOrd="0" presId="urn:microsoft.com/office/officeart/2005/8/layout/radial4"/>
    <dgm:cxn modelId="{7F9032AD-4098-432F-9C54-A90726F476E1}" type="presParOf" srcId="{69887E63-AFD5-45F3-A17D-FE0FA0903865}" destId="{956E9137-EA6A-419C-B532-51E9A07980A9}" srcOrd="1" destOrd="0" presId="urn:microsoft.com/office/officeart/2005/8/layout/radial4"/>
    <dgm:cxn modelId="{98F936A4-08E2-45C4-9FDB-918FCCE8FFEE}" type="presParOf" srcId="{69887E63-AFD5-45F3-A17D-FE0FA0903865}" destId="{F41D0317-0451-4D8F-B6F7-BDBCD4F589E6}" srcOrd="2" destOrd="0" presId="urn:microsoft.com/office/officeart/2005/8/layout/radial4"/>
    <dgm:cxn modelId="{EE67F09F-A543-4074-8CB5-46A46115D0EF}" type="presParOf" srcId="{69887E63-AFD5-45F3-A17D-FE0FA0903865}" destId="{D91A2791-63EB-43C9-AC53-1C18A320BBB1}" srcOrd="3" destOrd="0" presId="urn:microsoft.com/office/officeart/2005/8/layout/radial4"/>
    <dgm:cxn modelId="{48259A94-29D4-4685-B627-31178A641D8F}" type="presParOf" srcId="{69887E63-AFD5-45F3-A17D-FE0FA0903865}" destId="{393D7D03-7671-463C-ABBE-7AF88835D722}" srcOrd="4" destOrd="0" presId="urn:microsoft.com/office/officeart/2005/8/layout/radial4"/>
    <dgm:cxn modelId="{A95B37A8-E13B-475F-AF85-C3170956EB64}" type="presParOf" srcId="{69887E63-AFD5-45F3-A17D-FE0FA0903865}" destId="{6BE119B7-C8D2-48F2-A97C-F8A4A44FC8FD}" srcOrd="5" destOrd="0" presId="urn:microsoft.com/office/officeart/2005/8/layout/radial4"/>
    <dgm:cxn modelId="{F1687E23-16BF-4107-9C05-789586BBD84D}" type="presParOf" srcId="{69887E63-AFD5-45F3-A17D-FE0FA0903865}" destId="{8E91F0CD-AE1A-4581-AC5F-C85CCBCEF189}" srcOrd="6" destOrd="0" presId="urn:microsoft.com/office/officeart/2005/8/layout/radial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279945-1066-45A6-91A4-2DD37E7D13D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th-TH"/>
        </a:p>
      </dgm:t>
    </dgm:pt>
    <dgm:pt modelId="{BDEAE158-DEB2-4ADA-BEAB-6E370E313833}">
      <dgm:prSet custT="1"/>
      <dgm:spPr>
        <a:solidFill>
          <a:schemeClr val="accent2">
            <a:lumMod val="60000"/>
            <a:lumOff val="40000"/>
          </a:schemeClr>
        </a:solidFill>
      </dgm:spPr>
      <dgm:t>
        <a:bodyPr/>
        <a:lstStyle/>
        <a:p>
          <a:pPr rtl="0"/>
          <a:r>
            <a:rPr lang="th-TH" sz="1600" b="1" dirty="0" smtClean="0">
              <a:solidFill>
                <a:schemeClr val="tx2">
                  <a:lumMod val="50000"/>
                </a:schemeClr>
              </a:solidFill>
              <a:latin typeface="Tahoma" pitchFamily="34" charset="0"/>
              <a:ea typeface="Tahoma" pitchFamily="34" charset="0"/>
              <a:cs typeface="Tahoma" pitchFamily="34" charset="0"/>
            </a:rPr>
            <a:t>เทคโนโลยีการลดการปล่อยก๊าซเรือนกระจกสาขาพลังงาน</a:t>
          </a:r>
          <a:endParaRPr lang="th-TH" sz="1600" dirty="0">
            <a:solidFill>
              <a:schemeClr val="tx2">
                <a:lumMod val="50000"/>
              </a:schemeClr>
            </a:solidFill>
            <a:latin typeface="Tahoma" pitchFamily="34" charset="0"/>
            <a:ea typeface="Tahoma" pitchFamily="34" charset="0"/>
            <a:cs typeface="Tahoma" pitchFamily="34" charset="0"/>
          </a:endParaRPr>
        </a:p>
      </dgm:t>
    </dgm:pt>
    <dgm:pt modelId="{EAF1E72A-5BFF-4ECA-AD92-B2F5D4F60D1D}" type="parTrans" cxnId="{78226709-C73E-42EA-B51C-DBC7C9FC5C9F}">
      <dgm:prSet/>
      <dgm:spPr/>
      <dgm:t>
        <a:bodyPr/>
        <a:lstStyle/>
        <a:p>
          <a:endParaRPr lang="th-TH"/>
        </a:p>
      </dgm:t>
    </dgm:pt>
    <dgm:pt modelId="{1DAB57B3-3DB6-45D8-99F9-5F340581DAC9}" type="sibTrans" cxnId="{78226709-C73E-42EA-B51C-DBC7C9FC5C9F}">
      <dgm:prSet/>
      <dgm:spPr/>
      <dgm:t>
        <a:bodyPr/>
        <a:lstStyle/>
        <a:p>
          <a:endParaRPr lang="th-TH"/>
        </a:p>
      </dgm:t>
    </dgm:pt>
    <dgm:pt modelId="{B04DB3E2-06DA-406F-9FEB-9D12A82BC8D1}">
      <dgm:prSet custT="1"/>
      <dgm:spPr/>
      <dgm:t>
        <a:bodyPr/>
        <a:lstStyle/>
        <a:p>
          <a:pPr rtl="0"/>
          <a:r>
            <a:rPr lang="en-US" sz="1600" b="1" dirty="0" smtClean="0">
              <a:solidFill>
                <a:schemeClr val="tx2">
                  <a:lumMod val="50000"/>
                </a:schemeClr>
              </a:solidFill>
              <a:latin typeface="Tahoma" pitchFamily="34" charset="0"/>
              <a:ea typeface="Tahoma" pitchFamily="34" charset="0"/>
              <a:cs typeface="Tahoma" pitchFamily="34" charset="0"/>
            </a:rPr>
            <a:t>Technology Needs Assessments for Water Resource Management</a:t>
          </a:r>
          <a:endParaRPr lang="th-TH" sz="1600" dirty="0">
            <a:solidFill>
              <a:schemeClr val="tx2">
                <a:lumMod val="50000"/>
              </a:schemeClr>
            </a:solidFill>
            <a:latin typeface="Tahoma" pitchFamily="34" charset="0"/>
            <a:ea typeface="Tahoma" pitchFamily="34" charset="0"/>
            <a:cs typeface="Tahoma" pitchFamily="34" charset="0"/>
          </a:endParaRPr>
        </a:p>
      </dgm:t>
    </dgm:pt>
    <dgm:pt modelId="{4A61541C-87EE-4C72-B668-437E20385F28}" type="parTrans" cxnId="{EB368BEA-1CA2-480B-8C98-20AE9582944A}">
      <dgm:prSet/>
      <dgm:spPr/>
      <dgm:t>
        <a:bodyPr/>
        <a:lstStyle/>
        <a:p>
          <a:endParaRPr lang="th-TH"/>
        </a:p>
      </dgm:t>
    </dgm:pt>
    <dgm:pt modelId="{EDEC9B9B-8694-4662-8950-291A01CECC7E}" type="sibTrans" cxnId="{EB368BEA-1CA2-480B-8C98-20AE9582944A}">
      <dgm:prSet/>
      <dgm:spPr/>
      <dgm:t>
        <a:bodyPr/>
        <a:lstStyle/>
        <a:p>
          <a:endParaRPr lang="th-TH"/>
        </a:p>
      </dgm:t>
    </dgm:pt>
    <dgm:pt modelId="{8F340F6E-008B-4394-9CE7-FACEAF5DFCFE}">
      <dgm:prSet custT="1"/>
      <dgm:spPr>
        <a:solidFill>
          <a:schemeClr val="accent4">
            <a:lumMod val="40000"/>
            <a:lumOff val="60000"/>
          </a:schemeClr>
        </a:solidFill>
      </dgm:spPr>
      <dgm:t>
        <a:bodyPr/>
        <a:lstStyle/>
        <a:p>
          <a:pPr rtl="0"/>
          <a:r>
            <a:rPr lang="en-US" sz="1600" b="1" dirty="0" smtClean="0">
              <a:solidFill>
                <a:schemeClr val="tx2">
                  <a:lumMod val="50000"/>
                </a:schemeClr>
              </a:solidFill>
              <a:latin typeface="Tahoma" pitchFamily="34" charset="0"/>
              <a:ea typeface="Tahoma" pitchFamily="34" charset="0"/>
              <a:cs typeface="Tahoma" pitchFamily="34" charset="0"/>
            </a:rPr>
            <a:t>Technology Adaptation in Agricultural Sector</a:t>
          </a:r>
          <a:endParaRPr lang="th-TH" sz="1600" dirty="0">
            <a:solidFill>
              <a:schemeClr val="tx2">
                <a:lumMod val="50000"/>
              </a:schemeClr>
            </a:solidFill>
            <a:latin typeface="Tahoma" pitchFamily="34" charset="0"/>
            <a:ea typeface="Tahoma" pitchFamily="34" charset="0"/>
            <a:cs typeface="Tahoma" pitchFamily="34" charset="0"/>
          </a:endParaRPr>
        </a:p>
      </dgm:t>
    </dgm:pt>
    <dgm:pt modelId="{B36DC385-96EB-48E3-BE81-70F317610429}" type="parTrans" cxnId="{57A48451-96C5-4E20-9FFD-F2B7D337F401}">
      <dgm:prSet/>
      <dgm:spPr/>
      <dgm:t>
        <a:bodyPr/>
        <a:lstStyle/>
        <a:p>
          <a:endParaRPr lang="th-TH"/>
        </a:p>
      </dgm:t>
    </dgm:pt>
    <dgm:pt modelId="{F965194B-E5CD-4ED5-A25C-A5226E74A60D}" type="sibTrans" cxnId="{57A48451-96C5-4E20-9FFD-F2B7D337F401}">
      <dgm:prSet/>
      <dgm:spPr/>
      <dgm:t>
        <a:bodyPr/>
        <a:lstStyle/>
        <a:p>
          <a:endParaRPr lang="th-TH"/>
        </a:p>
      </dgm:t>
    </dgm:pt>
    <dgm:pt modelId="{3426C1A3-DDED-42AA-9202-3EF0D0874CE1}">
      <dgm:prSet custT="1"/>
      <dgm:spPr/>
      <dgm:t>
        <a:bodyPr/>
        <a:lstStyle/>
        <a:p>
          <a:pPr rtl="0"/>
          <a:r>
            <a:rPr lang="en-US" sz="1600" b="1" dirty="0" smtClean="0">
              <a:solidFill>
                <a:schemeClr val="tx2">
                  <a:lumMod val="50000"/>
                </a:schemeClr>
              </a:solidFill>
              <a:latin typeface="Tahoma" pitchFamily="34" charset="0"/>
              <a:ea typeface="Tahoma" pitchFamily="34" charset="0"/>
              <a:cs typeface="Tahoma" pitchFamily="34" charset="0"/>
            </a:rPr>
            <a:t>Modeling of Climate Change</a:t>
          </a:r>
          <a:endParaRPr lang="th-TH" sz="1600" dirty="0">
            <a:solidFill>
              <a:schemeClr val="tx2">
                <a:lumMod val="50000"/>
              </a:schemeClr>
            </a:solidFill>
            <a:latin typeface="Tahoma" pitchFamily="34" charset="0"/>
            <a:ea typeface="Tahoma" pitchFamily="34" charset="0"/>
            <a:cs typeface="Tahoma" pitchFamily="34" charset="0"/>
          </a:endParaRPr>
        </a:p>
      </dgm:t>
    </dgm:pt>
    <dgm:pt modelId="{60B63351-D20C-4269-A465-46DB5EC915C0}" type="parTrans" cxnId="{8B8027D2-FBDB-495B-8713-6EBEE59A138C}">
      <dgm:prSet/>
      <dgm:spPr/>
      <dgm:t>
        <a:bodyPr/>
        <a:lstStyle/>
        <a:p>
          <a:endParaRPr lang="th-TH"/>
        </a:p>
      </dgm:t>
    </dgm:pt>
    <dgm:pt modelId="{9D19F71A-630E-4E35-AF4C-96188CEE494C}" type="sibTrans" cxnId="{8B8027D2-FBDB-495B-8713-6EBEE59A138C}">
      <dgm:prSet/>
      <dgm:spPr/>
      <dgm:t>
        <a:bodyPr/>
        <a:lstStyle/>
        <a:p>
          <a:endParaRPr lang="th-TH"/>
        </a:p>
      </dgm:t>
    </dgm:pt>
    <dgm:pt modelId="{1D6F3C5B-C74B-4B36-BC7F-4DCF3479E4F3}" type="pres">
      <dgm:prSet presAssocID="{CA279945-1066-45A6-91A4-2DD37E7D13DC}" presName="Name0" presStyleCnt="0">
        <dgm:presLayoutVars>
          <dgm:dir/>
          <dgm:animLvl val="lvl"/>
          <dgm:resizeHandles val="exact"/>
        </dgm:presLayoutVars>
      </dgm:prSet>
      <dgm:spPr/>
      <dgm:t>
        <a:bodyPr/>
        <a:lstStyle/>
        <a:p>
          <a:endParaRPr lang="th-TH"/>
        </a:p>
      </dgm:t>
    </dgm:pt>
    <dgm:pt modelId="{73C0B69A-B654-46BD-9B9A-B37FCCB17E6F}" type="pres">
      <dgm:prSet presAssocID="{BDEAE158-DEB2-4ADA-BEAB-6E370E313833}" presName="linNode" presStyleCnt="0"/>
      <dgm:spPr/>
    </dgm:pt>
    <dgm:pt modelId="{C2E3F0AC-A8C7-40D5-8CFC-E0DF1BFC93E6}" type="pres">
      <dgm:prSet presAssocID="{BDEAE158-DEB2-4ADA-BEAB-6E370E313833}" presName="parentText" presStyleLbl="node1" presStyleIdx="0" presStyleCnt="4" custScaleX="277778" custLinFactX="100000" custLinFactY="2279" custLinFactNeighborX="177449" custLinFactNeighborY="100000">
        <dgm:presLayoutVars>
          <dgm:chMax val="1"/>
          <dgm:bulletEnabled val="1"/>
        </dgm:presLayoutVars>
      </dgm:prSet>
      <dgm:spPr/>
      <dgm:t>
        <a:bodyPr/>
        <a:lstStyle/>
        <a:p>
          <a:endParaRPr lang="th-TH"/>
        </a:p>
      </dgm:t>
    </dgm:pt>
    <dgm:pt modelId="{03519F15-7532-461A-BD15-7D72FA3C0289}" type="pres">
      <dgm:prSet presAssocID="{1DAB57B3-3DB6-45D8-99F9-5F340581DAC9}" presName="sp" presStyleCnt="0"/>
      <dgm:spPr/>
    </dgm:pt>
    <dgm:pt modelId="{E8991F3C-468C-45D5-BF81-55DAECF2B688}" type="pres">
      <dgm:prSet presAssocID="{B04DB3E2-06DA-406F-9FEB-9D12A82BC8D1}" presName="linNode" presStyleCnt="0"/>
      <dgm:spPr/>
    </dgm:pt>
    <dgm:pt modelId="{A2ED3311-1161-4EC0-8E2C-A7EBD25AC923}" type="pres">
      <dgm:prSet presAssocID="{B04DB3E2-06DA-406F-9FEB-9D12A82BC8D1}" presName="parentText" presStyleLbl="node1" presStyleIdx="1" presStyleCnt="4" custScaleX="277778">
        <dgm:presLayoutVars>
          <dgm:chMax val="1"/>
          <dgm:bulletEnabled val="1"/>
        </dgm:presLayoutVars>
      </dgm:prSet>
      <dgm:spPr/>
      <dgm:t>
        <a:bodyPr/>
        <a:lstStyle/>
        <a:p>
          <a:endParaRPr lang="th-TH"/>
        </a:p>
      </dgm:t>
    </dgm:pt>
    <dgm:pt modelId="{7F1ACF21-F0CA-4FE5-A68A-4950B59CBF64}" type="pres">
      <dgm:prSet presAssocID="{EDEC9B9B-8694-4662-8950-291A01CECC7E}" presName="sp" presStyleCnt="0"/>
      <dgm:spPr/>
    </dgm:pt>
    <dgm:pt modelId="{E8DD2DD7-2AE9-4D15-B8D1-B08079B2809C}" type="pres">
      <dgm:prSet presAssocID="{8F340F6E-008B-4394-9CE7-FACEAF5DFCFE}" presName="linNode" presStyleCnt="0"/>
      <dgm:spPr/>
    </dgm:pt>
    <dgm:pt modelId="{ABD712D1-B8B8-43BB-9436-AA70721BB30B}" type="pres">
      <dgm:prSet presAssocID="{8F340F6E-008B-4394-9CE7-FACEAF5DFCFE}" presName="parentText" presStyleLbl="node1" presStyleIdx="2" presStyleCnt="4" custScaleX="277778">
        <dgm:presLayoutVars>
          <dgm:chMax val="1"/>
          <dgm:bulletEnabled val="1"/>
        </dgm:presLayoutVars>
      </dgm:prSet>
      <dgm:spPr/>
      <dgm:t>
        <a:bodyPr/>
        <a:lstStyle/>
        <a:p>
          <a:endParaRPr lang="th-TH"/>
        </a:p>
      </dgm:t>
    </dgm:pt>
    <dgm:pt modelId="{FF615A56-003A-4186-AA18-4256CE91942C}" type="pres">
      <dgm:prSet presAssocID="{F965194B-E5CD-4ED5-A25C-A5226E74A60D}" presName="sp" presStyleCnt="0"/>
      <dgm:spPr/>
    </dgm:pt>
    <dgm:pt modelId="{655B6836-58CA-4F9C-9E5B-8CACA58C936B}" type="pres">
      <dgm:prSet presAssocID="{3426C1A3-DDED-42AA-9202-3EF0D0874CE1}" presName="linNode" presStyleCnt="0"/>
      <dgm:spPr/>
    </dgm:pt>
    <dgm:pt modelId="{F3EDB61B-0190-4566-8539-B126F1F75A26}" type="pres">
      <dgm:prSet presAssocID="{3426C1A3-DDED-42AA-9202-3EF0D0874CE1}" presName="parentText" presStyleLbl="node1" presStyleIdx="3" presStyleCnt="4" custScaleX="277778">
        <dgm:presLayoutVars>
          <dgm:chMax val="1"/>
          <dgm:bulletEnabled val="1"/>
        </dgm:presLayoutVars>
      </dgm:prSet>
      <dgm:spPr/>
      <dgm:t>
        <a:bodyPr/>
        <a:lstStyle/>
        <a:p>
          <a:endParaRPr lang="th-TH"/>
        </a:p>
      </dgm:t>
    </dgm:pt>
  </dgm:ptLst>
  <dgm:cxnLst>
    <dgm:cxn modelId="{78226709-C73E-42EA-B51C-DBC7C9FC5C9F}" srcId="{CA279945-1066-45A6-91A4-2DD37E7D13DC}" destId="{BDEAE158-DEB2-4ADA-BEAB-6E370E313833}" srcOrd="0" destOrd="0" parTransId="{EAF1E72A-5BFF-4ECA-AD92-B2F5D4F60D1D}" sibTransId="{1DAB57B3-3DB6-45D8-99F9-5F340581DAC9}"/>
    <dgm:cxn modelId="{57A48451-96C5-4E20-9FFD-F2B7D337F401}" srcId="{CA279945-1066-45A6-91A4-2DD37E7D13DC}" destId="{8F340F6E-008B-4394-9CE7-FACEAF5DFCFE}" srcOrd="2" destOrd="0" parTransId="{B36DC385-96EB-48E3-BE81-70F317610429}" sibTransId="{F965194B-E5CD-4ED5-A25C-A5226E74A60D}"/>
    <dgm:cxn modelId="{0D16C53A-11CB-480F-97D5-501D49AEBC14}" type="presOf" srcId="{3426C1A3-DDED-42AA-9202-3EF0D0874CE1}" destId="{F3EDB61B-0190-4566-8539-B126F1F75A26}" srcOrd="0" destOrd="0" presId="urn:microsoft.com/office/officeart/2005/8/layout/vList5"/>
    <dgm:cxn modelId="{4CFD7E39-00CA-4CB5-B230-E7A95C0D0ACB}" type="presOf" srcId="{CA279945-1066-45A6-91A4-2DD37E7D13DC}" destId="{1D6F3C5B-C74B-4B36-BC7F-4DCF3479E4F3}" srcOrd="0" destOrd="0" presId="urn:microsoft.com/office/officeart/2005/8/layout/vList5"/>
    <dgm:cxn modelId="{272771F0-57B3-467A-ACA2-8D9C09D7AE80}" type="presOf" srcId="{BDEAE158-DEB2-4ADA-BEAB-6E370E313833}" destId="{C2E3F0AC-A8C7-40D5-8CFC-E0DF1BFC93E6}" srcOrd="0" destOrd="0" presId="urn:microsoft.com/office/officeart/2005/8/layout/vList5"/>
    <dgm:cxn modelId="{EB368BEA-1CA2-480B-8C98-20AE9582944A}" srcId="{CA279945-1066-45A6-91A4-2DD37E7D13DC}" destId="{B04DB3E2-06DA-406F-9FEB-9D12A82BC8D1}" srcOrd="1" destOrd="0" parTransId="{4A61541C-87EE-4C72-B668-437E20385F28}" sibTransId="{EDEC9B9B-8694-4662-8950-291A01CECC7E}"/>
    <dgm:cxn modelId="{DD6F5AB2-558B-4505-8B5D-2E95D3CCF346}" type="presOf" srcId="{8F340F6E-008B-4394-9CE7-FACEAF5DFCFE}" destId="{ABD712D1-B8B8-43BB-9436-AA70721BB30B}" srcOrd="0" destOrd="0" presId="urn:microsoft.com/office/officeart/2005/8/layout/vList5"/>
    <dgm:cxn modelId="{379A3B14-1985-48AA-93AB-D9F6FFF409F2}" type="presOf" srcId="{B04DB3E2-06DA-406F-9FEB-9D12A82BC8D1}" destId="{A2ED3311-1161-4EC0-8E2C-A7EBD25AC923}" srcOrd="0" destOrd="0" presId="urn:microsoft.com/office/officeart/2005/8/layout/vList5"/>
    <dgm:cxn modelId="{8B8027D2-FBDB-495B-8713-6EBEE59A138C}" srcId="{CA279945-1066-45A6-91A4-2DD37E7D13DC}" destId="{3426C1A3-DDED-42AA-9202-3EF0D0874CE1}" srcOrd="3" destOrd="0" parTransId="{60B63351-D20C-4269-A465-46DB5EC915C0}" sibTransId="{9D19F71A-630E-4E35-AF4C-96188CEE494C}"/>
    <dgm:cxn modelId="{A3D7A893-05E7-4D7C-A52B-62F7F6038D44}" type="presParOf" srcId="{1D6F3C5B-C74B-4B36-BC7F-4DCF3479E4F3}" destId="{73C0B69A-B654-46BD-9B9A-B37FCCB17E6F}" srcOrd="0" destOrd="0" presId="urn:microsoft.com/office/officeart/2005/8/layout/vList5"/>
    <dgm:cxn modelId="{B0FA1184-3F07-4765-BA8A-D0B0D044F3F9}" type="presParOf" srcId="{73C0B69A-B654-46BD-9B9A-B37FCCB17E6F}" destId="{C2E3F0AC-A8C7-40D5-8CFC-E0DF1BFC93E6}" srcOrd="0" destOrd="0" presId="urn:microsoft.com/office/officeart/2005/8/layout/vList5"/>
    <dgm:cxn modelId="{648AE57A-B962-4DEB-B8D9-04DEA3D9C0B3}" type="presParOf" srcId="{1D6F3C5B-C74B-4B36-BC7F-4DCF3479E4F3}" destId="{03519F15-7532-461A-BD15-7D72FA3C0289}" srcOrd="1" destOrd="0" presId="urn:microsoft.com/office/officeart/2005/8/layout/vList5"/>
    <dgm:cxn modelId="{6BEDB29F-3D96-4456-ABDB-D1C2AD258881}" type="presParOf" srcId="{1D6F3C5B-C74B-4B36-BC7F-4DCF3479E4F3}" destId="{E8991F3C-468C-45D5-BF81-55DAECF2B688}" srcOrd="2" destOrd="0" presId="urn:microsoft.com/office/officeart/2005/8/layout/vList5"/>
    <dgm:cxn modelId="{24C914DE-A717-48AA-92E1-C95814163509}" type="presParOf" srcId="{E8991F3C-468C-45D5-BF81-55DAECF2B688}" destId="{A2ED3311-1161-4EC0-8E2C-A7EBD25AC923}" srcOrd="0" destOrd="0" presId="urn:microsoft.com/office/officeart/2005/8/layout/vList5"/>
    <dgm:cxn modelId="{33D74463-80F8-422A-AB3A-6B0547586CBF}" type="presParOf" srcId="{1D6F3C5B-C74B-4B36-BC7F-4DCF3479E4F3}" destId="{7F1ACF21-F0CA-4FE5-A68A-4950B59CBF64}" srcOrd="3" destOrd="0" presId="urn:microsoft.com/office/officeart/2005/8/layout/vList5"/>
    <dgm:cxn modelId="{2C3A77DE-FD5D-4F9B-89FC-132E8CB7B7AD}" type="presParOf" srcId="{1D6F3C5B-C74B-4B36-BC7F-4DCF3479E4F3}" destId="{E8DD2DD7-2AE9-4D15-B8D1-B08079B2809C}" srcOrd="4" destOrd="0" presId="urn:microsoft.com/office/officeart/2005/8/layout/vList5"/>
    <dgm:cxn modelId="{082369F7-2C3D-430A-81A1-E2D8AD922C4F}" type="presParOf" srcId="{E8DD2DD7-2AE9-4D15-B8D1-B08079B2809C}" destId="{ABD712D1-B8B8-43BB-9436-AA70721BB30B}" srcOrd="0" destOrd="0" presId="urn:microsoft.com/office/officeart/2005/8/layout/vList5"/>
    <dgm:cxn modelId="{DE840CF2-9F5A-458C-AADA-DA119FC4C368}" type="presParOf" srcId="{1D6F3C5B-C74B-4B36-BC7F-4DCF3479E4F3}" destId="{FF615A56-003A-4186-AA18-4256CE91942C}" srcOrd="5" destOrd="0" presId="urn:microsoft.com/office/officeart/2005/8/layout/vList5"/>
    <dgm:cxn modelId="{DDC7EB02-6512-4156-A794-CD52A5D063D9}" type="presParOf" srcId="{1D6F3C5B-C74B-4B36-BC7F-4DCF3479E4F3}" destId="{655B6836-58CA-4F9C-9E5B-8CACA58C936B}" srcOrd="6" destOrd="0" presId="urn:microsoft.com/office/officeart/2005/8/layout/vList5"/>
    <dgm:cxn modelId="{DDCFC811-8865-46E2-8EE1-47E6ACED830E}" type="presParOf" srcId="{655B6836-58CA-4F9C-9E5B-8CACA58C936B}" destId="{F3EDB61B-0190-4566-8539-B126F1F75A26}" srcOrd="0" destOrd="0" presId="urn:microsoft.com/office/officeart/2005/8/layout/vList5"/>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CDB0E6C-1D73-48B7-AB18-1F6BE3114FFB}">
      <dsp:nvSpPr>
        <dsp:cNvPr id="0" name=""/>
        <dsp:cNvSpPr/>
      </dsp:nvSpPr>
      <dsp:spPr>
        <a:xfrm>
          <a:off x="1733548" y="626259"/>
          <a:ext cx="4176768" cy="4176768"/>
        </a:xfrm>
        <a:prstGeom prst="blockArc">
          <a:avLst>
            <a:gd name="adj1" fmla="val 10800000"/>
            <a:gd name="adj2" fmla="val 16200000"/>
            <a:gd name="adj3" fmla="val 4639"/>
          </a:avLst>
        </a:prstGeom>
        <a:gradFill rotWithShape="0">
          <a:gsLst>
            <a:gs pos="0">
              <a:schemeClr val="accent5">
                <a:hueOff val="-1837137"/>
                <a:satOff val="270"/>
                <a:lumOff val="-6471"/>
                <a:alphaOff val="0"/>
                <a:tint val="75000"/>
                <a:shade val="85000"/>
                <a:satMod val="230000"/>
              </a:schemeClr>
            </a:gs>
            <a:gs pos="25000">
              <a:schemeClr val="accent5">
                <a:hueOff val="-1837137"/>
                <a:satOff val="270"/>
                <a:lumOff val="-6471"/>
                <a:alphaOff val="0"/>
                <a:tint val="90000"/>
                <a:shade val="70000"/>
                <a:satMod val="220000"/>
              </a:schemeClr>
            </a:gs>
            <a:gs pos="50000">
              <a:schemeClr val="accent5">
                <a:hueOff val="-1837137"/>
                <a:satOff val="270"/>
                <a:lumOff val="-6471"/>
                <a:alphaOff val="0"/>
                <a:tint val="90000"/>
                <a:shade val="58000"/>
                <a:satMod val="225000"/>
              </a:schemeClr>
            </a:gs>
            <a:gs pos="65000">
              <a:schemeClr val="accent5">
                <a:hueOff val="-1837137"/>
                <a:satOff val="270"/>
                <a:lumOff val="-6471"/>
                <a:alphaOff val="0"/>
                <a:tint val="90000"/>
                <a:shade val="58000"/>
                <a:satMod val="225000"/>
              </a:schemeClr>
            </a:gs>
            <a:gs pos="80000">
              <a:schemeClr val="accent5">
                <a:hueOff val="-1837137"/>
                <a:satOff val="270"/>
                <a:lumOff val="-6471"/>
                <a:alphaOff val="0"/>
                <a:tint val="90000"/>
                <a:shade val="69000"/>
                <a:satMod val="220000"/>
              </a:schemeClr>
            </a:gs>
            <a:gs pos="100000">
              <a:schemeClr val="accent5">
                <a:hueOff val="-1837137"/>
                <a:satOff val="270"/>
                <a:lumOff val="-6471"/>
                <a:alphaOff val="0"/>
                <a:tint val="77000"/>
                <a:shade val="80000"/>
                <a:satMod val="230000"/>
              </a:schemeClr>
            </a:gs>
          </a:gsLst>
          <a:lin ang="5400000" scaled="1"/>
        </a:gra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80000">
          <a:bevelT w="190500" h="38100"/>
        </a:sp3d>
      </dsp:spPr>
      <dsp:style>
        <a:lnRef idx="0">
          <a:scrgbClr r="0" g="0" b="0"/>
        </a:lnRef>
        <a:fillRef idx="3">
          <a:scrgbClr r="0" g="0" b="0"/>
        </a:fillRef>
        <a:effectRef idx="2">
          <a:scrgbClr r="0" g="0" b="0"/>
        </a:effectRef>
        <a:fontRef idx="minor">
          <a:schemeClr val="lt1"/>
        </a:fontRef>
      </dsp:style>
    </dsp:sp>
    <dsp:sp modelId="{DAAD61BB-E489-46C8-AC4A-7BE7C8ABC01E}">
      <dsp:nvSpPr>
        <dsp:cNvPr id="0" name=""/>
        <dsp:cNvSpPr/>
      </dsp:nvSpPr>
      <dsp:spPr>
        <a:xfrm>
          <a:off x="1733548" y="626259"/>
          <a:ext cx="4176768" cy="4176768"/>
        </a:xfrm>
        <a:prstGeom prst="blockArc">
          <a:avLst>
            <a:gd name="adj1" fmla="val 5400000"/>
            <a:gd name="adj2" fmla="val 10800000"/>
            <a:gd name="adj3" fmla="val 4639"/>
          </a:avLst>
        </a:prstGeom>
        <a:gradFill rotWithShape="0">
          <a:gsLst>
            <a:gs pos="0">
              <a:schemeClr val="accent5">
                <a:hueOff val="-1224758"/>
                <a:satOff val="180"/>
                <a:lumOff val="-4314"/>
                <a:alphaOff val="0"/>
                <a:tint val="75000"/>
                <a:shade val="85000"/>
                <a:satMod val="230000"/>
              </a:schemeClr>
            </a:gs>
            <a:gs pos="25000">
              <a:schemeClr val="accent5">
                <a:hueOff val="-1224758"/>
                <a:satOff val="180"/>
                <a:lumOff val="-4314"/>
                <a:alphaOff val="0"/>
                <a:tint val="90000"/>
                <a:shade val="70000"/>
                <a:satMod val="220000"/>
              </a:schemeClr>
            </a:gs>
            <a:gs pos="50000">
              <a:schemeClr val="accent5">
                <a:hueOff val="-1224758"/>
                <a:satOff val="180"/>
                <a:lumOff val="-4314"/>
                <a:alphaOff val="0"/>
                <a:tint val="90000"/>
                <a:shade val="58000"/>
                <a:satMod val="225000"/>
              </a:schemeClr>
            </a:gs>
            <a:gs pos="65000">
              <a:schemeClr val="accent5">
                <a:hueOff val="-1224758"/>
                <a:satOff val="180"/>
                <a:lumOff val="-4314"/>
                <a:alphaOff val="0"/>
                <a:tint val="90000"/>
                <a:shade val="58000"/>
                <a:satMod val="225000"/>
              </a:schemeClr>
            </a:gs>
            <a:gs pos="80000">
              <a:schemeClr val="accent5">
                <a:hueOff val="-1224758"/>
                <a:satOff val="180"/>
                <a:lumOff val="-4314"/>
                <a:alphaOff val="0"/>
                <a:tint val="90000"/>
                <a:shade val="69000"/>
                <a:satMod val="220000"/>
              </a:schemeClr>
            </a:gs>
            <a:gs pos="100000">
              <a:schemeClr val="accent5">
                <a:hueOff val="-1224758"/>
                <a:satOff val="180"/>
                <a:lumOff val="-43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33FE405-FAC9-4A22-82C2-7BD97ADF92DA}">
      <dsp:nvSpPr>
        <dsp:cNvPr id="0" name=""/>
        <dsp:cNvSpPr/>
      </dsp:nvSpPr>
      <dsp:spPr>
        <a:xfrm>
          <a:off x="1733548" y="626259"/>
          <a:ext cx="4176768" cy="4176768"/>
        </a:xfrm>
        <a:prstGeom prst="blockArc">
          <a:avLst>
            <a:gd name="adj1" fmla="val 0"/>
            <a:gd name="adj2" fmla="val 5400000"/>
            <a:gd name="adj3" fmla="val 4639"/>
          </a:avLst>
        </a:prstGeom>
        <a:gradFill rotWithShape="0">
          <a:gsLst>
            <a:gs pos="0">
              <a:schemeClr val="accent5">
                <a:hueOff val="-612379"/>
                <a:satOff val="90"/>
                <a:lumOff val="-2157"/>
                <a:alphaOff val="0"/>
                <a:tint val="75000"/>
                <a:shade val="85000"/>
                <a:satMod val="230000"/>
              </a:schemeClr>
            </a:gs>
            <a:gs pos="25000">
              <a:schemeClr val="accent5">
                <a:hueOff val="-612379"/>
                <a:satOff val="90"/>
                <a:lumOff val="-2157"/>
                <a:alphaOff val="0"/>
                <a:tint val="90000"/>
                <a:shade val="70000"/>
                <a:satMod val="220000"/>
              </a:schemeClr>
            </a:gs>
            <a:gs pos="50000">
              <a:schemeClr val="accent5">
                <a:hueOff val="-612379"/>
                <a:satOff val="90"/>
                <a:lumOff val="-2157"/>
                <a:alphaOff val="0"/>
                <a:tint val="90000"/>
                <a:shade val="58000"/>
                <a:satMod val="225000"/>
              </a:schemeClr>
            </a:gs>
            <a:gs pos="65000">
              <a:schemeClr val="accent5">
                <a:hueOff val="-612379"/>
                <a:satOff val="90"/>
                <a:lumOff val="-2157"/>
                <a:alphaOff val="0"/>
                <a:tint val="90000"/>
                <a:shade val="58000"/>
                <a:satMod val="225000"/>
              </a:schemeClr>
            </a:gs>
            <a:gs pos="80000">
              <a:schemeClr val="accent5">
                <a:hueOff val="-612379"/>
                <a:satOff val="90"/>
                <a:lumOff val="-2157"/>
                <a:alphaOff val="0"/>
                <a:tint val="90000"/>
                <a:shade val="69000"/>
                <a:satMod val="220000"/>
              </a:schemeClr>
            </a:gs>
            <a:gs pos="100000">
              <a:schemeClr val="accent5">
                <a:hueOff val="-612379"/>
                <a:satOff val="90"/>
                <a:lumOff val="-2157"/>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9905261-058B-4604-85F1-B5144D1F5130}">
      <dsp:nvSpPr>
        <dsp:cNvPr id="0" name=""/>
        <dsp:cNvSpPr/>
      </dsp:nvSpPr>
      <dsp:spPr>
        <a:xfrm>
          <a:off x="1733548" y="626259"/>
          <a:ext cx="4176768" cy="4176768"/>
        </a:xfrm>
        <a:prstGeom prst="blockArc">
          <a:avLst>
            <a:gd name="adj1" fmla="val 16200000"/>
            <a:gd name="adj2" fmla="val 0"/>
            <a:gd name="adj3" fmla="val 4639"/>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EBA4DF-DF8F-4662-B7D4-953C5D5C5A98}">
      <dsp:nvSpPr>
        <dsp:cNvPr id="0" name=""/>
        <dsp:cNvSpPr/>
      </dsp:nvSpPr>
      <dsp:spPr>
        <a:xfrm>
          <a:off x="2714641" y="1557346"/>
          <a:ext cx="2214582" cy="2291584"/>
        </a:xfrm>
        <a:prstGeom prst="ellipse">
          <a:avLst/>
        </a:prstGeom>
        <a:solidFill>
          <a:srgbClr val="92D05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endParaRPr lang="en-US" sz="4300" kern="1200" dirty="0">
            <a:solidFill>
              <a:schemeClr val="bg1"/>
            </a:solidFill>
            <a:latin typeface="Tahoma" pitchFamily="34" charset="0"/>
            <a:ea typeface="Tahoma" pitchFamily="34" charset="0"/>
            <a:cs typeface="Tahoma" pitchFamily="34" charset="0"/>
          </a:endParaRPr>
        </a:p>
      </dsp:txBody>
      <dsp:txXfrm>
        <a:off x="2714641" y="1557346"/>
        <a:ext cx="2214582" cy="2291584"/>
      </dsp:txXfrm>
    </dsp:sp>
    <dsp:sp modelId="{CA7DE54A-F6ED-4F4F-BEDF-C8B3F0898240}">
      <dsp:nvSpPr>
        <dsp:cNvPr id="0" name=""/>
        <dsp:cNvSpPr/>
      </dsp:nvSpPr>
      <dsp:spPr>
        <a:xfrm>
          <a:off x="3149175" y="1940"/>
          <a:ext cx="1345514" cy="1345514"/>
        </a:xfrm>
        <a:prstGeom prst="ellipse">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ts val="0"/>
            </a:spcAft>
          </a:pPr>
          <a:endParaRPr lang="en-US" sz="1600" kern="1200" dirty="0">
            <a:latin typeface="Tahoma" pitchFamily="34" charset="0"/>
            <a:ea typeface="Tahoma" pitchFamily="34" charset="0"/>
            <a:cs typeface="Tahoma" pitchFamily="34" charset="0"/>
          </a:endParaRPr>
        </a:p>
      </dsp:txBody>
      <dsp:txXfrm>
        <a:off x="3149175" y="1940"/>
        <a:ext cx="1345514" cy="1345514"/>
      </dsp:txXfrm>
    </dsp:sp>
    <dsp:sp modelId="{6F9D1560-BC5E-433E-91C7-225AB1776718}">
      <dsp:nvSpPr>
        <dsp:cNvPr id="0" name=""/>
        <dsp:cNvSpPr/>
      </dsp:nvSpPr>
      <dsp:spPr>
        <a:xfrm>
          <a:off x="5189121" y="2041886"/>
          <a:ext cx="1345514" cy="1345514"/>
        </a:xfrm>
        <a:prstGeom prst="ellipse">
          <a:avLst/>
        </a:prstGeom>
        <a:solidFill>
          <a:schemeClr val="bg2">
            <a:lumMod val="5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solidFill>
              <a:schemeClr val="bg1"/>
            </a:solidFill>
            <a:latin typeface="Tahoma" pitchFamily="34" charset="0"/>
            <a:ea typeface="Tahoma" pitchFamily="34" charset="0"/>
            <a:cs typeface="Tahoma" pitchFamily="34" charset="0"/>
          </a:endParaRPr>
        </a:p>
      </dsp:txBody>
      <dsp:txXfrm>
        <a:off x="5189121" y="2041886"/>
        <a:ext cx="1345514" cy="1345514"/>
      </dsp:txXfrm>
    </dsp:sp>
    <dsp:sp modelId="{C49F392D-5F2C-4399-8BBE-1D57587A08AE}">
      <dsp:nvSpPr>
        <dsp:cNvPr id="0" name=""/>
        <dsp:cNvSpPr/>
      </dsp:nvSpPr>
      <dsp:spPr>
        <a:xfrm>
          <a:off x="3149175" y="4081832"/>
          <a:ext cx="1345514" cy="1345514"/>
        </a:xfrm>
        <a:prstGeom prst="ellipse">
          <a:avLst/>
        </a:prstGeom>
        <a:gradFill rotWithShape="0">
          <a:gsLst>
            <a:gs pos="0">
              <a:schemeClr val="accent5">
                <a:hueOff val="-1224758"/>
                <a:satOff val="180"/>
                <a:lumOff val="-4314"/>
                <a:alphaOff val="0"/>
                <a:tint val="75000"/>
                <a:shade val="85000"/>
                <a:satMod val="230000"/>
              </a:schemeClr>
            </a:gs>
            <a:gs pos="25000">
              <a:schemeClr val="accent5">
                <a:hueOff val="-1224758"/>
                <a:satOff val="180"/>
                <a:lumOff val="-4314"/>
                <a:alphaOff val="0"/>
                <a:tint val="90000"/>
                <a:shade val="70000"/>
                <a:satMod val="220000"/>
              </a:schemeClr>
            </a:gs>
            <a:gs pos="50000">
              <a:schemeClr val="accent5">
                <a:hueOff val="-1224758"/>
                <a:satOff val="180"/>
                <a:lumOff val="-4314"/>
                <a:alphaOff val="0"/>
                <a:tint val="90000"/>
                <a:shade val="58000"/>
                <a:satMod val="225000"/>
              </a:schemeClr>
            </a:gs>
            <a:gs pos="65000">
              <a:schemeClr val="accent5">
                <a:hueOff val="-1224758"/>
                <a:satOff val="180"/>
                <a:lumOff val="-4314"/>
                <a:alphaOff val="0"/>
                <a:tint val="90000"/>
                <a:shade val="58000"/>
                <a:satMod val="225000"/>
              </a:schemeClr>
            </a:gs>
            <a:gs pos="80000">
              <a:schemeClr val="accent5">
                <a:hueOff val="-1224758"/>
                <a:satOff val="180"/>
                <a:lumOff val="-4314"/>
                <a:alphaOff val="0"/>
                <a:tint val="90000"/>
                <a:shade val="69000"/>
                <a:satMod val="220000"/>
              </a:schemeClr>
            </a:gs>
            <a:gs pos="100000">
              <a:schemeClr val="accent5">
                <a:hueOff val="-1224758"/>
                <a:satOff val="180"/>
                <a:lumOff val="-43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a:latin typeface="Tahoma" pitchFamily="34" charset="0"/>
            <a:ea typeface="Tahoma" pitchFamily="34" charset="0"/>
            <a:cs typeface="Tahoma" pitchFamily="34" charset="0"/>
          </a:endParaRPr>
        </a:p>
      </dsp:txBody>
      <dsp:txXfrm>
        <a:off x="3149175" y="4081832"/>
        <a:ext cx="1345514" cy="1345514"/>
      </dsp:txXfrm>
    </dsp:sp>
    <dsp:sp modelId="{E807E643-7BF5-4B3D-84D3-041395E09217}">
      <dsp:nvSpPr>
        <dsp:cNvPr id="0" name=""/>
        <dsp:cNvSpPr/>
      </dsp:nvSpPr>
      <dsp:spPr>
        <a:xfrm>
          <a:off x="1109229" y="2041886"/>
          <a:ext cx="1345514" cy="1345514"/>
        </a:xfrm>
        <a:prstGeom prst="ellipse">
          <a:avLst/>
        </a:prstGeom>
        <a:gradFill rotWithShape="0">
          <a:gsLst>
            <a:gs pos="0">
              <a:schemeClr val="accent5">
                <a:hueOff val="-1837137"/>
                <a:satOff val="270"/>
                <a:lumOff val="-6471"/>
                <a:alphaOff val="0"/>
                <a:tint val="75000"/>
                <a:shade val="85000"/>
                <a:satMod val="230000"/>
              </a:schemeClr>
            </a:gs>
            <a:gs pos="25000">
              <a:schemeClr val="accent5">
                <a:hueOff val="-1837137"/>
                <a:satOff val="270"/>
                <a:lumOff val="-6471"/>
                <a:alphaOff val="0"/>
                <a:tint val="90000"/>
                <a:shade val="70000"/>
                <a:satMod val="220000"/>
              </a:schemeClr>
            </a:gs>
            <a:gs pos="50000">
              <a:schemeClr val="accent5">
                <a:hueOff val="-1837137"/>
                <a:satOff val="270"/>
                <a:lumOff val="-6471"/>
                <a:alphaOff val="0"/>
                <a:tint val="90000"/>
                <a:shade val="58000"/>
                <a:satMod val="225000"/>
              </a:schemeClr>
            </a:gs>
            <a:gs pos="65000">
              <a:schemeClr val="accent5">
                <a:hueOff val="-1837137"/>
                <a:satOff val="270"/>
                <a:lumOff val="-6471"/>
                <a:alphaOff val="0"/>
                <a:tint val="90000"/>
                <a:shade val="58000"/>
                <a:satMod val="225000"/>
              </a:schemeClr>
            </a:gs>
            <a:gs pos="80000">
              <a:schemeClr val="accent5">
                <a:hueOff val="-1837137"/>
                <a:satOff val="270"/>
                <a:lumOff val="-6471"/>
                <a:alphaOff val="0"/>
                <a:tint val="90000"/>
                <a:shade val="69000"/>
                <a:satMod val="220000"/>
              </a:schemeClr>
            </a:gs>
            <a:gs pos="100000">
              <a:schemeClr val="accent5">
                <a:hueOff val="-1837137"/>
                <a:satOff val="270"/>
                <a:lumOff val="-6471"/>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latin typeface="Tahoma" pitchFamily="34" charset="0"/>
            <a:ea typeface="Tahoma" pitchFamily="34" charset="0"/>
            <a:cs typeface="Tahoma" pitchFamily="34" charset="0"/>
          </a:endParaRPr>
        </a:p>
      </dsp:txBody>
      <dsp:txXfrm>
        <a:off x="1109229" y="2041886"/>
        <a:ext cx="1345514" cy="134551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FF11D08-B712-4B92-8B8D-A2E957EED74D}">
      <dsp:nvSpPr>
        <dsp:cNvPr id="0" name=""/>
        <dsp:cNvSpPr/>
      </dsp:nvSpPr>
      <dsp:spPr>
        <a:xfrm>
          <a:off x="3789542" y="2429529"/>
          <a:ext cx="956236" cy="956236"/>
        </a:xfrm>
        <a:prstGeom prst="ellipse">
          <a:avLst/>
        </a:prstGeom>
        <a:solidFill>
          <a:srgbClr val="FFC00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ts val="0"/>
            </a:spcAft>
          </a:pPr>
          <a:endParaRPr lang="en-US" sz="1600" kern="1200" dirty="0">
            <a:latin typeface="Tahoma" pitchFamily="34" charset="0"/>
            <a:ea typeface="Tahoma" pitchFamily="34" charset="0"/>
            <a:cs typeface="Tahoma" pitchFamily="34" charset="0"/>
          </a:endParaRPr>
        </a:p>
      </dsp:txBody>
      <dsp:txXfrm>
        <a:off x="3789542" y="2429529"/>
        <a:ext cx="956236" cy="956236"/>
      </dsp:txXfrm>
    </dsp:sp>
    <dsp:sp modelId="{D478E9F3-7208-452C-9ABE-A8DF9436527B}">
      <dsp:nvSpPr>
        <dsp:cNvPr id="0" name=""/>
        <dsp:cNvSpPr/>
      </dsp:nvSpPr>
      <dsp:spPr>
        <a:xfrm rot="15428934">
          <a:off x="3307207" y="1750218"/>
          <a:ext cx="1397412" cy="20165"/>
        </a:xfrm>
        <a:custGeom>
          <a:avLst/>
          <a:gdLst/>
          <a:ahLst/>
          <a:cxnLst/>
          <a:rect l="0" t="0" r="0" b="0"/>
          <a:pathLst>
            <a:path>
              <a:moveTo>
                <a:pt x="0" y="10082"/>
              </a:moveTo>
              <a:lnTo>
                <a:pt x="1397412"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15428934">
        <a:off x="3970978" y="1725365"/>
        <a:ext cx="69870" cy="69870"/>
      </dsp:txXfrm>
    </dsp:sp>
    <dsp:sp modelId="{6D47A7AE-342A-4119-9D04-3CB7E51D4897}">
      <dsp:nvSpPr>
        <dsp:cNvPr id="0" name=""/>
        <dsp:cNvSpPr/>
      </dsp:nvSpPr>
      <dsp:spPr>
        <a:xfrm>
          <a:off x="2791210" y="125973"/>
          <a:ext cx="1901868" cy="956236"/>
        </a:xfrm>
        <a:prstGeom prst="ellipse">
          <a:avLst/>
        </a:prstGeom>
        <a:solidFill>
          <a:srgbClr val="00CCFF"/>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ข้าวและผลิตภัณฑ์จากข้าว</a:t>
          </a:r>
          <a:endParaRPr lang="en-US" sz="1400" b="1" kern="1200" dirty="0">
            <a:solidFill>
              <a:schemeClr val="tx1"/>
            </a:solidFill>
            <a:latin typeface="Tahoma" pitchFamily="34" charset="0"/>
            <a:ea typeface="Tahoma" pitchFamily="34" charset="0"/>
            <a:cs typeface="Tahoma" pitchFamily="34" charset="0"/>
          </a:endParaRPr>
        </a:p>
      </dsp:txBody>
      <dsp:txXfrm>
        <a:off x="2791210" y="125973"/>
        <a:ext cx="1901868" cy="956236"/>
      </dsp:txXfrm>
    </dsp:sp>
    <dsp:sp modelId="{FA81A378-DCF3-48AB-AA6D-943565C44399}">
      <dsp:nvSpPr>
        <dsp:cNvPr id="0" name=""/>
        <dsp:cNvSpPr/>
      </dsp:nvSpPr>
      <dsp:spPr>
        <a:xfrm rot="18117468">
          <a:off x="4160762" y="1843083"/>
          <a:ext cx="1529464" cy="20165"/>
        </a:xfrm>
        <a:custGeom>
          <a:avLst/>
          <a:gdLst/>
          <a:ahLst/>
          <a:cxnLst/>
          <a:rect l="0" t="0" r="0" b="0"/>
          <a:pathLst>
            <a:path>
              <a:moveTo>
                <a:pt x="0" y="10082"/>
              </a:moveTo>
              <a:lnTo>
                <a:pt x="1529464"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18117468">
        <a:off x="4887258" y="1814929"/>
        <a:ext cx="76473" cy="76473"/>
      </dsp:txXfrm>
    </dsp:sp>
    <dsp:sp modelId="{FD49014B-FF0A-4901-82AD-F7A676CEE26C}">
      <dsp:nvSpPr>
        <dsp:cNvPr id="0" name=""/>
        <dsp:cNvSpPr/>
      </dsp:nvSpPr>
      <dsp:spPr>
        <a:xfrm>
          <a:off x="4663929" y="270016"/>
          <a:ext cx="1901868" cy="956236"/>
        </a:xfrm>
        <a:prstGeom prst="ellipse">
          <a:avLst/>
        </a:prstGeom>
        <a:solidFill>
          <a:srgbClr val="00CCFF"/>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มัน อ้อย ปาล์ม เพื่อพลังงาน</a:t>
          </a:r>
          <a:endParaRPr lang="en-US" sz="1400" b="1" kern="1200" dirty="0">
            <a:solidFill>
              <a:schemeClr val="tx1"/>
            </a:solidFill>
            <a:latin typeface="Tahoma" pitchFamily="34" charset="0"/>
            <a:ea typeface="Tahoma" pitchFamily="34" charset="0"/>
            <a:cs typeface="Tahoma" pitchFamily="34" charset="0"/>
          </a:endParaRPr>
        </a:p>
      </dsp:txBody>
      <dsp:txXfrm>
        <a:off x="4663929" y="270016"/>
        <a:ext cx="1901868" cy="956236"/>
      </dsp:txXfrm>
    </dsp:sp>
    <dsp:sp modelId="{7DA08943-FF72-472A-8B50-B092B608000D}">
      <dsp:nvSpPr>
        <dsp:cNvPr id="0" name=""/>
        <dsp:cNvSpPr/>
      </dsp:nvSpPr>
      <dsp:spPr>
        <a:xfrm rot="20033955">
          <a:off x="4609964" y="2311635"/>
          <a:ext cx="1707374" cy="20165"/>
        </a:xfrm>
        <a:custGeom>
          <a:avLst/>
          <a:gdLst/>
          <a:ahLst/>
          <a:cxnLst/>
          <a:rect l="0" t="0" r="0" b="0"/>
          <a:pathLst>
            <a:path>
              <a:moveTo>
                <a:pt x="0" y="10082"/>
              </a:moveTo>
              <a:lnTo>
                <a:pt x="1707374"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20033955">
        <a:off x="5420967" y="2279034"/>
        <a:ext cx="85368" cy="85368"/>
      </dsp:txXfrm>
    </dsp:sp>
    <dsp:sp modelId="{9A891EF6-CB9F-4D90-A868-95B3445ADA38}">
      <dsp:nvSpPr>
        <dsp:cNvPr id="0" name=""/>
        <dsp:cNvSpPr/>
      </dsp:nvSpPr>
      <dsp:spPr>
        <a:xfrm>
          <a:off x="5960423" y="1134352"/>
          <a:ext cx="1901868" cy="956236"/>
        </a:xfrm>
        <a:prstGeom prst="ellipse">
          <a:avLst/>
        </a:prstGeom>
        <a:solidFill>
          <a:srgbClr val="00CCFF"/>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ยางและผลิตภัณฑ์</a:t>
          </a:r>
          <a:endParaRPr lang="en-US" sz="1400" b="1" kern="1200" dirty="0">
            <a:solidFill>
              <a:schemeClr val="tx1"/>
            </a:solidFill>
            <a:latin typeface="Tahoma" pitchFamily="34" charset="0"/>
            <a:ea typeface="Tahoma" pitchFamily="34" charset="0"/>
            <a:cs typeface="Tahoma" pitchFamily="34" charset="0"/>
          </a:endParaRPr>
        </a:p>
      </dsp:txBody>
      <dsp:txXfrm>
        <a:off x="5960423" y="1134352"/>
        <a:ext cx="1901868" cy="956236"/>
      </dsp:txXfrm>
    </dsp:sp>
    <dsp:sp modelId="{D350E583-C3BE-4D0C-85EE-764AA5B0C4A8}">
      <dsp:nvSpPr>
        <dsp:cNvPr id="0" name=""/>
        <dsp:cNvSpPr/>
      </dsp:nvSpPr>
      <dsp:spPr>
        <a:xfrm rot="21315681">
          <a:off x="4741927" y="2804462"/>
          <a:ext cx="1297778" cy="20165"/>
        </a:xfrm>
        <a:custGeom>
          <a:avLst/>
          <a:gdLst/>
          <a:ahLst/>
          <a:cxnLst/>
          <a:rect l="0" t="0" r="0" b="0"/>
          <a:pathLst>
            <a:path>
              <a:moveTo>
                <a:pt x="0" y="10082"/>
              </a:moveTo>
              <a:lnTo>
                <a:pt x="1297778"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21315681">
        <a:off x="5358372" y="2782100"/>
        <a:ext cx="64888" cy="64888"/>
      </dsp:txXfrm>
    </dsp:sp>
    <dsp:sp modelId="{9A234A48-0E13-4002-A2A7-BCC289D04FAA}">
      <dsp:nvSpPr>
        <dsp:cNvPr id="0" name=""/>
        <dsp:cNvSpPr/>
      </dsp:nvSpPr>
      <dsp:spPr>
        <a:xfrm>
          <a:off x="6024821" y="2205044"/>
          <a:ext cx="1901868" cy="956236"/>
        </a:xfrm>
        <a:prstGeom prst="ellipse">
          <a:avLst/>
        </a:prstGeom>
        <a:solidFill>
          <a:srgbClr val="00CCFF"/>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อาหารแปรรูป </a:t>
          </a:r>
        </a:p>
      </dsp:txBody>
      <dsp:txXfrm>
        <a:off x="6024821" y="2205044"/>
        <a:ext cx="1901868" cy="956236"/>
      </dsp:txXfrm>
    </dsp:sp>
    <dsp:sp modelId="{A0902C88-4AF4-4492-86D6-ED3341EB118A}">
      <dsp:nvSpPr>
        <dsp:cNvPr id="0" name=""/>
        <dsp:cNvSpPr/>
      </dsp:nvSpPr>
      <dsp:spPr>
        <a:xfrm rot="1035036">
          <a:off x="4688425" y="3275669"/>
          <a:ext cx="1593769" cy="20165"/>
        </a:xfrm>
        <a:custGeom>
          <a:avLst/>
          <a:gdLst/>
          <a:ahLst/>
          <a:cxnLst/>
          <a:rect l="0" t="0" r="0" b="0"/>
          <a:pathLst>
            <a:path>
              <a:moveTo>
                <a:pt x="0" y="10082"/>
              </a:moveTo>
              <a:lnTo>
                <a:pt x="1593769"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1035036">
        <a:off x="5445466" y="3245907"/>
        <a:ext cx="79688" cy="79688"/>
      </dsp:txXfrm>
    </dsp:sp>
    <dsp:sp modelId="{27086632-6579-48C7-A941-BD0500FF5CAD}">
      <dsp:nvSpPr>
        <dsp:cNvPr id="0" name=""/>
        <dsp:cNvSpPr/>
      </dsp:nvSpPr>
      <dsp:spPr>
        <a:xfrm>
          <a:off x="6104485" y="3295183"/>
          <a:ext cx="1901868" cy="956236"/>
        </a:xfrm>
        <a:prstGeom prst="ellipse">
          <a:avLst/>
        </a:prstGeom>
        <a:solidFill>
          <a:srgbClr val="92D05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เครื่องใช้ไฟฟ้าและ</a:t>
          </a:r>
          <a:r>
            <a:rPr lang="th-TH" sz="1400" b="1" kern="1200" dirty="0" err="1" smtClean="0">
              <a:solidFill>
                <a:schemeClr val="tx1"/>
              </a:solidFill>
              <a:latin typeface="Tahoma" pitchFamily="34" charset="0"/>
              <a:ea typeface="Tahoma" pitchFamily="34" charset="0"/>
              <a:cs typeface="Tahoma" pitchFamily="34" charset="0"/>
            </a:rPr>
            <a:t>อิเล็คทรอนิกส์</a:t>
          </a:r>
          <a:endParaRPr lang="en-US" sz="1400" b="1" kern="1200" dirty="0">
            <a:solidFill>
              <a:schemeClr val="tx1"/>
            </a:solidFill>
            <a:latin typeface="Tahoma" pitchFamily="34" charset="0"/>
            <a:ea typeface="Tahoma" pitchFamily="34" charset="0"/>
            <a:cs typeface="Tahoma" pitchFamily="34" charset="0"/>
          </a:endParaRPr>
        </a:p>
      </dsp:txBody>
      <dsp:txXfrm>
        <a:off x="6104485" y="3295183"/>
        <a:ext cx="1901868" cy="956236"/>
      </dsp:txXfrm>
    </dsp:sp>
    <dsp:sp modelId="{0A07D85A-68E8-4C76-B17F-780D44DAD549}">
      <dsp:nvSpPr>
        <dsp:cNvPr id="0" name=""/>
        <dsp:cNvSpPr/>
      </dsp:nvSpPr>
      <dsp:spPr>
        <a:xfrm rot="2531421">
          <a:off x="4403015" y="3786082"/>
          <a:ext cx="1689750" cy="20165"/>
        </a:xfrm>
        <a:custGeom>
          <a:avLst/>
          <a:gdLst/>
          <a:ahLst/>
          <a:cxnLst/>
          <a:rect l="0" t="0" r="0" b="0"/>
          <a:pathLst>
            <a:path>
              <a:moveTo>
                <a:pt x="0" y="10082"/>
              </a:moveTo>
              <a:lnTo>
                <a:pt x="1689750"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2531421">
        <a:off x="5205646" y="3753921"/>
        <a:ext cx="84487" cy="84487"/>
      </dsp:txXfrm>
    </dsp:sp>
    <dsp:sp modelId="{23AE0C39-1D41-4764-84CA-6CBDA3AE9138}">
      <dsp:nvSpPr>
        <dsp:cNvPr id="0" name=""/>
        <dsp:cNvSpPr/>
      </dsp:nvSpPr>
      <dsp:spPr>
        <a:xfrm>
          <a:off x="5384200" y="4303566"/>
          <a:ext cx="1901868" cy="956236"/>
        </a:xfrm>
        <a:prstGeom prst="ellipse">
          <a:avLst/>
        </a:prstGeom>
        <a:solidFill>
          <a:srgbClr val="92D05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ยานยนต์ชิ้นส่วนและอุปกรณ์</a:t>
          </a:r>
          <a:endParaRPr lang="en-US" sz="1400" b="1" kern="1200" dirty="0">
            <a:solidFill>
              <a:schemeClr val="tx1"/>
            </a:solidFill>
            <a:latin typeface="Tahoma" pitchFamily="34" charset="0"/>
            <a:ea typeface="Tahoma" pitchFamily="34" charset="0"/>
            <a:cs typeface="Tahoma" pitchFamily="34" charset="0"/>
          </a:endParaRPr>
        </a:p>
      </dsp:txBody>
      <dsp:txXfrm>
        <a:off x="5384200" y="4303566"/>
        <a:ext cx="1901868" cy="956236"/>
      </dsp:txXfrm>
    </dsp:sp>
    <dsp:sp modelId="{5381F745-C495-45C0-89F7-15C591367EF1}">
      <dsp:nvSpPr>
        <dsp:cNvPr id="0" name=""/>
        <dsp:cNvSpPr/>
      </dsp:nvSpPr>
      <dsp:spPr>
        <a:xfrm rot="4824115">
          <a:off x="3721290" y="4109842"/>
          <a:ext cx="1502740" cy="20165"/>
        </a:xfrm>
        <a:custGeom>
          <a:avLst/>
          <a:gdLst/>
          <a:ahLst/>
          <a:cxnLst/>
          <a:rect l="0" t="0" r="0" b="0"/>
          <a:pathLst>
            <a:path>
              <a:moveTo>
                <a:pt x="0" y="10082"/>
              </a:moveTo>
              <a:lnTo>
                <a:pt x="1502740"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latin typeface="Tahoma" pitchFamily="34" charset="0"/>
            <a:ea typeface="Tahoma" pitchFamily="34" charset="0"/>
            <a:cs typeface="Tahoma" pitchFamily="34" charset="0"/>
          </a:endParaRPr>
        </a:p>
      </dsp:txBody>
      <dsp:txXfrm rot="4824115">
        <a:off x="4435092" y="4082357"/>
        <a:ext cx="75137" cy="75137"/>
      </dsp:txXfrm>
    </dsp:sp>
    <dsp:sp modelId="{148B804B-A806-4DDC-B1E2-29502DA746D2}">
      <dsp:nvSpPr>
        <dsp:cNvPr id="0" name=""/>
        <dsp:cNvSpPr/>
      </dsp:nvSpPr>
      <dsp:spPr>
        <a:xfrm>
          <a:off x="3727567" y="4859059"/>
          <a:ext cx="1901868" cy="956236"/>
        </a:xfrm>
        <a:prstGeom prst="ellipse">
          <a:avLst/>
        </a:prstGeom>
        <a:solidFill>
          <a:srgbClr val="92D05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พลาสติก</a:t>
          </a:r>
        </a:p>
        <a:p>
          <a:pPr lvl="0" algn="ctr" defTabSz="622300">
            <a:lnSpc>
              <a:spcPct val="90000"/>
            </a:lnSpc>
            <a:spcBef>
              <a:spcPct val="0"/>
            </a:spcBef>
            <a:spcAft>
              <a:spcPct val="35000"/>
            </a:spcAft>
          </a:pPr>
          <a:r>
            <a:rPr lang="th-TH" sz="1400" b="1" kern="1200" dirty="0" err="1" smtClean="0">
              <a:solidFill>
                <a:schemeClr val="tx1"/>
              </a:solidFill>
              <a:latin typeface="Tahoma" pitchFamily="34" charset="0"/>
              <a:ea typeface="Tahoma" pitchFamily="34" charset="0"/>
              <a:cs typeface="Tahoma" pitchFamily="34" charset="0"/>
            </a:rPr>
            <a:t>และปิโตร</a:t>
          </a:r>
          <a:r>
            <a:rPr lang="th-TH" sz="1400" b="1" kern="1200" dirty="0" smtClean="0">
              <a:solidFill>
                <a:schemeClr val="tx1"/>
              </a:solidFill>
              <a:latin typeface="Tahoma" pitchFamily="34" charset="0"/>
              <a:ea typeface="Tahoma" pitchFamily="34" charset="0"/>
              <a:cs typeface="Tahoma" pitchFamily="34" charset="0"/>
            </a:rPr>
            <a:t>เคมี</a:t>
          </a:r>
          <a:endParaRPr lang="en-US" sz="1400" b="1" kern="1200" dirty="0">
            <a:solidFill>
              <a:schemeClr val="tx1"/>
            </a:solidFill>
            <a:latin typeface="Tahoma" pitchFamily="34" charset="0"/>
            <a:ea typeface="Tahoma" pitchFamily="34" charset="0"/>
            <a:cs typeface="Tahoma" pitchFamily="34" charset="0"/>
          </a:endParaRPr>
        </a:p>
      </dsp:txBody>
      <dsp:txXfrm>
        <a:off x="3727567" y="4859059"/>
        <a:ext cx="1901868" cy="956236"/>
      </dsp:txXfrm>
    </dsp:sp>
    <dsp:sp modelId="{63949082-0ACE-4E74-B9A7-9AA29021097A}">
      <dsp:nvSpPr>
        <dsp:cNvPr id="0" name=""/>
        <dsp:cNvSpPr/>
      </dsp:nvSpPr>
      <dsp:spPr>
        <a:xfrm rot="7391871">
          <a:off x="2729873" y="3987609"/>
          <a:ext cx="1649080" cy="20165"/>
        </a:xfrm>
        <a:custGeom>
          <a:avLst/>
          <a:gdLst/>
          <a:ahLst/>
          <a:cxnLst/>
          <a:rect l="0" t="0" r="0" b="0"/>
          <a:pathLst>
            <a:path>
              <a:moveTo>
                <a:pt x="0" y="10082"/>
              </a:moveTo>
              <a:lnTo>
                <a:pt x="1649080"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latin typeface="Tahoma" pitchFamily="34" charset="0"/>
            <a:ea typeface="Tahoma" pitchFamily="34" charset="0"/>
            <a:cs typeface="Tahoma" pitchFamily="34" charset="0"/>
          </a:endParaRPr>
        </a:p>
      </dsp:txBody>
      <dsp:txXfrm rot="7391871">
        <a:off x="3513187" y="3956465"/>
        <a:ext cx="82454" cy="82454"/>
      </dsp:txXfrm>
    </dsp:sp>
    <dsp:sp modelId="{035D8095-F621-4080-95AA-789A929AC261}">
      <dsp:nvSpPr>
        <dsp:cNvPr id="0" name=""/>
        <dsp:cNvSpPr/>
      </dsp:nvSpPr>
      <dsp:spPr>
        <a:xfrm>
          <a:off x="1854840" y="4663708"/>
          <a:ext cx="1901868" cy="956236"/>
        </a:xfrm>
        <a:prstGeom prst="ellipse">
          <a:avLst/>
        </a:prstGeom>
        <a:solidFill>
          <a:srgbClr val="92D05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แฟชั่น </a:t>
          </a:r>
        </a:p>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(สิ่งทอฯ </a:t>
          </a:r>
          <a:r>
            <a:rPr lang="th-TH" sz="1400" b="1" kern="1200" dirty="0" err="1" smtClean="0">
              <a:solidFill>
                <a:schemeClr val="tx1"/>
              </a:solidFill>
              <a:latin typeface="Tahoma" pitchFamily="34" charset="0"/>
              <a:ea typeface="Tahoma" pitchFamily="34" charset="0"/>
              <a:cs typeface="Tahoma" pitchFamily="34" charset="0"/>
            </a:rPr>
            <a:t>อัญมณี</a:t>
          </a:r>
          <a:r>
            <a:rPr lang="th-TH" sz="1400" b="1" kern="1200" dirty="0" smtClean="0">
              <a:solidFill>
                <a:schemeClr val="tx1"/>
              </a:solidFill>
              <a:latin typeface="Tahoma" pitchFamily="34" charset="0"/>
              <a:ea typeface="Tahoma" pitchFamily="34" charset="0"/>
              <a:cs typeface="Tahoma" pitchFamily="34" charset="0"/>
            </a:rPr>
            <a:t> เครื่องหนัง)</a:t>
          </a:r>
          <a:endParaRPr lang="en-US" sz="1400" b="1" kern="1200" dirty="0">
            <a:solidFill>
              <a:schemeClr val="tx1"/>
            </a:solidFill>
            <a:latin typeface="Tahoma" pitchFamily="34" charset="0"/>
            <a:ea typeface="Tahoma" pitchFamily="34" charset="0"/>
            <a:cs typeface="Tahoma" pitchFamily="34" charset="0"/>
          </a:endParaRPr>
        </a:p>
      </dsp:txBody>
      <dsp:txXfrm>
        <a:off x="1854840" y="4663708"/>
        <a:ext cx="1901868" cy="956236"/>
      </dsp:txXfrm>
    </dsp:sp>
    <dsp:sp modelId="{84930E3C-45B1-40F3-880F-2B4A985F5295}">
      <dsp:nvSpPr>
        <dsp:cNvPr id="0" name=""/>
        <dsp:cNvSpPr/>
      </dsp:nvSpPr>
      <dsp:spPr>
        <a:xfrm rot="9215424">
          <a:off x="2089493" y="3520826"/>
          <a:ext cx="1846289" cy="20165"/>
        </a:xfrm>
        <a:custGeom>
          <a:avLst/>
          <a:gdLst/>
          <a:ahLst/>
          <a:cxnLst/>
          <a:rect l="0" t="0" r="0" b="0"/>
          <a:pathLst>
            <a:path>
              <a:moveTo>
                <a:pt x="0" y="10082"/>
              </a:moveTo>
              <a:lnTo>
                <a:pt x="1846289"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th-TH" sz="600" kern="1200"/>
        </a:p>
      </dsp:txBody>
      <dsp:txXfrm rot="9215424">
        <a:off x="2966480" y="3484751"/>
        <a:ext cx="92314" cy="92314"/>
      </dsp:txXfrm>
    </dsp:sp>
    <dsp:sp modelId="{65A62073-FDB3-4060-B10B-C9B279748D46}">
      <dsp:nvSpPr>
        <dsp:cNvPr id="0" name=""/>
        <dsp:cNvSpPr/>
      </dsp:nvSpPr>
      <dsp:spPr>
        <a:xfrm>
          <a:off x="558346" y="3799377"/>
          <a:ext cx="1901868" cy="956236"/>
        </a:xfrm>
        <a:prstGeom prst="ellipse">
          <a:avLst/>
        </a:prstGeom>
        <a:solidFill>
          <a:schemeClr val="accent4">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ท่องเที่ยวและสาขาต่อเนื่อง</a:t>
          </a:r>
          <a:endParaRPr lang="en-US" sz="1400" b="1" kern="1200" dirty="0">
            <a:solidFill>
              <a:schemeClr val="tx1"/>
            </a:solidFill>
            <a:latin typeface="Tahoma" pitchFamily="34" charset="0"/>
            <a:ea typeface="Tahoma" pitchFamily="34" charset="0"/>
            <a:cs typeface="Tahoma" pitchFamily="34" charset="0"/>
          </a:endParaRPr>
        </a:p>
      </dsp:txBody>
      <dsp:txXfrm>
        <a:off x="558346" y="3799377"/>
        <a:ext cx="1901868" cy="956236"/>
      </dsp:txXfrm>
    </dsp:sp>
    <dsp:sp modelId="{FCB85292-2E1D-4E39-83BF-618AB4FBFFB5}">
      <dsp:nvSpPr>
        <dsp:cNvPr id="0" name=""/>
        <dsp:cNvSpPr/>
      </dsp:nvSpPr>
      <dsp:spPr>
        <a:xfrm rot="10560735">
          <a:off x="2088998" y="2990057"/>
          <a:ext cx="1703764" cy="20165"/>
        </a:xfrm>
        <a:custGeom>
          <a:avLst/>
          <a:gdLst/>
          <a:ahLst/>
          <a:cxnLst/>
          <a:rect l="0" t="0" r="0" b="0"/>
          <a:pathLst>
            <a:path>
              <a:moveTo>
                <a:pt x="0" y="10082"/>
              </a:moveTo>
              <a:lnTo>
                <a:pt x="1703764"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10560735">
        <a:off x="2898286" y="2957546"/>
        <a:ext cx="85188" cy="85188"/>
      </dsp:txXfrm>
    </dsp:sp>
    <dsp:sp modelId="{1D1A868D-85C7-4271-A10E-0CCDBB36379B}">
      <dsp:nvSpPr>
        <dsp:cNvPr id="0" name=""/>
        <dsp:cNvSpPr/>
      </dsp:nvSpPr>
      <dsp:spPr>
        <a:xfrm>
          <a:off x="198202" y="2646928"/>
          <a:ext cx="1901868" cy="956236"/>
        </a:xfrm>
        <a:prstGeom prst="ellipse">
          <a:avLst/>
        </a:prstGeom>
        <a:solidFill>
          <a:schemeClr val="accent4">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err="1" smtClean="0">
              <a:solidFill>
                <a:schemeClr val="tx1"/>
              </a:solidFill>
              <a:latin typeface="Tahoma" pitchFamily="34" charset="0"/>
              <a:ea typeface="Tahoma" pitchFamily="34" charset="0"/>
              <a:cs typeface="Tahoma" pitchFamily="34" charset="0"/>
            </a:rPr>
            <a:t>โล</a:t>
          </a:r>
          <a:r>
            <a:rPr lang="th-TH" sz="1400" b="1" kern="1200" dirty="0" smtClean="0">
              <a:solidFill>
                <a:schemeClr val="tx1"/>
              </a:solidFill>
              <a:latin typeface="Tahoma" pitchFamily="34" charset="0"/>
              <a:ea typeface="Tahoma" pitchFamily="34" charset="0"/>
              <a:cs typeface="Tahoma" pitchFamily="34" charset="0"/>
            </a:rPr>
            <a:t>จิ</a:t>
          </a:r>
          <a:r>
            <a:rPr lang="th-TH" sz="1400" b="1" kern="1200" dirty="0" err="1" smtClean="0">
              <a:solidFill>
                <a:schemeClr val="tx1"/>
              </a:solidFill>
              <a:latin typeface="Tahoma" pitchFamily="34" charset="0"/>
              <a:ea typeface="Tahoma" pitchFamily="34" charset="0"/>
              <a:cs typeface="Tahoma" pitchFamily="34" charset="0"/>
            </a:rPr>
            <a:t>สติกส์</a:t>
          </a:r>
          <a:r>
            <a:rPr lang="th-TH" sz="1400" b="1" kern="1200" dirty="0" smtClean="0">
              <a:solidFill>
                <a:schemeClr val="tx1"/>
              </a:solidFill>
              <a:latin typeface="Tahoma" pitchFamily="34" charset="0"/>
              <a:ea typeface="Tahoma" pitchFamily="34" charset="0"/>
              <a:cs typeface="Tahoma" pitchFamily="34" charset="0"/>
            </a:rPr>
            <a:t>และสาขาต่อเนื่อง</a:t>
          </a:r>
          <a:endParaRPr lang="en-US" sz="1400" b="1" kern="1200" dirty="0">
            <a:solidFill>
              <a:schemeClr val="tx1"/>
            </a:solidFill>
            <a:latin typeface="Tahoma" pitchFamily="34" charset="0"/>
            <a:ea typeface="Tahoma" pitchFamily="34" charset="0"/>
            <a:cs typeface="Tahoma" pitchFamily="34" charset="0"/>
          </a:endParaRPr>
        </a:p>
      </dsp:txBody>
      <dsp:txXfrm>
        <a:off x="198202" y="2646928"/>
        <a:ext cx="1901868" cy="956236"/>
      </dsp:txXfrm>
    </dsp:sp>
    <dsp:sp modelId="{B60C401B-219F-4B81-A23C-27535D93DE77}">
      <dsp:nvSpPr>
        <dsp:cNvPr id="0" name=""/>
        <dsp:cNvSpPr/>
      </dsp:nvSpPr>
      <dsp:spPr>
        <a:xfrm rot="11823750">
          <a:off x="1991908" y="2484460"/>
          <a:ext cx="1859602" cy="20165"/>
        </a:xfrm>
        <a:custGeom>
          <a:avLst/>
          <a:gdLst/>
          <a:ahLst/>
          <a:cxnLst/>
          <a:rect l="0" t="0" r="0" b="0"/>
          <a:pathLst>
            <a:path>
              <a:moveTo>
                <a:pt x="0" y="10082"/>
              </a:moveTo>
              <a:lnTo>
                <a:pt x="1859602"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th-TH" sz="600" kern="1200"/>
        </a:p>
      </dsp:txBody>
      <dsp:txXfrm rot="11823750">
        <a:off x="2875220" y="2448053"/>
        <a:ext cx="92980" cy="92980"/>
      </dsp:txXfrm>
    </dsp:sp>
    <dsp:sp modelId="{B2F77958-EF1A-47AC-888A-D02FC6C1EA66}">
      <dsp:nvSpPr>
        <dsp:cNvPr id="0" name=""/>
        <dsp:cNvSpPr/>
      </dsp:nvSpPr>
      <dsp:spPr>
        <a:xfrm>
          <a:off x="270243" y="1494491"/>
          <a:ext cx="1901868" cy="956236"/>
        </a:xfrm>
        <a:prstGeom prst="ellipse">
          <a:avLst/>
        </a:prstGeom>
        <a:solidFill>
          <a:schemeClr val="accent4">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ก่อสร้างและบริการต่อเนื่อง</a:t>
          </a:r>
          <a:endParaRPr lang="en-US" sz="1400" b="1" kern="1200" dirty="0">
            <a:solidFill>
              <a:schemeClr val="tx1"/>
            </a:solidFill>
            <a:latin typeface="Tahoma" pitchFamily="34" charset="0"/>
            <a:ea typeface="Tahoma" pitchFamily="34" charset="0"/>
            <a:cs typeface="Tahoma" pitchFamily="34" charset="0"/>
          </a:endParaRPr>
        </a:p>
      </dsp:txBody>
      <dsp:txXfrm>
        <a:off x="270243" y="1494491"/>
        <a:ext cx="1901868" cy="956236"/>
      </dsp:txXfrm>
    </dsp:sp>
    <dsp:sp modelId="{6D4DE874-76F7-4B2A-B4DC-0FC98C24097E}">
      <dsp:nvSpPr>
        <dsp:cNvPr id="0" name=""/>
        <dsp:cNvSpPr/>
      </dsp:nvSpPr>
      <dsp:spPr>
        <a:xfrm rot="13128966">
          <a:off x="2239999" y="2014745"/>
          <a:ext cx="1860572" cy="20165"/>
        </a:xfrm>
        <a:custGeom>
          <a:avLst/>
          <a:gdLst/>
          <a:ahLst/>
          <a:cxnLst/>
          <a:rect l="0" t="0" r="0" b="0"/>
          <a:pathLst>
            <a:path>
              <a:moveTo>
                <a:pt x="0" y="10082"/>
              </a:moveTo>
              <a:lnTo>
                <a:pt x="1860572" y="1008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th-TH" sz="600" kern="1200"/>
        </a:p>
      </dsp:txBody>
      <dsp:txXfrm rot="13128966">
        <a:off x="3123771" y="1978313"/>
        <a:ext cx="93028" cy="93028"/>
      </dsp:txXfrm>
    </dsp:sp>
    <dsp:sp modelId="{B97EF511-402C-4961-87B9-F6E8C5F2734B}">
      <dsp:nvSpPr>
        <dsp:cNvPr id="0" name=""/>
        <dsp:cNvSpPr/>
      </dsp:nvSpPr>
      <dsp:spPr>
        <a:xfrm>
          <a:off x="990524" y="558138"/>
          <a:ext cx="1901868" cy="956236"/>
        </a:xfrm>
        <a:prstGeom prst="ellipse">
          <a:avLst/>
        </a:prstGeom>
        <a:solidFill>
          <a:schemeClr val="accent4">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h-TH" sz="1400" b="1" kern="1200" dirty="0" smtClean="0">
              <a:solidFill>
                <a:schemeClr val="tx1"/>
              </a:solidFill>
              <a:latin typeface="Tahoma" pitchFamily="34" charset="0"/>
              <a:ea typeface="Tahoma" pitchFamily="34" charset="0"/>
              <a:cs typeface="Tahoma" pitchFamily="34" charset="0"/>
            </a:rPr>
            <a:t>เศรษฐกิจสร้างสรรค์และ</a:t>
          </a:r>
        </a:p>
        <a:p>
          <a:pPr lvl="0" algn="ctr" defTabSz="622300">
            <a:lnSpc>
              <a:spcPct val="90000"/>
            </a:lnSpc>
            <a:spcBef>
              <a:spcPct val="0"/>
            </a:spcBef>
            <a:spcAft>
              <a:spcPct val="35000"/>
            </a:spcAft>
          </a:pPr>
          <a:r>
            <a:rPr lang="th-TH" sz="1400" b="1" kern="1200" dirty="0" err="1" smtClean="0">
              <a:solidFill>
                <a:schemeClr val="tx1"/>
              </a:solidFill>
              <a:latin typeface="Tahoma" pitchFamily="34" charset="0"/>
              <a:ea typeface="Tahoma" pitchFamily="34" charset="0"/>
              <a:cs typeface="Tahoma" pitchFamily="34" charset="0"/>
            </a:rPr>
            <a:t>ดิจิทัล</a:t>
          </a:r>
          <a:endParaRPr lang="en-US" sz="1400" b="1" kern="1200" dirty="0">
            <a:solidFill>
              <a:schemeClr val="tx1"/>
            </a:solidFill>
            <a:latin typeface="Tahoma" pitchFamily="34" charset="0"/>
            <a:ea typeface="Tahoma" pitchFamily="34" charset="0"/>
            <a:cs typeface="Tahoma" pitchFamily="34" charset="0"/>
          </a:endParaRPr>
        </a:p>
      </dsp:txBody>
      <dsp:txXfrm>
        <a:off x="990524" y="558138"/>
        <a:ext cx="1901868" cy="95623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FF11D08-B712-4B92-8B8D-A2E957EED74D}">
      <dsp:nvSpPr>
        <dsp:cNvPr id="0" name=""/>
        <dsp:cNvSpPr/>
      </dsp:nvSpPr>
      <dsp:spPr>
        <a:xfrm>
          <a:off x="3590734" y="2270525"/>
          <a:ext cx="1496729" cy="1496729"/>
        </a:xfrm>
        <a:prstGeom prst="ellipse">
          <a:avLst/>
        </a:prstGeom>
        <a:solidFill>
          <a:srgbClr val="FFC00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ts val="0"/>
            </a:spcAft>
          </a:pPr>
          <a:endParaRPr lang="en-US" sz="1600" kern="1200" dirty="0">
            <a:latin typeface="Tahoma" pitchFamily="34" charset="0"/>
            <a:ea typeface="Tahoma" pitchFamily="34" charset="0"/>
            <a:cs typeface="Tahoma" pitchFamily="34" charset="0"/>
          </a:endParaRPr>
        </a:p>
      </dsp:txBody>
      <dsp:txXfrm>
        <a:off x="3590734" y="2270525"/>
        <a:ext cx="1496729" cy="1496729"/>
      </dsp:txXfrm>
    </dsp:sp>
    <dsp:sp modelId="{D478E9F3-7208-452C-9ABE-A8DF9436527B}">
      <dsp:nvSpPr>
        <dsp:cNvPr id="0" name=""/>
        <dsp:cNvSpPr/>
      </dsp:nvSpPr>
      <dsp:spPr>
        <a:xfrm rot="16146432">
          <a:off x="3887469" y="1821928"/>
          <a:ext cx="866437" cy="31044"/>
        </a:xfrm>
        <a:custGeom>
          <a:avLst/>
          <a:gdLst/>
          <a:ahLst/>
          <a:cxnLst/>
          <a:rect l="0" t="0" r="0" b="0"/>
          <a:pathLst>
            <a:path>
              <a:moveTo>
                <a:pt x="0" y="15522"/>
              </a:moveTo>
              <a:lnTo>
                <a:pt x="866437" y="1552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16146432">
        <a:off x="4299027" y="1815789"/>
        <a:ext cx="43321" cy="43321"/>
      </dsp:txXfrm>
    </dsp:sp>
    <dsp:sp modelId="{6D47A7AE-342A-4119-9D04-3CB7E51D4897}">
      <dsp:nvSpPr>
        <dsp:cNvPr id="0" name=""/>
        <dsp:cNvSpPr/>
      </dsp:nvSpPr>
      <dsp:spPr>
        <a:xfrm>
          <a:off x="3185630" y="383587"/>
          <a:ext cx="2240709" cy="1020709"/>
        </a:xfrm>
        <a:prstGeom prst="ellipse">
          <a:avLst/>
        </a:prstGeom>
        <a:solidFill>
          <a:srgbClr val="FFC00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การเคลื่อนย้าย</a:t>
          </a:r>
        </a:p>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แรงงาน</a:t>
          </a:r>
          <a:endParaRPr lang="en-US" sz="1800" b="1" kern="1200" dirty="0">
            <a:solidFill>
              <a:schemeClr val="tx1"/>
            </a:solidFill>
            <a:latin typeface="Tahoma" pitchFamily="34" charset="0"/>
            <a:ea typeface="Tahoma" pitchFamily="34" charset="0"/>
            <a:cs typeface="Tahoma" pitchFamily="34" charset="0"/>
          </a:endParaRPr>
        </a:p>
      </dsp:txBody>
      <dsp:txXfrm>
        <a:off x="3185630" y="383587"/>
        <a:ext cx="2240709" cy="1020709"/>
      </dsp:txXfrm>
    </dsp:sp>
    <dsp:sp modelId="{FA81A378-DCF3-48AB-AA6D-943565C44399}">
      <dsp:nvSpPr>
        <dsp:cNvPr id="0" name=""/>
        <dsp:cNvSpPr/>
      </dsp:nvSpPr>
      <dsp:spPr>
        <a:xfrm rot="19621918">
          <a:off x="4876866" y="2291672"/>
          <a:ext cx="1118974" cy="31044"/>
        </a:xfrm>
        <a:custGeom>
          <a:avLst/>
          <a:gdLst/>
          <a:ahLst/>
          <a:cxnLst/>
          <a:rect l="0" t="0" r="0" b="0"/>
          <a:pathLst>
            <a:path>
              <a:moveTo>
                <a:pt x="0" y="15522"/>
              </a:moveTo>
              <a:lnTo>
                <a:pt x="1118974" y="1552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19621918">
        <a:off x="5408378" y="2279220"/>
        <a:ext cx="55948" cy="55948"/>
      </dsp:txXfrm>
    </dsp:sp>
    <dsp:sp modelId="{FD49014B-FF0A-4901-82AD-F7A676CEE26C}">
      <dsp:nvSpPr>
        <dsp:cNvPr id="0" name=""/>
        <dsp:cNvSpPr/>
      </dsp:nvSpPr>
      <dsp:spPr>
        <a:xfrm>
          <a:off x="5429297" y="1074738"/>
          <a:ext cx="2240709" cy="1020709"/>
        </a:xfrm>
        <a:prstGeom prst="ellipse">
          <a:avLst/>
        </a:prstGeom>
        <a:solidFill>
          <a:srgbClr val="FFC00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นวัตกรรมชุมชน</a:t>
          </a:r>
          <a:endParaRPr lang="en-US" sz="1800" b="1" kern="1200" dirty="0">
            <a:solidFill>
              <a:schemeClr val="tx1"/>
            </a:solidFill>
            <a:latin typeface="Tahoma" pitchFamily="34" charset="0"/>
            <a:ea typeface="Tahoma" pitchFamily="34" charset="0"/>
            <a:cs typeface="Tahoma" pitchFamily="34" charset="0"/>
          </a:endParaRPr>
        </a:p>
      </dsp:txBody>
      <dsp:txXfrm>
        <a:off x="5429297" y="1074738"/>
        <a:ext cx="2240709" cy="1020709"/>
      </dsp:txXfrm>
    </dsp:sp>
    <dsp:sp modelId="{7DA08943-FF72-472A-8B50-B092B608000D}">
      <dsp:nvSpPr>
        <dsp:cNvPr id="0" name=""/>
        <dsp:cNvSpPr/>
      </dsp:nvSpPr>
      <dsp:spPr>
        <a:xfrm rot="272037">
          <a:off x="5083882" y="3093824"/>
          <a:ext cx="791868" cy="31044"/>
        </a:xfrm>
        <a:custGeom>
          <a:avLst/>
          <a:gdLst/>
          <a:ahLst/>
          <a:cxnLst/>
          <a:rect l="0" t="0" r="0" b="0"/>
          <a:pathLst>
            <a:path>
              <a:moveTo>
                <a:pt x="0" y="15522"/>
              </a:moveTo>
              <a:lnTo>
                <a:pt x="791868" y="1552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272037">
        <a:off x="5460020" y="3089550"/>
        <a:ext cx="39593" cy="39593"/>
      </dsp:txXfrm>
    </dsp:sp>
    <dsp:sp modelId="{9A891EF6-CB9F-4D90-A868-95B3445ADA38}">
      <dsp:nvSpPr>
        <dsp:cNvPr id="0" name=""/>
        <dsp:cNvSpPr/>
      </dsp:nvSpPr>
      <dsp:spPr>
        <a:xfrm>
          <a:off x="5857913" y="2717815"/>
          <a:ext cx="2240709" cy="1020709"/>
        </a:xfrm>
        <a:prstGeom prst="ellipse">
          <a:avLst/>
        </a:prstGeom>
        <a:solidFill>
          <a:srgbClr val="92D05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ความตระหนัก</a:t>
          </a:r>
        </a:p>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ใน </a:t>
          </a:r>
          <a:r>
            <a:rPr lang="th-TH" sz="1800" b="1" kern="1200" dirty="0" err="1" smtClean="0">
              <a:solidFill>
                <a:schemeClr val="tx1"/>
              </a:solidFill>
              <a:latin typeface="Tahoma" pitchFamily="34" charset="0"/>
              <a:ea typeface="Tahoma" pitchFamily="34" charset="0"/>
              <a:cs typeface="Tahoma" pitchFamily="34" charset="0"/>
            </a:rPr>
            <a:t>วทน.</a:t>
          </a:r>
          <a:endParaRPr lang="en-US" sz="1800" b="1" kern="1200" dirty="0">
            <a:solidFill>
              <a:schemeClr val="tx1"/>
            </a:solidFill>
            <a:latin typeface="Tahoma" pitchFamily="34" charset="0"/>
            <a:ea typeface="Tahoma" pitchFamily="34" charset="0"/>
            <a:cs typeface="Tahoma" pitchFamily="34" charset="0"/>
          </a:endParaRPr>
        </a:p>
      </dsp:txBody>
      <dsp:txXfrm>
        <a:off x="5857913" y="2717815"/>
        <a:ext cx="2240709" cy="1020709"/>
      </dsp:txXfrm>
    </dsp:sp>
    <dsp:sp modelId="{D350E583-C3BE-4D0C-85EE-764AA5B0C4A8}">
      <dsp:nvSpPr>
        <dsp:cNvPr id="0" name=""/>
        <dsp:cNvSpPr/>
      </dsp:nvSpPr>
      <dsp:spPr>
        <a:xfrm rot="3347861">
          <a:off x="4581225" y="3959533"/>
          <a:ext cx="815478" cy="31044"/>
        </a:xfrm>
        <a:custGeom>
          <a:avLst/>
          <a:gdLst/>
          <a:ahLst/>
          <a:cxnLst/>
          <a:rect l="0" t="0" r="0" b="0"/>
          <a:pathLst>
            <a:path>
              <a:moveTo>
                <a:pt x="0" y="15522"/>
              </a:moveTo>
              <a:lnTo>
                <a:pt x="815478" y="1552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3347861">
        <a:off x="4968577" y="3954668"/>
        <a:ext cx="40773" cy="40773"/>
      </dsp:txXfrm>
    </dsp:sp>
    <dsp:sp modelId="{9A234A48-0E13-4002-A2A7-BCC289D04FAA}">
      <dsp:nvSpPr>
        <dsp:cNvPr id="0" name=""/>
        <dsp:cNvSpPr/>
      </dsp:nvSpPr>
      <dsp:spPr>
        <a:xfrm>
          <a:off x="4429156" y="4289448"/>
          <a:ext cx="2240709" cy="1020709"/>
        </a:xfrm>
        <a:prstGeom prst="ellipse">
          <a:avLst/>
        </a:prstGeom>
        <a:solidFill>
          <a:srgbClr val="92D05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การศึกษา</a:t>
          </a:r>
        </a:p>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ด้าน </a:t>
          </a:r>
          <a:r>
            <a:rPr lang="th-TH" sz="1800" b="1" kern="1200" dirty="0" err="1" smtClean="0">
              <a:solidFill>
                <a:schemeClr val="tx1"/>
              </a:solidFill>
              <a:latin typeface="Tahoma" pitchFamily="34" charset="0"/>
              <a:ea typeface="Tahoma" pitchFamily="34" charset="0"/>
              <a:cs typeface="Tahoma" pitchFamily="34" charset="0"/>
            </a:rPr>
            <a:t>วทน.</a:t>
          </a:r>
          <a:endParaRPr lang="en-US" sz="1800" b="1" kern="1200" dirty="0">
            <a:solidFill>
              <a:schemeClr val="tx1"/>
            </a:solidFill>
            <a:latin typeface="Tahoma" pitchFamily="34" charset="0"/>
            <a:ea typeface="Tahoma" pitchFamily="34" charset="0"/>
            <a:cs typeface="Tahoma" pitchFamily="34" charset="0"/>
          </a:endParaRPr>
        </a:p>
      </dsp:txBody>
      <dsp:txXfrm>
        <a:off x="4429156" y="4289448"/>
        <a:ext cx="2240709" cy="1020709"/>
      </dsp:txXfrm>
    </dsp:sp>
    <dsp:sp modelId="{A0902C88-4AF4-4492-86D6-ED3341EB118A}">
      <dsp:nvSpPr>
        <dsp:cNvPr id="0" name=""/>
        <dsp:cNvSpPr/>
      </dsp:nvSpPr>
      <dsp:spPr>
        <a:xfrm rot="7960063">
          <a:off x="3046241" y="3897963"/>
          <a:ext cx="936562" cy="31044"/>
        </a:xfrm>
        <a:custGeom>
          <a:avLst/>
          <a:gdLst/>
          <a:ahLst/>
          <a:cxnLst/>
          <a:rect l="0" t="0" r="0" b="0"/>
          <a:pathLst>
            <a:path>
              <a:moveTo>
                <a:pt x="0" y="15522"/>
              </a:moveTo>
              <a:lnTo>
                <a:pt x="936562" y="1552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7960063">
        <a:off x="3491108" y="3890071"/>
        <a:ext cx="46828" cy="46828"/>
      </dsp:txXfrm>
    </dsp:sp>
    <dsp:sp modelId="{27086632-6579-48C7-A941-BD0500FF5CAD}">
      <dsp:nvSpPr>
        <dsp:cNvPr id="0" name=""/>
        <dsp:cNvSpPr/>
      </dsp:nvSpPr>
      <dsp:spPr>
        <a:xfrm>
          <a:off x="1643064" y="4218015"/>
          <a:ext cx="2240709" cy="1020709"/>
        </a:xfrm>
        <a:prstGeom prst="ellipse">
          <a:avLst/>
        </a:prstGeom>
        <a:solidFill>
          <a:srgbClr val="92D05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การวิจัยและพัฒนา</a:t>
          </a:r>
          <a:endParaRPr lang="en-US" sz="1800" b="1" kern="1200" dirty="0">
            <a:solidFill>
              <a:schemeClr val="tx1"/>
            </a:solidFill>
            <a:latin typeface="Tahoma" pitchFamily="34" charset="0"/>
            <a:ea typeface="Tahoma" pitchFamily="34" charset="0"/>
            <a:cs typeface="Tahoma" pitchFamily="34" charset="0"/>
          </a:endParaRPr>
        </a:p>
      </dsp:txBody>
      <dsp:txXfrm>
        <a:off x="1643064" y="4218015"/>
        <a:ext cx="2240709" cy="1020709"/>
      </dsp:txXfrm>
    </dsp:sp>
    <dsp:sp modelId="{0A07D85A-68E8-4C76-B17F-780D44DAD549}">
      <dsp:nvSpPr>
        <dsp:cNvPr id="0" name=""/>
        <dsp:cNvSpPr/>
      </dsp:nvSpPr>
      <dsp:spPr>
        <a:xfrm rot="10638555">
          <a:off x="2519951" y="3063667"/>
          <a:ext cx="1072199" cy="31044"/>
        </a:xfrm>
        <a:custGeom>
          <a:avLst/>
          <a:gdLst/>
          <a:ahLst/>
          <a:cxnLst/>
          <a:rect l="0" t="0" r="0" b="0"/>
          <a:pathLst>
            <a:path>
              <a:moveTo>
                <a:pt x="0" y="15522"/>
              </a:moveTo>
              <a:lnTo>
                <a:pt x="1072199" y="1552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10638555">
        <a:off x="3029245" y="3052384"/>
        <a:ext cx="53609" cy="53609"/>
      </dsp:txXfrm>
    </dsp:sp>
    <dsp:sp modelId="{23AE0C39-1D41-4764-84CA-6CBDA3AE9138}">
      <dsp:nvSpPr>
        <dsp:cNvPr id="0" name=""/>
        <dsp:cNvSpPr/>
      </dsp:nvSpPr>
      <dsp:spPr>
        <a:xfrm>
          <a:off x="285748" y="2646377"/>
          <a:ext cx="2240709" cy="1020709"/>
        </a:xfrm>
        <a:prstGeom prst="ellipse">
          <a:avLst/>
        </a:prstGeom>
        <a:solidFill>
          <a:schemeClr val="tx2">
            <a:lumMod val="40000"/>
            <a:lumOff val="6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ระบบสุขภาวะ</a:t>
          </a:r>
        </a:p>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ของประชาชน</a:t>
          </a:r>
          <a:endParaRPr lang="en-US" sz="1800" b="1" kern="1200" dirty="0">
            <a:solidFill>
              <a:schemeClr val="tx1"/>
            </a:solidFill>
            <a:latin typeface="Tahoma" pitchFamily="34" charset="0"/>
            <a:ea typeface="Tahoma" pitchFamily="34" charset="0"/>
            <a:cs typeface="Tahoma" pitchFamily="34" charset="0"/>
          </a:endParaRPr>
        </a:p>
      </dsp:txBody>
      <dsp:txXfrm>
        <a:off x="285748" y="2646377"/>
        <a:ext cx="2240709" cy="1020709"/>
      </dsp:txXfrm>
    </dsp:sp>
    <dsp:sp modelId="{63949082-0ACE-4E74-B9A7-9AA29021097A}">
      <dsp:nvSpPr>
        <dsp:cNvPr id="0" name=""/>
        <dsp:cNvSpPr/>
      </dsp:nvSpPr>
      <dsp:spPr>
        <a:xfrm rot="12823766">
          <a:off x="2496948" y="2218051"/>
          <a:ext cx="1331854" cy="31044"/>
        </a:xfrm>
        <a:custGeom>
          <a:avLst/>
          <a:gdLst/>
          <a:ahLst/>
          <a:cxnLst/>
          <a:rect l="0" t="0" r="0" b="0"/>
          <a:pathLst>
            <a:path>
              <a:moveTo>
                <a:pt x="0" y="15522"/>
              </a:moveTo>
              <a:lnTo>
                <a:pt x="1331854" y="1552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bg1"/>
            </a:solidFill>
            <a:latin typeface="Tahoma" pitchFamily="34" charset="0"/>
            <a:ea typeface="Tahoma" pitchFamily="34" charset="0"/>
            <a:cs typeface="Tahoma" pitchFamily="34" charset="0"/>
          </a:endParaRPr>
        </a:p>
      </dsp:txBody>
      <dsp:txXfrm rot="12823766">
        <a:off x="3129579" y="2200277"/>
        <a:ext cx="66592" cy="66592"/>
      </dsp:txXfrm>
    </dsp:sp>
    <dsp:sp modelId="{035D8095-F621-4080-95AA-789A929AC261}">
      <dsp:nvSpPr>
        <dsp:cNvPr id="0" name=""/>
        <dsp:cNvSpPr/>
      </dsp:nvSpPr>
      <dsp:spPr>
        <a:xfrm>
          <a:off x="857262" y="931869"/>
          <a:ext cx="2240709" cy="1020709"/>
        </a:xfrm>
        <a:prstGeom prst="ellipse">
          <a:avLst/>
        </a:prstGeom>
        <a:solidFill>
          <a:srgbClr val="FFC000"/>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ความเหลื่อมล้ำ</a:t>
          </a:r>
        </a:p>
        <a:p>
          <a:pPr lvl="0" algn="ctr" defTabSz="800100">
            <a:lnSpc>
              <a:spcPct val="90000"/>
            </a:lnSpc>
            <a:spcBef>
              <a:spcPct val="0"/>
            </a:spcBef>
            <a:spcAft>
              <a:spcPct val="35000"/>
            </a:spcAft>
          </a:pPr>
          <a:r>
            <a:rPr lang="th-TH" sz="1800" b="1" kern="1200" dirty="0" smtClean="0">
              <a:solidFill>
                <a:schemeClr val="tx1"/>
              </a:solidFill>
              <a:latin typeface="Tahoma" pitchFamily="34" charset="0"/>
              <a:ea typeface="Tahoma" pitchFamily="34" charset="0"/>
              <a:cs typeface="Tahoma" pitchFamily="34" charset="0"/>
            </a:rPr>
            <a:t>และยากจน</a:t>
          </a:r>
          <a:endParaRPr lang="en-US" sz="1800" b="1" kern="1200" dirty="0">
            <a:solidFill>
              <a:schemeClr val="tx1"/>
            </a:solidFill>
            <a:latin typeface="Tahoma" pitchFamily="34" charset="0"/>
            <a:ea typeface="Tahoma" pitchFamily="34" charset="0"/>
            <a:cs typeface="Tahoma" pitchFamily="34" charset="0"/>
          </a:endParaRPr>
        </a:p>
      </dsp:txBody>
      <dsp:txXfrm>
        <a:off x="857262" y="931869"/>
        <a:ext cx="2240709" cy="102070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8B56D4-3B9A-4D48-B457-E7C9F0C829C0}">
      <dsp:nvSpPr>
        <dsp:cNvPr id="0" name=""/>
        <dsp:cNvSpPr/>
      </dsp:nvSpPr>
      <dsp:spPr>
        <a:xfrm>
          <a:off x="0" y="0"/>
          <a:ext cx="8501121" cy="600079"/>
        </a:xfrm>
        <a:prstGeom prst="rect">
          <a:avLst/>
        </a:prstGeom>
        <a:solidFill>
          <a:schemeClr val="accent2">
            <a:shade val="90000"/>
            <a:hueOff val="0"/>
            <a:satOff val="0"/>
            <a:lumOff val="0"/>
            <a:alphaOff val="0"/>
          </a:schemeClr>
        </a:soli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2">
              <a:shade val="90000"/>
              <a:hueOff val="0"/>
              <a:satOff val="0"/>
              <a:lumOff val="0"/>
              <a:alphaOff val="0"/>
              <a:shade val="60000"/>
              <a:satMod val="110000"/>
            </a:schemeClr>
          </a:contourClr>
        </a:sp3d>
      </dsp:spPr>
      <dsp:style>
        <a:lnRef idx="0">
          <a:scrgbClr r="0" g="0" b="0"/>
        </a:lnRef>
        <a:fillRef idx="1">
          <a:scrgbClr r="0" g="0" b="0"/>
        </a:fillRef>
        <a:effectRef idx="3">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h-TH" sz="2000" b="1" kern="1200" dirty="0" smtClean="0">
              <a:effectLst>
                <a:outerShdw blurRad="38100" dist="38100" dir="2700000" algn="tl">
                  <a:srgbClr val="000000">
                    <a:alpha val="43137"/>
                  </a:srgbClr>
                </a:outerShdw>
              </a:effectLst>
              <a:latin typeface="Leelawadee" pitchFamily="34" charset="-34"/>
              <a:cs typeface="Leelawadee" pitchFamily="34" charset="-34"/>
            </a:rPr>
            <a:t>ปัจจุบัน</a:t>
          </a:r>
          <a:endParaRPr lang="en-US" sz="2000" b="1" kern="1200" dirty="0">
            <a:effectLst>
              <a:outerShdw blurRad="38100" dist="38100" dir="2700000" algn="tl">
                <a:srgbClr val="000000">
                  <a:alpha val="43137"/>
                </a:srgbClr>
              </a:outerShdw>
            </a:effectLst>
            <a:latin typeface="Leelawadee" pitchFamily="34" charset="-34"/>
            <a:cs typeface="Leelawadee" pitchFamily="34" charset="-34"/>
          </a:endParaRPr>
        </a:p>
      </dsp:txBody>
      <dsp:txXfrm>
        <a:off x="0" y="0"/>
        <a:ext cx="8501121" cy="600079"/>
      </dsp:txXfrm>
    </dsp:sp>
    <dsp:sp modelId="{DBAB8B5E-077E-4606-A999-B0986C4ED97B}">
      <dsp:nvSpPr>
        <dsp:cNvPr id="0" name=""/>
        <dsp:cNvSpPr/>
      </dsp:nvSpPr>
      <dsp:spPr>
        <a:xfrm>
          <a:off x="4150" y="600079"/>
          <a:ext cx="2830940" cy="1260166"/>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2">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latin typeface="Leelawadee" pitchFamily="34" charset="-34"/>
              <a:cs typeface="Leelawadee" pitchFamily="34" charset="-34"/>
            </a:rPr>
            <a:t>R&amp;D /GDP</a:t>
          </a:r>
          <a:r>
            <a:rPr lang="th-TH" sz="2000" b="1" kern="1200" dirty="0" smtClean="0">
              <a:effectLst>
                <a:outerShdw blurRad="38100" dist="38100" dir="2700000" algn="tl">
                  <a:srgbClr val="000000">
                    <a:alpha val="43137"/>
                  </a:srgbClr>
                </a:outerShdw>
              </a:effectLst>
              <a:latin typeface="Leelawadee" pitchFamily="34" charset="-34"/>
              <a:cs typeface="Leelawadee" pitchFamily="34" charset="-34"/>
            </a:rPr>
            <a:t> </a:t>
          </a:r>
          <a:r>
            <a:rPr lang="en-US" sz="2000" b="1" kern="1200" dirty="0" smtClean="0">
              <a:effectLst>
                <a:outerShdw blurRad="38100" dist="38100" dir="2700000" algn="tl">
                  <a:srgbClr val="000000">
                    <a:alpha val="43137"/>
                  </a:srgbClr>
                </a:outerShdw>
              </a:effectLst>
              <a:latin typeface="Leelawadee" pitchFamily="34" charset="-34"/>
              <a:cs typeface="Leelawadee" pitchFamily="34" charset="-34"/>
            </a:rPr>
            <a:t>=</a:t>
          </a:r>
          <a:r>
            <a:rPr lang="th-TH" sz="2000" b="1" kern="1200" dirty="0" smtClean="0">
              <a:effectLst>
                <a:outerShdw blurRad="38100" dist="38100" dir="2700000" algn="tl">
                  <a:srgbClr val="000000">
                    <a:alpha val="43137"/>
                  </a:srgbClr>
                </a:outerShdw>
              </a:effectLst>
              <a:latin typeface="Leelawadee" pitchFamily="34" charset="-34"/>
              <a:cs typeface="Leelawadee" pitchFamily="34" charset="-34"/>
            </a:rPr>
            <a:t> </a:t>
          </a:r>
          <a:r>
            <a:rPr lang="en-US" sz="2000" b="1" kern="1200" dirty="0" smtClean="0">
              <a:effectLst>
                <a:outerShdw blurRad="38100" dist="38100" dir="2700000" algn="tl">
                  <a:srgbClr val="000000">
                    <a:alpha val="43137"/>
                  </a:srgbClr>
                </a:outerShdw>
              </a:effectLst>
              <a:latin typeface="Leelawadee" pitchFamily="34" charset="-34"/>
              <a:cs typeface="Leelawadee" pitchFamily="34" charset="-34"/>
            </a:rPr>
            <a:t>0.24 %</a:t>
          </a:r>
          <a:endParaRPr lang="en-US" sz="2000" b="1" kern="1200" dirty="0">
            <a:effectLst>
              <a:outerShdw blurRad="38100" dist="38100" dir="2700000" algn="tl">
                <a:srgbClr val="000000">
                  <a:alpha val="43137"/>
                </a:srgbClr>
              </a:outerShdw>
            </a:effectLst>
            <a:latin typeface="Leelawadee" pitchFamily="34" charset="-34"/>
            <a:cs typeface="Leelawadee" pitchFamily="34" charset="-34"/>
          </a:endParaRPr>
        </a:p>
      </dsp:txBody>
      <dsp:txXfrm>
        <a:off x="4150" y="600079"/>
        <a:ext cx="2830940" cy="1260166"/>
      </dsp:txXfrm>
    </dsp:sp>
    <dsp:sp modelId="{F9A7DA6A-8A4B-4F46-B4EF-92F31862FB5F}">
      <dsp:nvSpPr>
        <dsp:cNvPr id="0" name=""/>
        <dsp:cNvSpPr/>
      </dsp:nvSpPr>
      <dsp:spPr>
        <a:xfrm>
          <a:off x="2835090" y="600079"/>
          <a:ext cx="2830940" cy="1260166"/>
        </a:xfrm>
        <a:prstGeom prst="rect">
          <a:avLst/>
        </a:prstGeom>
        <a:solidFill>
          <a:srgbClr val="008000"/>
        </a:soli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3">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latin typeface="Leelawadee" pitchFamily="34" charset="-34"/>
              <a:cs typeface="Leelawadee" pitchFamily="34" charset="-34"/>
            </a:rPr>
            <a:t>R&amp;D Personnel (FTE)</a:t>
          </a:r>
        </a:p>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latin typeface="Leelawadee" pitchFamily="34" charset="-34"/>
              <a:cs typeface="Leelawadee" pitchFamily="34" charset="-34"/>
            </a:rPr>
            <a:t>9.01 : 10,000</a:t>
          </a:r>
          <a:endParaRPr lang="en-US" sz="2000" b="1" kern="1200" dirty="0">
            <a:effectLst>
              <a:outerShdw blurRad="38100" dist="38100" dir="2700000" algn="tl">
                <a:srgbClr val="000000">
                  <a:alpha val="43137"/>
                </a:srgbClr>
              </a:outerShdw>
            </a:effectLst>
            <a:latin typeface="Leelawadee" pitchFamily="34" charset="-34"/>
            <a:cs typeface="Leelawadee" pitchFamily="34" charset="-34"/>
          </a:endParaRPr>
        </a:p>
      </dsp:txBody>
      <dsp:txXfrm>
        <a:off x="2835090" y="600079"/>
        <a:ext cx="2830940" cy="1260166"/>
      </dsp:txXfrm>
    </dsp:sp>
    <dsp:sp modelId="{8CB3BA1F-65C2-4BA2-B890-DD9DE29997A6}">
      <dsp:nvSpPr>
        <dsp:cNvPr id="0" name=""/>
        <dsp:cNvSpPr/>
      </dsp:nvSpPr>
      <dsp:spPr>
        <a:xfrm>
          <a:off x="5666031" y="600079"/>
          <a:ext cx="2830940" cy="1260166"/>
        </a:xfrm>
        <a:prstGeom prst="rec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4">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Leelawadee" pitchFamily="34" charset="-34"/>
              <a:cs typeface="Leelawadee" pitchFamily="34" charset="-34"/>
            </a:rPr>
            <a:t>R&amp;D expenditure</a:t>
          </a:r>
        </a:p>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Leelawadee" pitchFamily="34" charset="-34"/>
              <a:cs typeface="Leelawadee" pitchFamily="34" charset="-34"/>
            </a:rPr>
            <a:t>(Private : Government)</a:t>
          </a:r>
        </a:p>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Leelawadee" pitchFamily="34" charset="-34"/>
              <a:cs typeface="Leelawadee" pitchFamily="34" charset="-34"/>
            </a:rPr>
            <a:t>38 : 62</a:t>
          </a:r>
          <a:endParaRPr lang="en-US" sz="1800" b="1" kern="1200" dirty="0">
            <a:effectLst>
              <a:outerShdw blurRad="38100" dist="38100" dir="2700000" algn="tl">
                <a:srgbClr val="000000">
                  <a:alpha val="43137"/>
                </a:srgbClr>
              </a:outerShdw>
            </a:effectLst>
            <a:latin typeface="Leelawadee" pitchFamily="34" charset="-34"/>
            <a:cs typeface="Leelawadee" pitchFamily="34" charset="-34"/>
          </a:endParaRPr>
        </a:p>
      </dsp:txBody>
      <dsp:txXfrm>
        <a:off x="5666031" y="600079"/>
        <a:ext cx="2830940" cy="1260166"/>
      </dsp:txXfrm>
    </dsp:sp>
    <dsp:sp modelId="{0AE78770-618A-4F13-AF67-B3B4AD4B9D89}">
      <dsp:nvSpPr>
        <dsp:cNvPr id="0" name=""/>
        <dsp:cNvSpPr/>
      </dsp:nvSpPr>
      <dsp:spPr>
        <a:xfrm>
          <a:off x="0" y="1860245"/>
          <a:ext cx="8501121" cy="140018"/>
        </a:xfrm>
        <a:prstGeom prst="rect">
          <a:avLst/>
        </a:prstGeom>
        <a:solidFill>
          <a:schemeClr val="accent2">
            <a:shade val="90000"/>
            <a:hueOff val="0"/>
            <a:satOff val="0"/>
            <a:lumOff val="0"/>
            <a:alphaOff val="0"/>
          </a:schemeClr>
        </a:soli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2">
              <a:shade val="90000"/>
              <a:hueOff val="0"/>
              <a:satOff val="0"/>
              <a:lumOff val="0"/>
              <a:alphaOff val="0"/>
              <a:shade val="60000"/>
              <a:satMod val="110000"/>
            </a:schemeClr>
          </a:contourClr>
        </a:sp3d>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A93F34-F0DB-4492-8907-0A2B1742F4A1}">
      <dsp:nvSpPr>
        <dsp:cNvPr id="0" name=""/>
        <dsp:cNvSpPr/>
      </dsp:nvSpPr>
      <dsp:spPr>
        <a:xfrm>
          <a:off x="1411427" y="264159"/>
          <a:ext cx="3413760" cy="3413760"/>
        </a:xfrm>
        <a:prstGeom prst="pie">
          <a:avLst>
            <a:gd name="adj1" fmla="val 16200000"/>
            <a:gd name="adj2" fmla="val 1800000"/>
          </a:avLst>
        </a:prstGeom>
        <a:solidFill>
          <a:schemeClr val="accent1">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th-TH" sz="1700" b="1" kern="1200" baseline="0" dirty="0" smtClean="0">
              <a:solidFill>
                <a:schemeClr val="bg1">
                  <a:lumMod val="75000"/>
                </a:schemeClr>
              </a:solidFill>
              <a:latin typeface="Tahoma" pitchFamily="34" charset="0"/>
              <a:ea typeface="Tahoma" pitchFamily="34" charset="0"/>
              <a:cs typeface="Tahoma" pitchFamily="34" charset="0"/>
            </a:rPr>
            <a:t>พัฒนาพื้นที่เศรษฐกิจใหม่</a:t>
          </a:r>
          <a:endParaRPr lang="th-TH" sz="1700" b="1" kern="1200" baseline="0" dirty="0">
            <a:solidFill>
              <a:schemeClr val="bg1">
                <a:lumMod val="75000"/>
              </a:schemeClr>
            </a:solidFill>
            <a:latin typeface="Tahoma" pitchFamily="34" charset="0"/>
            <a:ea typeface="Tahoma" pitchFamily="34" charset="0"/>
            <a:cs typeface="Tahoma" pitchFamily="34" charset="0"/>
          </a:endParaRPr>
        </a:p>
      </dsp:txBody>
      <dsp:txXfrm>
        <a:off x="3210560" y="987551"/>
        <a:ext cx="1219200" cy="1015999"/>
      </dsp:txXfrm>
    </dsp:sp>
    <dsp:sp modelId="{44814453-25A5-44F2-A92A-792403A6AAE1}">
      <dsp:nvSpPr>
        <dsp:cNvPr id="0" name=""/>
        <dsp:cNvSpPr/>
      </dsp:nvSpPr>
      <dsp:spPr>
        <a:xfrm>
          <a:off x="1341120" y="386079"/>
          <a:ext cx="3413760" cy="3413760"/>
        </a:xfrm>
        <a:prstGeom prst="pie">
          <a:avLst>
            <a:gd name="adj1" fmla="val 1800000"/>
            <a:gd name="adj2" fmla="val 9000000"/>
          </a:avLst>
        </a:prstGeom>
        <a:solidFill>
          <a:schemeClr val="accent1">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th-TH" sz="1700" b="1" kern="1200" baseline="0" dirty="0" smtClean="0">
              <a:solidFill>
                <a:schemeClr val="bg1">
                  <a:lumMod val="75000"/>
                </a:schemeClr>
              </a:solidFill>
              <a:latin typeface="Tahoma" pitchFamily="34" charset="0"/>
              <a:ea typeface="Tahoma" pitchFamily="34" charset="0"/>
              <a:cs typeface="Tahoma" pitchFamily="34" charset="0"/>
            </a:rPr>
            <a:t>พัฒนา    โครงสร้างพื้นฐาน</a:t>
          </a:r>
          <a:endParaRPr lang="th-TH" sz="1700" b="1" kern="1200" baseline="0" dirty="0">
            <a:solidFill>
              <a:schemeClr val="bg1">
                <a:lumMod val="75000"/>
              </a:schemeClr>
            </a:solidFill>
            <a:latin typeface="Tahoma" pitchFamily="34" charset="0"/>
            <a:ea typeface="Tahoma" pitchFamily="34" charset="0"/>
            <a:cs typeface="Tahoma" pitchFamily="34" charset="0"/>
          </a:endParaRPr>
        </a:p>
      </dsp:txBody>
      <dsp:txXfrm>
        <a:off x="2153920" y="2600960"/>
        <a:ext cx="1828799" cy="894079"/>
      </dsp:txXfrm>
    </dsp:sp>
    <dsp:sp modelId="{C6EBAA6B-62C2-4287-AD68-EF0A32D0A278}">
      <dsp:nvSpPr>
        <dsp:cNvPr id="0" name=""/>
        <dsp:cNvSpPr/>
      </dsp:nvSpPr>
      <dsp:spPr>
        <a:xfrm>
          <a:off x="1270812" y="264159"/>
          <a:ext cx="3413760" cy="3413760"/>
        </a:xfrm>
        <a:prstGeom prst="pie">
          <a:avLst>
            <a:gd name="adj1" fmla="val 9000000"/>
            <a:gd name="adj2" fmla="val 16200000"/>
          </a:avLst>
        </a:prstGeom>
        <a:solidFill>
          <a:schemeClr val="accent1">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th-TH" sz="1700" b="1" kern="1200" baseline="0" dirty="0" smtClean="0">
              <a:solidFill>
                <a:schemeClr val="bg1">
                  <a:lumMod val="75000"/>
                </a:schemeClr>
              </a:solidFill>
              <a:latin typeface="Tahoma" pitchFamily="34" charset="0"/>
              <a:ea typeface="Tahoma" pitchFamily="34" charset="0"/>
              <a:cs typeface="Tahoma" pitchFamily="34" charset="0"/>
            </a:rPr>
            <a:t>ปรับโครงสร้างการผลิตและบริการ</a:t>
          </a:r>
          <a:endParaRPr lang="th-TH" sz="1700" b="1" kern="1200" baseline="0" dirty="0">
            <a:solidFill>
              <a:schemeClr val="bg1">
                <a:lumMod val="75000"/>
              </a:schemeClr>
            </a:solidFill>
            <a:latin typeface="Tahoma" pitchFamily="34" charset="0"/>
            <a:ea typeface="Tahoma" pitchFamily="34" charset="0"/>
            <a:cs typeface="Tahoma" pitchFamily="34" charset="0"/>
          </a:endParaRPr>
        </a:p>
      </dsp:txBody>
      <dsp:txXfrm>
        <a:off x="1666240" y="987551"/>
        <a:ext cx="1219200" cy="1015999"/>
      </dsp:txXfrm>
    </dsp:sp>
    <dsp:sp modelId="{948E092C-CCB1-4C40-AC36-6D75717E4893}">
      <dsp:nvSpPr>
        <dsp:cNvPr id="0" name=""/>
        <dsp:cNvSpPr/>
      </dsp:nvSpPr>
      <dsp:spPr>
        <a:xfrm>
          <a:off x="1200380" y="52831"/>
          <a:ext cx="3836416" cy="383641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8C6840-0C15-4DB2-965E-8F9706095419}">
      <dsp:nvSpPr>
        <dsp:cNvPr id="0" name=""/>
        <dsp:cNvSpPr/>
      </dsp:nvSpPr>
      <dsp:spPr>
        <a:xfrm>
          <a:off x="1129792" y="174536"/>
          <a:ext cx="3836416" cy="383641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999C07-818D-4F95-ACAE-67A0356EA4C4}">
      <dsp:nvSpPr>
        <dsp:cNvPr id="0" name=""/>
        <dsp:cNvSpPr/>
      </dsp:nvSpPr>
      <dsp:spPr>
        <a:xfrm>
          <a:off x="1059203" y="52831"/>
          <a:ext cx="3836416" cy="383641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A93F34-F0DB-4492-8907-0A2B1742F4A1}">
      <dsp:nvSpPr>
        <dsp:cNvPr id="0" name=""/>
        <dsp:cNvSpPr/>
      </dsp:nvSpPr>
      <dsp:spPr>
        <a:xfrm>
          <a:off x="1411427" y="264159"/>
          <a:ext cx="3413760" cy="3413760"/>
        </a:xfrm>
        <a:prstGeom prst="pie">
          <a:avLst>
            <a:gd name="adj1" fmla="val 16200000"/>
            <a:gd name="adj2" fmla="val 1800000"/>
          </a:avLst>
        </a:prstGeom>
        <a:solidFill>
          <a:schemeClr val="accent1">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th-TH" sz="1700" b="1" kern="1200" dirty="0" smtClean="0">
              <a:solidFill>
                <a:schemeClr val="bg1">
                  <a:lumMod val="75000"/>
                </a:schemeClr>
              </a:solidFill>
              <a:latin typeface="Tahoma" pitchFamily="34" charset="0"/>
              <a:ea typeface="Tahoma" pitchFamily="34" charset="0"/>
              <a:cs typeface="Tahoma" pitchFamily="34" charset="0"/>
            </a:rPr>
            <a:t>พัฒนาพื้นที่เศรษฐกิจใหม่</a:t>
          </a:r>
          <a:endParaRPr lang="th-TH" sz="1700" b="1" kern="1200" dirty="0">
            <a:solidFill>
              <a:schemeClr val="bg1">
                <a:lumMod val="75000"/>
              </a:schemeClr>
            </a:solidFill>
            <a:latin typeface="Tahoma" pitchFamily="34" charset="0"/>
            <a:ea typeface="Tahoma" pitchFamily="34" charset="0"/>
            <a:cs typeface="Tahoma" pitchFamily="34" charset="0"/>
          </a:endParaRPr>
        </a:p>
      </dsp:txBody>
      <dsp:txXfrm>
        <a:off x="3210560" y="987551"/>
        <a:ext cx="1219200" cy="1015999"/>
      </dsp:txXfrm>
    </dsp:sp>
    <dsp:sp modelId="{44814453-25A5-44F2-A92A-792403A6AAE1}">
      <dsp:nvSpPr>
        <dsp:cNvPr id="0" name=""/>
        <dsp:cNvSpPr/>
      </dsp:nvSpPr>
      <dsp:spPr>
        <a:xfrm>
          <a:off x="1341120" y="386079"/>
          <a:ext cx="3413760" cy="3413760"/>
        </a:xfrm>
        <a:prstGeom prst="pie">
          <a:avLst>
            <a:gd name="adj1" fmla="val 1800000"/>
            <a:gd name="adj2" fmla="val 9000000"/>
          </a:avLst>
        </a:prstGeom>
        <a:solidFill>
          <a:schemeClr val="accent1">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th-TH" sz="1700" b="1" kern="1200" dirty="0" smtClean="0">
              <a:solidFill>
                <a:schemeClr val="bg1">
                  <a:lumMod val="75000"/>
                </a:schemeClr>
              </a:solidFill>
              <a:latin typeface="Tahoma" pitchFamily="34" charset="0"/>
              <a:ea typeface="Tahoma" pitchFamily="34" charset="0"/>
              <a:cs typeface="Tahoma" pitchFamily="34" charset="0"/>
            </a:rPr>
            <a:t>พัฒนา    โครงสร้างพื้นฐาน</a:t>
          </a:r>
          <a:endParaRPr lang="th-TH" sz="1700" b="1" kern="1200" dirty="0">
            <a:solidFill>
              <a:schemeClr val="bg1">
                <a:lumMod val="75000"/>
              </a:schemeClr>
            </a:solidFill>
            <a:latin typeface="Tahoma" pitchFamily="34" charset="0"/>
            <a:ea typeface="Tahoma" pitchFamily="34" charset="0"/>
            <a:cs typeface="Tahoma" pitchFamily="34" charset="0"/>
          </a:endParaRPr>
        </a:p>
      </dsp:txBody>
      <dsp:txXfrm>
        <a:off x="2153920" y="2600960"/>
        <a:ext cx="1828799" cy="894079"/>
      </dsp:txXfrm>
    </dsp:sp>
    <dsp:sp modelId="{C6EBAA6B-62C2-4287-AD68-EF0A32D0A278}">
      <dsp:nvSpPr>
        <dsp:cNvPr id="0" name=""/>
        <dsp:cNvSpPr/>
      </dsp:nvSpPr>
      <dsp:spPr>
        <a:xfrm>
          <a:off x="1270812" y="264159"/>
          <a:ext cx="3413760" cy="3413760"/>
        </a:xfrm>
        <a:prstGeom prst="pie">
          <a:avLst>
            <a:gd name="adj1" fmla="val 9000000"/>
            <a:gd name="adj2" fmla="val 16200000"/>
          </a:avLst>
        </a:prstGeom>
        <a:solidFill>
          <a:schemeClr val="accent1">
            <a:lumMod val="20000"/>
            <a:lumOff val="8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th-TH" sz="1700" b="1" kern="1200" dirty="0" smtClean="0">
              <a:solidFill>
                <a:schemeClr val="bg1">
                  <a:lumMod val="75000"/>
                </a:schemeClr>
              </a:solidFill>
              <a:latin typeface="Tahoma" pitchFamily="34" charset="0"/>
              <a:ea typeface="Tahoma" pitchFamily="34" charset="0"/>
              <a:cs typeface="Tahoma" pitchFamily="34" charset="0"/>
            </a:rPr>
            <a:t>ปรับโครงสร้างการผลิตและบริการ</a:t>
          </a:r>
          <a:endParaRPr lang="th-TH" sz="1700" b="1" kern="1200" dirty="0">
            <a:solidFill>
              <a:schemeClr val="bg1">
                <a:lumMod val="75000"/>
              </a:schemeClr>
            </a:solidFill>
            <a:latin typeface="Tahoma" pitchFamily="34" charset="0"/>
            <a:ea typeface="Tahoma" pitchFamily="34" charset="0"/>
            <a:cs typeface="Tahoma" pitchFamily="34" charset="0"/>
          </a:endParaRPr>
        </a:p>
      </dsp:txBody>
      <dsp:txXfrm>
        <a:off x="1666240" y="987551"/>
        <a:ext cx="1219200" cy="1015999"/>
      </dsp:txXfrm>
    </dsp:sp>
    <dsp:sp modelId="{948E092C-CCB1-4C40-AC36-6D75717E4893}">
      <dsp:nvSpPr>
        <dsp:cNvPr id="0" name=""/>
        <dsp:cNvSpPr/>
      </dsp:nvSpPr>
      <dsp:spPr>
        <a:xfrm>
          <a:off x="1200380" y="52831"/>
          <a:ext cx="3836416" cy="383641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8C6840-0C15-4DB2-965E-8F9706095419}">
      <dsp:nvSpPr>
        <dsp:cNvPr id="0" name=""/>
        <dsp:cNvSpPr/>
      </dsp:nvSpPr>
      <dsp:spPr>
        <a:xfrm>
          <a:off x="1129792" y="174536"/>
          <a:ext cx="3836416" cy="383641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999C07-818D-4F95-ACAE-67A0356EA4C4}">
      <dsp:nvSpPr>
        <dsp:cNvPr id="0" name=""/>
        <dsp:cNvSpPr/>
      </dsp:nvSpPr>
      <dsp:spPr>
        <a:xfrm>
          <a:off x="1059203" y="52831"/>
          <a:ext cx="3836416" cy="383641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216D10-891B-4699-8EE8-A0F957B408A4}">
      <dsp:nvSpPr>
        <dsp:cNvPr id="0" name=""/>
        <dsp:cNvSpPr/>
      </dsp:nvSpPr>
      <dsp:spPr>
        <a:xfrm>
          <a:off x="1867062" y="1853600"/>
          <a:ext cx="1546122" cy="1546122"/>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Tahoma" pitchFamily="34" charset="0"/>
              <a:ea typeface="Tahoma" pitchFamily="34" charset="0"/>
              <a:cs typeface="Tahoma" pitchFamily="34" charset="0"/>
            </a:rPr>
            <a:t>Food Innovation and Research Center</a:t>
          </a:r>
          <a:endParaRPr lang="th-TH" sz="1600" b="1" kern="1200" dirty="0">
            <a:latin typeface="Tahoma" pitchFamily="34" charset="0"/>
            <a:ea typeface="Tahoma" pitchFamily="34" charset="0"/>
            <a:cs typeface="Tahoma" pitchFamily="34" charset="0"/>
          </a:endParaRPr>
        </a:p>
      </dsp:txBody>
      <dsp:txXfrm>
        <a:off x="1867062" y="1853600"/>
        <a:ext cx="1546122" cy="1546122"/>
      </dsp:txXfrm>
    </dsp:sp>
    <dsp:sp modelId="{956E9137-EA6A-419C-B532-51E9A07980A9}">
      <dsp:nvSpPr>
        <dsp:cNvPr id="0" name=""/>
        <dsp:cNvSpPr/>
      </dsp:nvSpPr>
      <dsp:spPr>
        <a:xfrm rot="12900000">
          <a:off x="861962" y="1579994"/>
          <a:ext cx="1196035" cy="440644"/>
        </a:xfrm>
        <a:prstGeom prst="leftArrow">
          <a:avLst>
            <a:gd name="adj1" fmla="val 60000"/>
            <a:gd name="adj2" fmla="val 50000"/>
          </a:avLst>
        </a:prstGeom>
        <a:solidFill>
          <a:schemeClr val="accent1">
            <a:tint val="60000"/>
            <a:hueOff val="0"/>
            <a:satOff val="0"/>
            <a:lumOff val="0"/>
            <a:alphaOff val="0"/>
          </a:schemeClr>
        </a:solidFill>
        <a:ln>
          <a:noFill/>
        </a:ln>
        <a:effectLst>
          <a:outerShdw blurRad="76200" dist="50800" dir="5400000" rotWithShape="0">
            <a:srgbClr val="4E3B30">
              <a:alpha val="60000"/>
            </a:srgbClr>
          </a:outerShdw>
        </a:effectLst>
      </dsp:spPr>
      <dsp:style>
        <a:lnRef idx="0">
          <a:scrgbClr r="0" g="0" b="0"/>
        </a:lnRef>
        <a:fillRef idx="1">
          <a:scrgbClr r="0" g="0" b="0"/>
        </a:fillRef>
        <a:effectRef idx="1">
          <a:scrgbClr r="0" g="0" b="0"/>
        </a:effectRef>
        <a:fontRef idx="minor">
          <a:schemeClr val="lt1"/>
        </a:fontRef>
      </dsp:style>
    </dsp:sp>
    <dsp:sp modelId="{F41D0317-0451-4D8F-B6F7-BDBCD4F589E6}">
      <dsp:nvSpPr>
        <dsp:cNvPr id="0" name=""/>
        <dsp:cNvSpPr/>
      </dsp:nvSpPr>
      <dsp:spPr>
        <a:xfrm>
          <a:off x="235704" y="869781"/>
          <a:ext cx="1468816" cy="117505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th-TH" sz="1600" b="0" kern="1200" dirty="0" smtClean="0">
              <a:latin typeface="Tahoma" pitchFamily="34" charset="0"/>
              <a:ea typeface="Tahoma" pitchFamily="34" charset="0"/>
              <a:cs typeface="Tahoma" pitchFamily="34" charset="0"/>
            </a:rPr>
            <a:t>ให้บริการวิจัยในรูปแบบ </a:t>
          </a:r>
          <a:r>
            <a:rPr lang="en-US" sz="1600" b="0" kern="1200" dirty="0" smtClean="0">
              <a:latin typeface="Tahoma" pitchFamily="34" charset="0"/>
              <a:ea typeface="Tahoma" pitchFamily="34" charset="0"/>
              <a:cs typeface="Tahoma" pitchFamily="34" charset="0"/>
            </a:rPr>
            <a:t>Packaging Studio</a:t>
          </a:r>
          <a:endParaRPr lang="th-TH" sz="1600" b="0" kern="1200" dirty="0">
            <a:latin typeface="Tahoma" pitchFamily="34" charset="0"/>
            <a:ea typeface="Tahoma" pitchFamily="34" charset="0"/>
            <a:cs typeface="Tahoma" pitchFamily="34" charset="0"/>
          </a:endParaRPr>
        </a:p>
      </dsp:txBody>
      <dsp:txXfrm>
        <a:off x="235704" y="869781"/>
        <a:ext cx="1468816" cy="1175053"/>
      </dsp:txXfrm>
    </dsp:sp>
    <dsp:sp modelId="{D91A2791-63EB-43C9-AC53-1C18A320BBB1}">
      <dsp:nvSpPr>
        <dsp:cNvPr id="0" name=""/>
        <dsp:cNvSpPr/>
      </dsp:nvSpPr>
      <dsp:spPr>
        <a:xfrm rot="16200000">
          <a:off x="2042106" y="965650"/>
          <a:ext cx="1196035" cy="440644"/>
        </a:xfrm>
        <a:prstGeom prst="leftArrow">
          <a:avLst>
            <a:gd name="adj1" fmla="val 60000"/>
            <a:gd name="adj2" fmla="val 50000"/>
          </a:avLst>
        </a:prstGeom>
        <a:solidFill>
          <a:schemeClr val="accent1">
            <a:tint val="60000"/>
            <a:hueOff val="0"/>
            <a:satOff val="0"/>
            <a:lumOff val="0"/>
            <a:alphaOff val="0"/>
          </a:schemeClr>
        </a:solidFill>
        <a:ln>
          <a:noFill/>
        </a:ln>
        <a:effectLst>
          <a:outerShdw blurRad="76200" dist="50800" dir="5400000" rotWithShape="0">
            <a:srgbClr val="4E3B30">
              <a:alpha val="60000"/>
            </a:srgbClr>
          </a:outerShdw>
        </a:effectLst>
      </dsp:spPr>
      <dsp:style>
        <a:lnRef idx="0">
          <a:scrgbClr r="0" g="0" b="0"/>
        </a:lnRef>
        <a:fillRef idx="1">
          <a:scrgbClr r="0" g="0" b="0"/>
        </a:fillRef>
        <a:effectRef idx="1">
          <a:scrgbClr r="0" g="0" b="0"/>
        </a:effectRef>
        <a:fontRef idx="minor">
          <a:schemeClr val="lt1"/>
        </a:fontRef>
      </dsp:style>
    </dsp:sp>
    <dsp:sp modelId="{393D7D03-7671-463C-ABBE-7AF88835D722}">
      <dsp:nvSpPr>
        <dsp:cNvPr id="0" name=""/>
        <dsp:cNvSpPr/>
      </dsp:nvSpPr>
      <dsp:spPr>
        <a:xfrm>
          <a:off x="1905715" y="428"/>
          <a:ext cx="1468816" cy="117505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th-TH" sz="1600" b="0" kern="1200" dirty="0" smtClean="0">
              <a:latin typeface="Tahoma" pitchFamily="34" charset="0"/>
              <a:ea typeface="Tahoma" pitchFamily="34" charset="0"/>
              <a:cs typeface="Tahoma" pitchFamily="34" charset="0"/>
            </a:rPr>
            <a:t>ให้บริการวิจัย ศึกษาการยอมรับและอายุผลิตภัณฑ์ใหม่ที่ผลิตได้ </a:t>
          </a:r>
          <a:endParaRPr lang="th-TH" sz="1600" b="0" kern="1200" dirty="0">
            <a:latin typeface="Tahoma" pitchFamily="34" charset="0"/>
            <a:ea typeface="Tahoma" pitchFamily="34" charset="0"/>
            <a:cs typeface="Tahoma" pitchFamily="34" charset="0"/>
          </a:endParaRPr>
        </a:p>
      </dsp:txBody>
      <dsp:txXfrm>
        <a:off x="1905715" y="428"/>
        <a:ext cx="1468816" cy="1175053"/>
      </dsp:txXfrm>
    </dsp:sp>
    <dsp:sp modelId="{6BE119B7-C8D2-48F2-A97C-F8A4A44FC8FD}">
      <dsp:nvSpPr>
        <dsp:cNvPr id="0" name=""/>
        <dsp:cNvSpPr/>
      </dsp:nvSpPr>
      <dsp:spPr>
        <a:xfrm rot="19500000">
          <a:off x="3222250" y="1579994"/>
          <a:ext cx="1196035" cy="440644"/>
        </a:xfrm>
        <a:prstGeom prst="leftArrow">
          <a:avLst>
            <a:gd name="adj1" fmla="val 60000"/>
            <a:gd name="adj2" fmla="val 50000"/>
          </a:avLst>
        </a:prstGeom>
        <a:solidFill>
          <a:schemeClr val="accent1">
            <a:tint val="60000"/>
            <a:hueOff val="0"/>
            <a:satOff val="0"/>
            <a:lumOff val="0"/>
            <a:alphaOff val="0"/>
          </a:schemeClr>
        </a:solidFill>
        <a:ln>
          <a:noFill/>
        </a:ln>
        <a:effectLst>
          <a:outerShdw blurRad="76200" dist="50800" dir="5400000" rotWithShape="0">
            <a:srgbClr val="4E3B30">
              <a:alpha val="60000"/>
            </a:srgbClr>
          </a:outerShdw>
        </a:effectLst>
      </dsp:spPr>
      <dsp:style>
        <a:lnRef idx="0">
          <a:scrgbClr r="0" g="0" b="0"/>
        </a:lnRef>
        <a:fillRef idx="1">
          <a:scrgbClr r="0" g="0" b="0"/>
        </a:fillRef>
        <a:effectRef idx="1">
          <a:scrgbClr r="0" g="0" b="0"/>
        </a:effectRef>
        <a:fontRef idx="minor">
          <a:schemeClr val="lt1"/>
        </a:fontRef>
      </dsp:style>
    </dsp:sp>
    <dsp:sp modelId="{8E91F0CD-AE1A-4581-AC5F-C85CCBCEF189}">
      <dsp:nvSpPr>
        <dsp:cNvPr id="0" name=""/>
        <dsp:cNvSpPr/>
      </dsp:nvSpPr>
      <dsp:spPr>
        <a:xfrm>
          <a:off x="3575726" y="869781"/>
          <a:ext cx="1468816" cy="117505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th-TH" sz="1600" b="0" kern="1200" dirty="0" smtClean="0">
              <a:latin typeface="Tahoma" pitchFamily="34" charset="0"/>
              <a:ea typeface="Tahoma" pitchFamily="34" charset="0"/>
              <a:cs typeface="Tahoma" pitchFamily="34" charset="0"/>
            </a:rPr>
            <a:t>ให้บริการวิจัยความเป็นไปได้เชิงธุรกิจของอาหาร </a:t>
          </a:r>
          <a:endParaRPr lang="th-TH" sz="1600" b="0" kern="1200" dirty="0">
            <a:latin typeface="Tahoma" pitchFamily="34" charset="0"/>
            <a:ea typeface="Tahoma" pitchFamily="34" charset="0"/>
            <a:cs typeface="Tahoma" pitchFamily="34" charset="0"/>
          </a:endParaRPr>
        </a:p>
      </dsp:txBody>
      <dsp:txXfrm>
        <a:off x="3575726" y="869781"/>
        <a:ext cx="1468816" cy="1175053"/>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E3F0AC-A8C7-40D5-8CFC-E0DF1BFC93E6}">
      <dsp:nvSpPr>
        <dsp:cNvPr id="0" name=""/>
        <dsp:cNvSpPr/>
      </dsp:nvSpPr>
      <dsp:spPr>
        <a:xfrm>
          <a:off x="3589" y="1152126"/>
          <a:ext cx="3674970" cy="1124169"/>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th-TH" sz="1600" b="1" kern="1200" dirty="0" smtClean="0">
              <a:solidFill>
                <a:schemeClr val="tx2">
                  <a:lumMod val="50000"/>
                </a:schemeClr>
              </a:solidFill>
              <a:latin typeface="Tahoma" pitchFamily="34" charset="0"/>
              <a:ea typeface="Tahoma" pitchFamily="34" charset="0"/>
              <a:cs typeface="Tahoma" pitchFamily="34" charset="0"/>
            </a:rPr>
            <a:t>เทคโนโลยีการลดการปล่อยก๊าซเรือนกระจกสาขาพลังงาน</a:t>
          </a:r>
          <a:endParaRPr lang="th-TH" sz="1600" kern="1200" dirty="0">
            <a:solidFill>
              <a:schemeClr val="tx2">
                <a:lumMod val="50000"/>
              </a:schemeClr>
            </a:solidFill>
            <a:latin typeface="Tahoma" pitchFamily="34" charset="0"/>
            <a:ea typeface="Tahoma" pitchFamily="34" charset="0"/>
            <a:cs typeface="Tahoma" pitchFamily="34" charset="0"/>
          </a:endParaRPr>
        </a:p>
      </dsp:txBody>
      <dsp:txXfrm>
        <a:off x="3589" y="1152126"/>
        <a:ext cx="3674970" cy="1124169"/>
      </dsp:txXfrm>
    </dsp:sp>
    <dsp:sp modelId="{A2ED3311-1161-4EC0-8E2C-A7EBD25AC923}">
      <dsp:nvSpPr>
        <dsp:cNvPr id="0" name=""/>
        <dsp:cNvSpPr/>
      </dsp:nvSpPr>
      <dsp:spPr>
        <a:xfrm>
          <a:off x="1794" y="1182715"/>
          <a:ext cx="3674970" cy="112416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2">
                  <a:lumMod val="50000"/>
                </a:schemeClr>
              </a:solidFill>
              <a:latin typeface="Tahoma" pitchFamily="34" charset="0"/>
              <a:ea typeface="Tahoma" pitchFamily="34" charset="0"/>
              <a:cs typeface="Tahoma" pitchFamily="34" charset="0"/>
            </a:rPr>
            <a:t>Technology Needs Assessments for Water Resource Management</a:t>
          </a:r>
          <a:endParaRPr lang="th-TH" sz="1600" kern="1200" dirty="0">
            <a:solidFill>
              <a:schemeClr val="tx2">
                <a:lumMod val="50000"/>
              </a:schemeClr>
            </a:solidFill>
            <a:latin typeface="Tahoma" pitchFamily="34" charset="0"/>
            <a:ea typeface="Tahoma" pitchFamily="34" charset="0"/>
            <a:cs typeface="Tahoma" pitchFamily="34" charset="0"/>
          </a:endParaRPr>
        </a:p>
      </dsp:txBody>
      <dsp:txXfrm>
        <a:off x="1794" y="1182715"/>
        <a:ext cx="3674970" cy="1124169"/>
      </dsp:txXfrm>
    </dsp:sp>
    <dsp:sp modelId="{ABD712D1-B8B8-43BB-9436-AA70721BB30B}">
      <dsp:nvSpPr>
        <dsp:cNvPr id="0" name=""/>
        <dsp:cNvSpPr/>
      </dsp:nvSpPr>
      <dsp:spPr>
        <a:xfrm>
          <a:off x="1794" y="2363093"/>
          <a:ext cx="3674970" cy="1124169"/>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2">
                  <a:lumMod val="50000"/>
                </a:schemeClr>
              </a:solidFill>
              <a:latin typeface="Tahoma" pitchFamily="34" charset="0"/>
              <a:ea typeface="Tahoma" pitchFamily="34" charset="0"/>
              <a:cs typeface="Tahoma" pitchFamily="34" charset="0"/>
            </a:rPr>
            <a:t>Technology Adaptation in Agricultural Sector</a:t>
          </a:r>
          <a:endParaRPr lang="th-TH" sz="1600" kern="1200" dirty="0">
            <a:solidFill>
              <a:schemeClr val="tx2">
                <a:lumMod val="50000"/>
              </a:schemeClr>
            </a:solidFill>
            <a:latin typeface="Tahoma" pitchFamily="34" charset="0"/>
            <a:ea typeface="Tahoma" pitchFamily="34" charset="0"/>
            <a:cs typeface="Tahoma" pitchFamily="34" charset="0"/>
          </a:endParaRPr>
        </a:p>
      </dsp:txBody>
      <dsp:txXfrm>
        <a:off x="1794" y="2363093"/>
        <a:ext cx="3674970" cy="1124169"/>
      </dsp:txXfrm>
    </dsp:sp>
    <dsp:sp modelId="{F3EDB61B-0190-4566-8539-B126F1F75A26}">
      <dsp:nvSpPr>
        <dsp:cNvPr id="0" name=""/>
        <dsp:cNvSpPr/>
      </dsp:nvSpPr>
      <dsp:spPr>
        <a:xfrm>
          <a:off x="1794" y="3543471"/>
          <a:ext cx="3674970" cy="112416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2">
                  <a:lumMod val="50000"/>
                </a:schemeClr>
              </a:solidFill>
              <a:latin typeface="Tahoma" pitchFamily="34" charset="0"/>
              <a:ea typeface="Tahoma" pitchFamily="34" charset="0"/>
              <a:cs typeface="Tahoma" pitchFamily="34" charset="0"/>
            </a:rPr>
            <a:t>Modeling of Climate Change</a:t>
          </a:r>
          <a:endParaRPr lang="th-TH" sz="1600" kern="1200" dirty="0">
            <a:solidFill>
              <a:schemeClr val="tx2">
                <a:lumMod val="50000"/>
              </a:schemeClr>
            </a:solidFill>
            <a:latin typeface="Tahoma" pitchFamily="34" charset="0"/>
            <a:ea typeface="Tahoma" pitchFamily="34" charset="0"/>
            <a:cs typeface="Tahoma" pitchFamily="34" charset="0"/>
          </a:endParaRPr>
        </a:p>
      </dsp:txBody>
      <dsp:txXfrm>
        <a:off x="1794" y="3543471"/>
        <a:ext cx="3674970" cy="112416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image" Target="../media/image149.png"/><Relationship Id="rId4" Type="http://schemas.openxmlformats.org/officeDocument/2006/relationships/image" Target="../media/image1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1.png"/></Relationships>
</file>

<file path=ppt/drawings/drawing1.xml><?xml version="1.0" encoding="utf-8"?>
<c:userShapes xmlns:c="http://schemas.openxmlformats.org/drawingml/2006/chart">
  <cdr:relSizeAnchor xmlns:cdr="http://schemas.openxmlformats.org/drawingml/2006/chartDrawing">
    <cdr:from>
      <cdr:x>0.10185</cdr:x>
      <cdr:y>0.02899</cdr:y>
    </cdr:from>
    <cdr:to>
      <cdr:x>0.9537</cdr:x>
      <cdr:y>0.86957</cdr:y>
    </cdr:to>
    <cdr:sp macro="" textlink="">
      <cdr:nvSpPr>
        <cdr:cNvPr id="3" name="Straight Connector 2"/>
        <cdr:cNvSpPr/>
      </cdr:nvSpPr>
      <cdr:spPr>
        <a:xfrm xmlns:a="http://schemas.openxmlformats.org/drawingml/2006/main" flipV="1">
          <a:off x="838200" y="152400"/>
          <a:ext cx="7010400" cy="4419600"/>
        </a:xfrm>
        <a:prstGeom xmlns:a="http://schemas.openxmlformats.org/drawingml/2006/main" prst="line">
          <a:avLst/>
        </a:prstGeom>
        <a:ln xmlns:a="http://schemas.openxmlformats.org/drawingml/2006/main" w="1270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th-TH"/>
        </a:p>
      </cdr:txBody>
    </cdr:sp>
  </cdr:relSizeAnchor>
</c:userShapes>
</file>

<file path=ppt/drawings/drawing2.xml><?xml version="1.0" encoding="utf-8"?>
<c:userShapes xmlns:c="http://schemas.openxmlformats.org/drawingml/2006/chart">
  <cdr:relSizeAnchor xmlns:cdr="http://schemas.openxmlformats.org/drawingml/2006/chartDrawing">
    <cdr:from>
      <cdr:x>0.05952</cdr:x>
      <cdr:y>0.04851</cdr:y>
    </cdr:from>
    <cdr:to>
      <cdr:x>0.07143</cdr:x>
      <cdr:y>0.9895</cdr:y>
    </cdr:to>
    <cdr:cxnSp macro="">
      <cdr:nvCxnSpPr>
        <cdr:cNvPr id="11" name="Straight Arrow Connector 10"/>
        <cdr:cNvCxnSpPr/>
      </cdr:nvCxnSpPr>
      <cdr:spPr>
        <a:xfrm xmlns:a="http://schemas.openxmlformats.org/drawingml/2006/main" flipH="1" flipV="1">
          <a:off x="360040" y="332656"/>
          <a:ext cx="72008" cy="6453336"/>
        </a:xfrm>
        <a:prstGeom xmlns:a="http://schemas.openxmlformats.org/drawingml/2006/main" prst="straightConnector1">
          <a:avLst/>
        </a:prstGeom>
        <a:ln xmlns:a="http://schemas.openxmlformats.org/drawingml/2006/main" w="57150">
          <a:solidFill>
            <a:srgbClr val="FFC000"/>
          </a:solidFill>
          <a:prstDash val="dash"/>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0.01756</cdr:x>
      <cdr:y>0.353</cdr:y>
    </cdr:from>
    <cdr:to>
      <cdr:x>0.05952</cdr:x>
      <cdr:y>0.70379</cdr:y>
    </cdr:to>
    <cdr:sp macro="" textlink="">
      <cdr:nvSpPr>
        <cdr:cNvPr id="6" name="TextBox 5"/>
        <cdr:cNvSpPr txBox="1"/>
      </cdr:nvSpPr>
      <cdr:spPr>
        <a:xfrm xmlns:a="http://schemas.openxmlformats.org/drawingml/2006/main" rot="16200000">
          <a:off x="-969728" y="3496821"/>
          <a:ext cx="2405718" cy="2538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baseline="0" dirty="0" smtClean="0">
              <a:latin typeface="Tahoma" pitchFamily="34" charset="0"/>
              <a:ea typeface="Tahoma" pitchFamily="34" charset="0"/>
              <a:cs typeface="Tahoma" pitchFamily="34" charset="0"/>
            </a:rPr>
            <a:t>Impact assessment</a:t>
          </a:r>
          <a:r>
            <a:rPr lang="th-TH" sz="1200" b="1" baseline="0" dirty="0" smtClean="0">
              <a:latin typeface="Tahoma" pitchFamily="34" charset="0"/>
              <a:ea typeface="Tahoma" pitchFamily="34" charset="0"/>
              <a:cs typeface="Tahoma" pitchFamily="34" charset="0"/>
            </a:rPr>
            <a:t>             </a:t>
          </a:r>
          <a:endParaRPr lang="th-TH" sz="1200" b="1" dirty="0">
            <a:latin typeface="Tahoma" pitchFamily="34" charset="0"/>
            <a:ea typeface="Tahoma" pitchFamily="34" charset="0"/>
            <a:cs typeface="Tahoma" pitchFamily="34" charset="0"/>
          </a:endParaRPr>
        </a:p>
      </cdr:txBody>
    </cdr:sp>
  </cdr:relSizeAnchor>
  <cdr:relSizeAnchor xmlns:cdr="http://schemas.openxmlformats.org/drawingml/2006/chartDrawing">
    <cdr:from>
      <cdr:x>0.1247</cdr:x>
      <cdr:y>0.5105</cdr:y>
    </cdr:from>
    <cdr:to>
      <cdr:x>0.17232</cdr:x>
      <cdr:y>0.55606</cdr:y>
    </cdr:to>
    <cdr:sp macro="" textlink="">
      <cdr:nvSpPr>
        <cdr:cNvPr id="16" name="Oval 15"/>
        <cdr:cNvSpPr/>
      </cdr:nvSpPr>
      <cdr:spPr bwMode="auto">
        <a:xfrm xmlns:a="http://schemas.openxmlformats.org/drawingml/2006/main">
          <a:off x="754278" y="3501008"/>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0000FF"/>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0.32707</cdr:x>
      <cdr:y>0.4475</cdr:y>
    </cdr:from>
    <cdr:to>
      <cdr:x>0.37469</cdr:x>
      <cdr:y>0.49306</cdr:y>
    </cdr:to>
    <cdr:sp macro="" textlink="">
      <cdr:nvSpPr>
        <cdr:cNvPr id="17" name="Oval 16"/>
        <cdr:cNvSpPr/>
      </cdr:nvSpPr>
      <cdr:spPr bwMode="auto">
        <a:xfrm xmlns:a="http://schemas.openxmlformats.org/drawingml/2006/main">
          <a:off x="1978414" y="3068960"/>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0000FF"/>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0.29136</cdr:x>
      <cdr:y>0.479</cdr:y>
    </cdr:from>
    <cdr:to>
      <cdr:x>0.33898</cdr:x>
      <cdr:y>0.52456</cdr:y>
    </cdr:to>
    <cdr:sp macro="" textlink="">
      <cdr:nvSpPr>
        <cdr:cNvPr id="19" name="Oval 18"/>
        <cdr:cNvSpPr/>
      </cdr:nvSpPr>
      <cdr:spPr bwMode="auto">
        <a:xfrm xmlns:a="http://schemas.openxmlformats.org/drawingml/2006/main">
          <a:off x="1762390" y="3284984"/>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0000FF"/>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0.29136</cdr:x>
      <cdr:y>0.374</cdr:y>
    </cdr:from>
    <cdr:to>
      <cdr:x>0.33898</cdr:x>
      <cdr:y>0.41956</cdr:y>
    </cdr:to>
    <cdr:sp macro="" textlink="">
      <cdr:nvSpPr>
        <cdr:cNvPr id="20" name="Oval 19"/>
        <cdr:cNvSpPr/>
      </cdr:nvSpPr>
      <cdr:spPr bwMode="auto">
        <a:xfrm xmlns:a="http://schemas.openxmlformats.org/drawingml/2006/main">
          <a:off x="1762390" y="2564904"/>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0000FF"/>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0.46993</cdr:x>
      <cdr:y>0.29</cdr:y>
    </cdr:from>
    <cdr:to>
      <cdr:x>0.51754</cdr:x>
      <cdr:y>0.33556</cdr:y>
    </cdr:to>
    <cdr:sp macro="" textlink="">
      <cdr:nvSpPr>
        <cdr:cNvPr id="21" name="Oval 20"/>
        <cdr:cNvSpPr/>
      </cdr:nvSpPr>
      <cdr:spPr bwMode="auto">
        <a:xfrm xmlns:a="http://schemas.openxmlformats.org/drawingml/2006/main">
          <a:off x="2842510" y="1988840"/>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0000FF"/>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0.56516</cdr:x>
      <cdr:y>0.5525</cdr:y>
    </cdr:from>
    <cdr:to>
      <cdr:x>0.61278</cdr:x>
      <cdr:y>0.59806</cdr:y>
    </cdr:to>
    <cdr:sp macro="" textlink="">
      <cdr:nvSpPr>
        <cdr:cNvPr id="22" name="Oval 21"/>
        <cdr:cNvSpPr/>
      </cdr:nvSpPr>
      <cdr:spPr bwMode="auto">
        <a:xfrm xmlns:a="http://schemas.openxmlformats.org/drawingml/2006/main">
          <a:off x="3418574" y="3789040"/>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663300"/>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0.43421</cdr:x>
      <cdr:y>0.206</cdr:y>
    </cdr:from>
    <cdr:to>
      <cdr:x>0.48183</cdr:x>
      <cdr:y>0.25156</cdr:y>
    </cdr:to>
    <cdr:sp macro="" textlink="">
      <cdr:nvSpPr>
        <cdr:cNvPr id="23" name="Oval 22"/>
        <cdr:cNvSpPr/>
      </cdr:nvSpPr>
      <cdr:spPr bwMode="auto">
        <a:xfrm xmlns:a="http://schemas.openxmlformats.org/drawingml/2006/main">
          <a:off x="2626486" y="1412776"/>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663300"/>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0.46993</cdr:x>
      <cdr:y>0.227</cdr:y>
    </cdr:from>
    <cdr:to>
      <cdr:x>0.51754</cdr:x>
      <cdr:y>0.27256</cdr:y>
    </cdr:to>
    <cdr:sp macro="" textlink="">
      <cdr:nvSpPr>
        <cdr:cNvPr id="24" name="Oval 23"/>
        <cdr:cNvSpPr/>
      </cdr:nvSpPr>
      <cdr:spPr bwMode="auto">
        <a:xfrm xmlns:a="http://schemas.openxmlformats.org/drawingml/2006/main">
          <a:off x="2842510" y="1556792"/>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663300"/>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0.62468</cdr:x>
      <cdr:y>0.206</cdr:y>
    </cdr:from>
    <cdr:to>
      <cdr:x>0.6723</cdr:x>
      <cdr:y>0.25156</cdr:y>
    </cdr:to>
    <cdr:sp macro="" textlink="">
      <cdr:nvSpPr>
        <cdr:cNvPr id="25" name="Oval 24"/>
        <cdr:cNvSpPr/>
      </cdr:nvSpPr>
      <cdr:spPr bwMode="auto">
        <a:xfrm xmlns:a="http://schemas.openxmlformats.org/drawingml/2006/main">
          <a:off x="3778614" y="1412776"/>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663300"/>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0.55326</cdr:x>
      <cdr:y>0.4475</cdr:y>
    </cdr:from>
    <cdr:to>
      <cdr:x>0.60088</cdr:x>
      <cdr:y>0.49306</cdr:y>
    </cdr:to>
    <cdr:sp macro="" textlink="">
      <cdr:nvSpPr>
        <cdr:cNvPr id="26" name="Oval 25"/>
        <cdr:cNvSpPr/>
      </cdr:nvSpPr>
      <cdr:spPr bwMode="auto">
        <a:xfrm xmlns:a="http://schemas.openxmlformats.org/drawingml/2006/main">
          <a:off x="3346566" y="3068960"/>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663300"/>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0.49374</cdr:x>
      <cdr:y>0.09051</cdr:y>
    </cdr:from>
    <cdr:to>
      <cdr:x>0.54135</cdr:x>
      <cdr:y>0.13607</cdr:y>
    </cdr:to>
    <cdr:sp macro="" textlink="">
      <cdr:nvSpPr>
        <cdr:cNvPr id="27" name="Oval 26"/>
        <cdr:cNvSpPr/>
      </cdr:nvSpPr>
      <cdr:spPr bwMode="auto">
        <a:xfrm xmlns:a="http://schemas.openxmlformats.org/drawingml/2006/main">
          <a:off x="2986526" y="620688"/>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663300"/>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0.11279</cdr:x>
      <cdr:y>0.227</cdr:y>
    </cdr:from>
    <cdr:to>
      <cdr:x>0.16041</cdr:x>
      <cdr:y>0.27256</cdr:y>
    </cdr:to>
    <cdr:sp macro="" textlink="">
      <cdr:nvSpPr>
        <cdr:cNvPr id="28" name="Oval 27"/>
        <cdr:cNvSpPr/>
      </cdr:nvSpPr>
      <cdr:spPr bwMode="auto">
        <a:xfrm xmlns:a="http://schemas.openxmlformats.org/drawingml/2006/main">
          <a:off x="682270" y="1556792"/>
          <a:ext cx="288032" cy="312450"/>
        </a:xfrm>
        <a:prstGeom xmlns:a="http://schemas.openxmlformats.org/drawingml/2006/main" prst="ellipse">
          <a:avLst/>
        </a:prstGeom>
        <a:noFill xmlns:a="http://schemas.openxmlformats.org/drawingml/2006/main"/>
        <a:ln xmlns:a="http://schemas.openxmlformats.org/drawingml/2006/main" w="38100" cap="flat" cmpd="sng" algn="ctr">
          <a:solidFill>
            <a:srgbClr val="0000FF"/>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0.01779</cdr:x>
      <cdr:y>0</cdr:y>
    </cdr:from>
    <cdr:to>
      <cdr:x>0.13343</cdr:x>
      <cdr:y>0.05021</cdr:y>
    </cdr:to>
    <cdr:sp macro="" textlink="">
      <cdr:nvSpPr>
        <cdr:cNvPr id="40" name="TextBox 7"/>
        <cdr:cNvSpPr txBox="1"/>
      </cdr:nvSpPr>
      <cdr:spPr>
        <a:xfrm xmlns:a="http://schemas.openxmlformats.org/drawingml/2006/main">
          <a:off x="93515" y="0"/>
          <a:ext cx="607859"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GB"/>
          </a:defPPr>
          <a:lvl1pPr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1pPr>
          <a:lvl2pPr marL="742950" indent="-28575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2pPr>
          <a:lvl3pPr marL="11430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3pPr>
          <a:lvl4pPr marL="16002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4pPr>
          <a:lvl5pPr marL="20574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5pPr>
          <a:lvl6pPr marL="2286000" algn="l" defTabSz="914400" rtl="0" eaLnBrk="1" latinLnBrk="0" hangingPunct="1">
            <a:defRPr sz="2800" kern="1200">
              <a:solidFill>
                <a:schemeClr val="bg1"/>
              </a:solidFill>
              <a:latin typeface="Arial" pitchFamily="34" charset="0"/>
              <a:ea typeface="+mn-ea"/>
              <a:cs typeface="Angsana New" pitchFamily="18" charset="-34"/>
            </a:defRPr>
          </a:lvl6pPr>
          <a:lvl7pPr marL="2743200" algn="l" defTabSz="914400" rtl="0" eaLnBrk="1" latinLnBrk="0" hangingPunct="1">
            <a:defRPr sz="2800" kern="1200">
              <a:solidFill>
                <a:schemeClr val="bg1"/>
              </a:solidFill>
              <a:latin typeface="Arial" pitchFamily="34" charset="0"/>
              <a:ea typeface="+mn-ea"/>
              <a:cs typeface="Angsana New" pitchFamily="18" charset="-34"/>
            </a:defRPr>
          </a:lvl7pPr>
          <a:lvl8pPr marL="3200400" algn="l" defTabSz="914400" rtl="0" eaLnBrk="1" latinLnBrk="0" hangingPunct="1">
            <a:defRPr sz="2800" kern="1200">
              <a:solidFill>
                <a:schemeClr val="bg1"/>
              </a:solidFill>
              <a:latin typeface="Arial" pitchFamily="34" charset="0"/>
              <a:ea typeface="+mn-ea"/>
              <a:cs typeface="Angsana New" pitchFamily="18" charset="-34"/>
            </a:defRPr>
          </a:lvl8pPr>
          <a:lvl9pPr marL="3657600" algn="l" defTabSz="914400" rtl="0" eaLnBrk="1" latinLnBrk="0" hangingPunct="1">
            <a:defRPr sz="2800" kern="1200">
              <a:solidFill>
                <a:schemeClr val="bg1"/>
              </a:solidFill>
              <a:latin typeface="Arial" pitchFamily="34" charset="0"/>
              <a:ea typeface="+mn-ea"/>
              <a:cs typeface="Angsana New" pitchFamily="18" charset="-34"/>
            </a:defRPr>
          </a:lvl9pPr>
        </a:lstStyle>
        <a:p xmlns:a="http://schemas.openxmlformats.org/drawingml/2006/main">
          <a:r>
            <a:rPr lang="en-US" sz="1200" b="1" dirty="0" smtClean="0">
              <a:solidFill>
                <a:srgbClr val="0000CC"/>
              </a:solidFill>
              <a:latin typeface="Tahoma" pitchFamily="34" charset="0"/>
              <a:ea typeface="Tahoma" pitchFamily="34" charset="0"/>
              <a:cs typeface="Tahoma" pitchFamily="34" charset="0"/>
            </a:rPr>
            <a:t>HIGH</a:t>
          </a:r>
          <a:endParaRPr lang="th-TH" sz="1200" b="1" dirty="0">
            <a:solidFill>
              <a:srgbClr val="0000CC"/>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0.83562</cdr:x>
      <cdr:y>0.95258</cdr:y>
    </cdr:from>
    <cdr:to>
      <cdr:x>0.94485</cdr:x>
      <cdr:y>1</cdr:y>
    </cdr:to>
    <cdr:sp macro="" textlink="">
      <cdr:nvSpPr>
        <cdr:cNvPr id="42" name="TextBox 22"/>
        <cdr:cNvSpPr txBox="1"/>
      </cdr:nvSpPr>
      <cdr:spPr>
        <a:xfrm xmlns:a="http://schemas.openxmlformats.org/drawingml/2006/main">
          <a:off x="4392488" y="5301208"/>
          <a:ext cx="574196"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GB"/>
          </a:defPPr>
          <a:lvl1pPr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1pPr>
          <a:lvl2pPr marL="742950" indent="-28575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2pPr>
          <a:lvl3pPr marL="11430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3pPr>
          <a:lvl4pPr marL="16002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4pPr>
          <a:lvl5pPr marL="20574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5pPr>
          <a:lvl6pPr marL="2286000" algn="l" defTabSz="914400" rtl="0" eaLnBrk="1" latinLnBrk="0" hangingPunct="1">
            <a:defRPr sz="2800" kern="1200">
              <a:solidFill>
                <a:schemeClr val="bg1"/>
              </a:solidFill>
              <a:latin typeface="Arial" pitchFamily="34" charset="0"/>
              <a:ea typeface="+mn-ea"/>
              <a:cs typeface="Angsana New" pitchFamily="18" charset="-34"/>
            </a:defRPr>
          </a:lvl6pPr>
          <a:lvl7pPr marL="2743200" algn="l" defTabSz="914400" rtl="0" eaLnBrk="1" latinLnBrk="0" hangingPunct="1">
            <a:defRPr sz="2800" kern="1200">
              <a:solidFill>
                <a:schemeClr val="bg1"/>
              </a:solidFill>
              <a:latin typeface="Arial" pitchFamily="34" charset="0"/>
              <a:ea typeface="+mn-ea"/>
              <a:cs typeface="Angsana New" pitchFamily="18" charset="-34"/>
            </a:defRPr>
          </a:lvl7pPr>
          <a:lvl8pPr marL="3200400" algn="l" defTabSz="914400" rtl="0" eaLnBrk="1" latinLnBrk="0" hangingPunct="1">
            <a:defRPr sz="2800" kern="1200">
              <a:solidFill>
                <a:schemeClr val="bg1"/>
              </a:solidFill>
              <a:latin typeface="Arial" pitchFamily="34" charset="0"/>
              <a:ea typeface="+mn-ea"/>
              <a:cs typeface="Angsana New" pitchFamily="18" charset="-34"/>
            </a:defRPr>
          </a:lvl8pPr>
          <a:lvl9pPr marL="3657600" algn="l" defTabSz="914400" rtl="0" eaLnBrk="1" latinLnBrk="0" hangingPunct="1">
            <a:defRPr sz="2800" kern="1200">
              <a:solidFill>
                <a:schemeClr val="bg1"/>
              </a:solidFill>
              <a:latin typeface="Arial" pitchFamily="34" charset="0"/>
              <a:ea typeface="+mn-ea"/>
              <a:cs typeface="Angsana New" pitchFamily="18" charset="-34"/>
            </a:defRPr>
          </a:lvl9pPr>
        </a:lstStyle>
        <a:p xmlns:a="http://schemas.openxmlformats.org/drawingml/2006/main">
          <a:r>
            <a:rPr lang="en-US" sz="1100" b="1" dirty="0" smtClean="0">
              <a:solidFill>
                <a:srgbClr val="663300"/>
              </a:solidFill>
              <a:latin typeface="Tahoma" pitchFamily="34" charset="0"/>
              <a:ea typeface="Tahoma" pitchFamily="34" charset="0"/>
              <a:cs typeface="Tahoma" pitchFamily="34" charset="0"/>
            </a:rPr>
            <a:t>HIGH</a:t>
          </a:r>
          <a:endParaRPr lang="th-TH" sz="1100" b="1" dirty="0">
            <a:solidFill>
              <a:srgbClr val="663300"/>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0.5476</cdr:x>
      <cdr:y>0.7415</cdr:y>
    </cdr:from>
    <cdr:to>
      <cdr:x>0.82141</cdr:x>
      <cdr:y>0.80881</cdr:y>
    </cdr:to>
    <cdr:sp macro="" textlink="">
      <cdr:nvSpPr>
        <cdr:cNvPr id="44" name="Rectangle 43"/>
        <cdr:cNvSpPr>
          <a:spLocks xmlns:a="http://schemas.openxmlformats.org/drawingml/2006/main" noChangeArrowheads="1"/>
        </cdr:cNvSpPr>
      </cdr:nvSpPr>
      <cdr:spPr bwMode="auto">
        <a:xfrm xmlns:a="http://schemas.openxmlformats.org/drawingml/2006/main">
          <a:off x="3312368" y="5085184"/>
          <a:ext cx="1656231" cy="4616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cdr:spPr>
      <cdr:txBody>
        <a:bodyPr xmlns:a="http://schemas.openxmlformats.org/drawingml/2006/main" wrap="square">
          <a:spAutoFit/>
        </a:bodyPr>
        <a:lstStyle xmlns:a="http://schemas.openxmlformats.org/drawingml/2006/main">
          <a:defPPr>
            <a:defRPr lang="en-GB"/>
          </a:defPPr>
          <a:lvl1pPr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1pPr>
          <a:lvl2pPr marL="742950" indent="-28575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2pPr>
          <a:lvl3pPr marL="11430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3pPr>
          <a:lvl4pPr marL="16002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4pPr>
          <a:lvl5pPr marL="20574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5pPr>
          <a:lvl6pPr marL="2286000" algn="l" defTabSz="914400" rtl="0" eaLnBrk="1" latinLnBrk="0" hangingPunct="1">
            <a:defRPr sz="2800" kern="1200">
              <a:solidFill>
                <a:schemeClr val="bg1"/>
              </a:solidFill>
              <a:latin typeface="Arial" pitchFamily="34" charset="0"/>
              <a:ea typeface="+mn-ea"/>
              <a:cs typeface="Angsana New" pitchFamily="18" charset="-34"/>
            </a:defRPr>
          </a:lvl6pPr>
          <a:lvl7pPr marL="2743200" algn="l" defTabSz="914400" rtl="0" eaLnBrk="1" latinLnBrk="0" hangingPunct="1">
            <a:defRPr sz="2800" kern="1200">
              <a:solidFill>
                <a:schemeClr val="bg1"/>
              </a:solidFill>
              <a:latin typeface="Arial" pitchFamily="34" charset="0"/>
              <a:ea typeface="+mn-ea"/>
              <a:cs typeface="Angsana New" pitchFamily="18" charset="-34"/>
            </a:defRPr>
          </a:lvl7pPr>
          <a:lvl8pPr marL="3200400" algn="l" defTabSz="914400" rtl="0" eaLnBrk="1" latinLnBrk="0" hangingPunct="1">
            <a:defRPr sz="2800" kern="1200">
              <a:solidFill>
                <a:schemeClr val="bg1"/>
              </a:solidFill>
              <a:latin typeface="Arial" pitchFamily="34" charset="0"/>
              <a:ea typeface="+mn-ea"/>
              <a:cs typeface="Angsana New" pitchFamily="18" charset="-34"/>
            </a:defRPr>
          </a:lvl8pPr>
          <a:lvl9pPr marL="3657600" algn="l" defTabSz="914400" rtl="0" eaLnBrk="1" latinLnBrk="0" hangingPunct="1">
            <a:defRPr sz="2800" kern="1200">
              <a:solidFill>
                <a:schemeClr val="bg1"/>
              </a:solidFill>
              <a:latin typeface="Arial" pitchFamily="34" charset="0"/>
              <a:ea typeface="+mn-ea"/>
              <a:cs typeface="Angsana New" pitchFamily="18" charset="-34"/>
            </a:defRPr>
          </a:lvl9pPr>
        </a:lstStyle>
        <a:p xmlns:a="http://schemas.openxmlformats.org/drawingml/2006/main">
          <a:r>
            <a:rPr lang="en-US" sz="1200" b="0" dirty="0" smtClean="0">
              <a:solidFill>
                <a:schemeClr val="tx1"/>
              </a:solidFill>
              <a:latin typeface="Tahoma" pitchFamily="34" charset="0"/>
              <a:cs typeface="Tahoma" pitchFamily="34" charset="0"/>
            </a:rPr>
            <a:t>Transfer from other countries</a:t>
          </a:r>
          <a:endParaRPr lang="en-US" sz="1200" b="0" dirty="0">
            <a:solidFill>
              <a:schemeClr val="tx1"/>
            </a:solidFill>
            <a:latin typeface="Tahoma" pitchFamily="34" charset="0"/>
            <a:cs typeface="Tahoma" pitchFamily="34" charset="0"/>
          </a:endParaRPr>
        </a:p>
      </cdr:txBody>
    </cdr:sp>
  </cdr:relSizeAnchor>
  <cdr:relSizeAnchor xmlns:cdr="http://schemas.openxmlformats.org/drawingml/2006/chartDrawing">
    <cdr:from>
      <cdr:x>0.5476</cdr:x>
      <cdr:y>0.836</cdr:y>
    </cdr:from>
    <cdr:to>
      <cdr:x>0.85564</cdr:x>
      <cdr:y>0.88621</cdr:y>
    </cdr:to>
    <cdr:sp macro="" textlink="">
      <cdr:nvSpPr>
        <cdr:cNvPr id="46" name="Rectangle 45"/>
        <cdr:cNvSpPr>
          <a:spLocks xmlns:a="http://schemas.openxmlformats.org/drawingml/2006/main" noChangeArrowheads="1"/>
        </cdr:cNvSpPr>
      </cdr:nvSpPr>
      <cdr:spPr bwMode="auto">
        <a:xfrm xmlns:a="http://schemas.openxmlformats.org/drawingml/2006/main">
          <a:off x="2878506" y="4612406"/>
          <a:ext cx="1619238" cy="27699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cdr:spPr>
      <cdr:txBody>
        <a:bodyPr xmlns:a="http://schemas.openxmlformats.org/drawingml/2006/main" wrap="square">
          <a:spAutoFit/>
        </a:bodyPr>
        <a:lstStyle xmlns:a="http://schemas.openxmlformats.org/drawingml/2006/main">
          <a:defPPr>
            <a:defRPr lang="en-GB"/>
          </a:defPPr>
          <a:lvl1pPr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1pPr>
          <a:lvl2pPr marL="742950" indent="-28575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2pPr>
          <a:lvl3pPr marL="11430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3pPr>
          <a:lvl4pPr marL="16002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4pPr>
          <a:lvl5pPr marL="2057400" indent="-228600" algn="l" defTabSz="449263" rtl="0" fontAlgn="base">
            <a:spcBef>
              <a:spcPct val="0"/>
            </a:spcBef>
            <a:spcAft>
              <a:spcPct val="0"/>
            </a:spcAft>
            <a:defRPr sz="2800" kern="1200">
              <a:solidFill>
                <a:schemeClr val="bg1"/>
              </a:solidFill>
              <a:latin typeface="Arial" pitchFamily="34" charset="0"/>
              <a:ea typeface="+mn-ea"/>
              <a:cs typeface="Angsana New" pitchFamily="18" charset="-34"/>
            </a:defRPr>
          </a:lvl5pPr>
          <a:lvl6pPr marL="2286000" algn="l" defTabSz="914400" rtl="0" eaLnBrk="1" latinLnBrk="0" hangingPunct="1">
            <a:defRPr sz="2800" kern="1200">
              <a:solidFill>
                <a:schemeClr val="bg1"/>
              </a:solidFill>
              <a:latin typeface="Arial" pitchFamily="34" charset="0"/>
              <a:ea typeface="+mn-ea"/>
              <a:cs typeface="Angsana New" pitchFamily="18" charset="-34"/>
            </a:defRPr>
          </a:lvl6pPr>
          <a:lvl7pPr marL="2743200" algn="l" defTabSz="914400" rtl="0" eaLnBrk="1" latinLnBrk="0" hangingPunct="1">
            <a:defRPr sz="2800" kern="1200">
              <a:solidFill>
                <a:schemeClr val="bg1"/>
              </a:solidFill>
              <a:latin typeface="Arial" pitchFamily="34" charset="0"/>
              <a:ea typeface="+mn-ea"/>
              <a:cs typeface="Angsana New" pitchFamily="18" charset="-34"/>
            </a:defRPr>
          </a:lvl7pPr>
          <a:lvl8pPr marL="3200400" algn="l" defTabSz="914400" rtl="0" eaLnBrk="1" latinLnBrk="0" hangingPunct="1">
            <a:defRPr sz="2800" kern="1200">
              <a:solidFill>
                <a:schemeClr val="bg1"/>
              </a:solidFill>
              <a:latin typeface="Arial" pitchFamily="34" charset="0"/>
              <a:ea typeface="+mn-ea"/>
              <a:cs typeface="Angsana New" pitchFamily="18" charset="-34"/>
            </a:defRPr>
          </a:lvl8pPr>
          <a:lvl9pPr marL="3657600" algn="l" defTabSz="914400" rtl="0" eaLnBrk="1" latinLnBrk="0" hangingPunct="1">
            <a:defRPr sz="2800" kern="1200">
              <a:solidFill>
                <a:schemeClr val="bg1"/>
              </a:solidFill>
              <a:latin typeface="Arial" pitchFamily="34" charset="0"/>
              <a:ea typeface="+mn-ea"/>
              <a:cs typeface="Angsana New" pitchFamily="18" charset="-34"/>
            </a:defRPr>
          </a:lvl9pPr>
        </a:lstStyle>
        <a:p xmlns:a="http://schemas.openxmlformats.org/drawingml/2006/main">
          <a:r>
            <a:rPr lang="en-US" sz="1200" dirty="0" smtClean="0">
              <a:solidFill>
                <a:schemeClr val="tx1"/>
              </a:solidFill>
              <a:latin typeface="Tahoma" pitchFamily="34" charset="0"/>
              <a:cs typeface="Tahoma" pitchFamily="34" charset="0"/>
            </a:rPr>
            <a:t>Develop in Thailand</a:t>
          </a:r>
          <a:endParaRPr lang="th-TH" sz="1200" dirty="0">
            <a:solidFill>
              <a:schemeClr val="tx1"/>
            </a:solidFill>
            <a:latin typeface="Tahoma" pitchFamily="34" charset="0"/>
            <a:cs typeface="Tahoma" pitchFamily="34" charset="0"/>
          </a:endParaRPr>
        </a:p>
      </cdr:txBody>
    </cdr:sp>
  </cdr:relSizeAnchor>
  <cdr:relSizeAnchor xmlns:cdr="http://schemas.openxmlformats.org/drawingml/2006/chartDrawing">
    <cdr:from>
      <cdr:x>0.5136</cdr:x>
      <cdr:y>0.84835</cdr:y>
    </cdr:from>
    <cdr:to>
      <cdr:x>0.56122</cdr:x>
      <cdr:y>0.89391</cdr:y>
    </cdr:to>
    <cdr:sp macro="" textlink="">
      <cdr:nvSpPr>
        <cdr:cNvPr id="29" name="Oval 28"/>
        <cdr:cNvSpPr/>
      </cdr:nvSpPr>
      <cdr:spPr bwMode="auto">
        <a:xfrm xmlns:a="http://schemas.openxmlformats.org/drawingml/2006/main">
          <a:off x="2699792" y="4680520"/>
          <a:ext cx="250319" cy="251365"/>
        </a:xfrm>
        <a:prstGeom xmlns:a="http://schemas.openxmlformats.org/drawingml/2006/main" prst="ellipse">
          <a:avLst/>
        </a:prstGeom>
        <a:noFill xmlns:a="http://schemas.openxmlformats.org/drawingml/2006/main"/>
        <a:ln xmlns:a="http://schemas.openxmlformats.org/drawingml/2006/main" w="38100" cap="flat" cmpd="sng" algn="ctr">
          <a:solidFill>
            <a:srgbClr val="663300"/>
          </a:solidFill>
          <a:prstDash val="sys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th-TH"/>
        </a:p>
      </cdr:txBody>
    </cdr:sp>
  </cdr:relSizeAnchor>
  <cdr:relSizeAnchor xmlns:cdr="http://schemas.openxmlformats.org/drawingml/2006/chartDrawing">
    <cdr:from>
      <cdr:x>0.07143</cdr:x>
      <cdr:y>0.98299</cdr:y>
    </cdr:from>
    <cdr:to>
      <cdr:x>0.82141</cdr:x>
      <cdr:y>0.98299</cdr:y>
    </cdr:to>
    <cdr:cxnSp macro="">
      <cdr:nvCxnSpPr>
        <cdr:cNvPr id="7" name="Straight Arrow Connector 6"/>
        <cdr:cNvCxnSpPr/>
      </cdr:nvCxnSpPr>
      <cdr:spPr>
        <a:xfrm xmlns:a="http://schemas.openxmlformats.org/drawingml/2006/main">
          <a:off x="432048" y="6741368"/>
          <a:ext cx="4536504" cy="0"/>
        </a:xfrm>
        <a:prstGeom xmlns:a="http://schemas.openxmlformats.org/drawingml/2006/main" prst="straightConnector1">
          <a:avLst/>
        </a:prstGeom>
        <a:ln xmlns:a="http://schemas.openxmlformats.org/drawingml/2006/main" w="57150">
          <a:solidFill>
            <a:srgbClr val="FFC000"/>
          </a:solidFill>
          <a:prstDash val="dash"/>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126"/>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58536" y="0"/>
            <a:ext cx="2951851" cy="497126"/>
          </a:xfrm>
          <a:prstGeom prst="rect">
            <a:avLst/>
          </a:prstGeom>
        </p:spPr>
        <p:txBody>
          <a:bodyPr vert="horz" lIns="91440" tIns="45720" rIns="91440" bIns="45720" rtlCol="0"/>
          <a:lstStyle>
            <a:lvl1pPr algn="r">
              <a:defRPr sz="1200"/>
            </a:lvl1pPr>
          </a:lstStyle>
          <a:p>
            <a:fld id="{118119C9-2C0B-47CB-9E0B-4CBEF0347885}" type="datetimeFigureOut">
              <a:rPr lang="th-TH" smtClean="0"/>
              <a:pPr/>
              <a:t>24/10/55</a:t>
            </a:fld>
            <a:endParaRPr lang="th-TH"/>
          </a:p>
        </p:txBody>
      </p:sp>
      <p:sp>
        <p:nvSpPr>
          <p:cNvPr id="4" name="Slide Image Placeholder 3"/>
          <p:cNvSpPr>
            <a:spLocks noGrp="1" noRot="1" noChangeAspect="1"/>
          </p:cNvSpPr>
          <p:nvPr>
            <p:ph type="sldImg" idx="2"/>
          </p:nvPr>
        </p:nvSpPr>
        <p:spPr>
          <a:xfrm>
            <a:off x="922338" y="746125"/>
            <a:ext cx="4967287" cy="372745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1197" y="4722694"/>
            <a:ext cx="5449570" cy="447413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Footer Placeholder 5"/>
          <p:cNvSpPr>
            <a:spLocks noGrp="1"/>
          </p:cNvSpPr>
          <p:nvPr>
            <p:ph type="ftr" sz="quarter" idx="4"/>
          </p:nvPr>
        </p:nvSpPr>
        <p:spPr>
          <a:xfrm>
            <a:off x="0" y="9443662"/>
            <a:ext cx="2951851" cy="497126"/>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58536" y="9443662"/>
            <a:ext cx="2951851" cy="497126"/>
          </a:xfrm>
          <a:prstGeom prst="rect">
            <a:avLst/>
          </a:prstGeom>
        </p:spPr>
        <p:txBody>
          <a:bodyPr vert="horz" lIns="91440" tIns="45720" rIns="91440" bIns="45720" rtlCol="0" anchor="b"/>
          <a:lstStyle>
            <a:lvl1pPr algn="r">
              <a:defRPr sz="1200"/>
            </a:lvl1pPr>
          </a:lstStyle>
          <a:p>
            <a:fld id="{B43C54CD-AD89-44A5-AD3E-CBB618AD4A21}" type="slidenum">
              <a:rPr lang="th-TH" smtClean="0"/>
              <a:pPr/>
              <a:t>‹#›</a:t>
            </a:fld>
            <a:endParaRPr lang="th-T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BE208C4C-A6EE-4B67-A73C-984F5C2A73D9}" type="slidenum">
              <a:rPr lang="en-US" altLang="ko-KR">
                <a:ea typeface="Malgun Gothic" pitchFamily="34" charset="-127"/>
              </a:rPr>
              <a:pPr/>
              <a:t>4</a:t>
            </a:fld>
            <a:endParaRPr lang="en-US" altLang="ko-KR">
              <a:ea typeface="Malgun Gothic" pitchFamily="34" charset="-127"/>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spcBef>
                <a:spcPct val="0"/>
              </a:spcBef>
            </a:pPr>
            <a:endParaRPr lang="th-TH"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h-TH" smtClean="0"/>
          </a:p>
        </p:txBody>
      </p:sp>
      <p:sp>
        <p:nvSpPr>
          <p:cNvPr id="65540" name="Slide Number Placeholder 3"/>
          <p:cNvSpPr>
            <a:spLocks noGrp="1"/>
          </p:cNvSpPr>
          <p:nvPr>
            <p:ph type="sldNum" sz="quarter" idx="5"/>
          </p:nvPr>
        </p:nvSpPr>
        <p:spPr bwMode="auto">
          <a:noFill/>
          <a:ln>
            <a:miter lim="800000"/>
            <a:headEnd/>
            <a:tailEnd/>
          </a:ln>
        </p:spPr>
        <p:txBody>
          <a:bodyPr/>
          <a:lstStyle/>
          <a:p>
            <a:fld id="{B5277272-1010-4949-90E0-5F74E583717F}" type="slidenum">
              <a:rPr lang="en-US"/>
              <a:pPr/>
              <a:t>41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BB994F2-75C1-4DEA-92DB-FF820D65174A}" type="slidenum">
              <a:rPr lang="en-US"/>
              <a:pPr/>
              <a:t>46</a:t>
            </a:fld>
            <a:endParaRPr lang="en-US"/>
          </a:p>
        </p:txBody>
      </p:sp>
      <p:sp>
        <p:nvSpPr>
          <p:cNvPr id="69633" name="Rectangle 1"/>
          <p:cNvSpPr txBox="1">
            <a:spLocks noGrp="1" noRot="1" noChangeAspect="1" noChangeArrowheads="1"/>
          </p:cNvSpPr>
          <p:nvPr>
            <p:ph type="sldImg"/>
          </p:nvPr>
        </p:nvSpPr>
        <p:spPr bwMode="auto">
          <a:xfrm>
            <a:off x="849313" y="884238"/>
            <a:ext cx="5808662" cy="4357687"/>
          </a:xfrm>
          <a:prstGeom prst="rect">
            <a:avLst/>
          </a:prstGeom>
          <a:solidFill>
            <a:srgbClr val="FFFFFF"/>
          </a:solidFill>
          <a:ln>
            <a:solidFill>
              <a:srgbClr val="000000"/>
            </a:solidFill>
            <a:miter lim="800000"/>
            <a:headEnd/>
            <a:tailEnd/>
          </a:ln>
        </p:spPr>
      </p:sp>
      <p:sp>
        <p:nvSpPr>
          <p:cNvPr id="69634" name="Rectangle 2"/>
          <p:cNvSpPr txBox="1">
            <a:spLocks noGrp="1" noChangeArrowheads="1"/>
          </p:cNvSpPr>
          <p:nvPr>
            <p:ph type="body" idx="1"/>
          </p:nvPr>
        </p:nvSpPr>
        <p:spPr bwMode="auto">
          <a:xfrm>
            <a:off x="750578" y="5521893"/>
            <a:ext cx="6007773" cy="5231902"/>
          </a:xfrm>
          <a:prstGeom prst="rect">
            <a:avLst/>
          </a:prstGeom>
          <a:noFill/>
          <a:ln>
            <a:round/>
            <a:headEnd/>
            <a:tailEnd/>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a:p>
        </p:txBody>
      </p:sp>
      <p:sp>
        <p:nvSpPr>
          <p:cNvPr id="4" name="ตัวยึดหมายเลขภาพนิ่ง 3"/>
          <p:cNvSpPr>
            <a:spLocks noGrp="1"/>
          </p:cNvSpPr>
          <p:nvPr>
            <p:ph type="sldNum" sz="quarter" idx="10"/>
          </p:nvPr>
        </p:nvSpPr>
        <p:spPr/>
        <p:txBody>
          <a:bodyPr/>
          <a:lstStyle/>
          <a:p>
            <a:pPr>
              <a:defRPr/>
            </a:pPr>
            <a:fld id="{311BE5ED-4E72-4F16-980B-ABA5264CAB06}" type="slidenum">
              <a:rPr lang="th-TH" smtClean="0"/>
              <a:pPr>
                <a:defRPr/>
              </a:pPr>
              <a:t>47</a:t>
            </a:fld>
            <a:endParaRPr lang="th-T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noFill/>
          <a:ln>
            <a:solidFill>
              <a:srgbClr val="000000"/>
            </a:solidFill>
            <a:miter lim="800000"/>
            <a:headEnd/>
            <a:tailEnd/>
          </a:ln>
        </p:spPr>
      </p:sp>
      <p:sp>
        <p:nvSpPr>
          <p:cNvPr id="52227" name="Rectangle 3"/>
          <p:cNvSpPr>
            <a:spLocks noGrp="1"/>
          </p:cNvSpPr>
          <p:nvPr>
            <p:ph type="body" idx="1"/>
          </p:nvPr>
        </p:nvSpPr>
        <p:spPr bwMode="auto">
          <a:noFill/>
        </p:spPr>
        <p:txBody>
          <a:bodyPr wrap="square" numCol="1" anchor="t" anchorCtr="0" compatLnSpc="1">
            <a:prstTxWarp prst="textNoShape">
              <a:avLst/>
            </a:prstTxWarp>
          </a:bodyPr>
          <a:lstStyle/>
          <a:p>
            <a:r>
              <a:rPr lang="th-TH" dirty="0" smtClean="0"/>
              <a:t>จุดแดงของไทย</a:t>
            </a:r>
            <a:r>
              <a:rPr lang="th-TH" baseline="0" dirty="0" smtClean="0"/>
              <a:t> แสดงระดับ </a:t>
            </a:r>
            <a:r>
              <a:rPr lang="en-US" baseline="0" dirty="0" smtClean="0"/>
              <a:t>R&amp;D Intensity </a:t>
            </a:r>
            <a:r>
              <a:rPr lang="th-TH" baseline="0" dirty="0" smtClean="0"/>
              <a:t>ที่ยังต่ำมาก และยังเอียงมาทาง </a:t>
            </a:r>
            <a:r>
              <a:rPr lang="en-US" baseline="0" dirty="0" smtClean="0"/>
              <a:t>Public R&amp;D </a:t>
            </a:r>
            <a:r>
              <a:rPr lang="th-TH" baseline="0" dirty="0" smtClean="0"/>
              <a:t>มากกว่า จุดชมพูเส้นประแสดง </a:t>
            </a:r>
            <a:r>
              <a:rPr lang="en-US" baseline="0" dirty="0" smtClean="0"/>
              <a:t>Target</a:t>
            </a:r>
            <a:r>
              <a:rPr lang="th-TH" baseline="0" dirty="0" smtClean="0"/>
              <a:t>ของไทยที่ </a:t>
            </a:r>
            <a:r>
              <a:rPr lang="en-US" baseline="0" dirty="0" smtClean="0"/>
              <a:t>1%</a:t>
            </a:r>
            <a:r>
              <a:rPr lang="th-TH" baseline="0" dirty="0" smtClean="0"/>
              <a:t>ของ </a:t>
            </a:r>
            <a:r>
              <a:rPr lang="en-US" baseline="0" dirty="0" smtClean="0"/>
              <a:t>R&amp;D Intensity </a:t>
            </a:r>
            <a:r>
              <a:rPr lang="th-TH" baseline="0" dirty="0" smtClean="0"/>
              <a:t>โดยมี </a:t>
            </a:r>
            <a:r>
              <a:rPr lang="en-US" baseline="0" dirty="0" smtClean="0"/>
              <a:t>Share </a:t>
            </a:r>
            <a:r>
              <a:rPr lang="th-TH" baseline="0" dirty="0" smtClean="0"/>
              <a:t>ของ </a:t>
            </a:r>
            <a:r>
              <a:rPr lang="en-US" baseline="0" dirty="0" smtClean="0"/>
              <a:t>Private : Public = 50:50 </a:t>
            </a:r>
            <a:r>
              <a:rPr lang="th-TH" baseline="0" dirty="0" smtClean="0"/>
              <a:t>ซึ่ง ณ จุดเป้าหมายที่ </a:t>
            </a:r>
            <a:r>
              <a:rPr lang="en-US" baseline="0" dirty="0" smtClean="0"/>
              <a:t>1%</a:t>
            </a:r>
            <a:r>
              <a:rPr lang="th-TH" baseline="0" dirty="0" smtClean="0"/>
              <a:t>ของไทยในปี </a:t>
            </a:r>
            <a:r>
              <a:rPr lang="en-US" baseline="0" dirty="0" smtClean="0"/>
              <a:t>2559 </a:t>
            </a:r>
            <a:r>
              <a:rPr lang="th-TH" baseline="0" dirty="0" smtClean="0"/>
              <a:t>ยังต่ำกว่า </a:t>
            </a:r>
            <a:r>
              <a:rPr lang="en-US" baseline="0" dirty="0" smtClean="0"/>
              <a:t>World Average </a:t>
            </a:r>
            <a:r>
              <a:rPr lang="th-TH" baseline="0" dirty="0" smtClean="0"/>
              <a:t>ในปี </a:t>
            </a:r>
            <a:r>
              <a:rPr lang="en-US" baseline="0" dirty="0" smtClean="0"/>
              <a:t>2552</a:t>
            </a:r>
            <a:endParaRPr lang="th-TH"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en-US" baseline="0" dirty="0" smtClean="0"/>
          </a:p>
        </p:txBody>
      </p:sp>
      <p:sp>
        <p:nvSpPr>
          <p:cNvPr id="4" name="ตัวยึดหมายเลขภาพนิ่ง 3"/>
          <p:cNvSpPr>
            <a:spLocks noGrp="1"/>
          </p:cNvSpPr>
          <p:nvPr>
            <p:ph type="sldNum" sz="quarter" idx="10"/>
          </p:nvPr>
        </p:nvSpPr>
        <p:spPr/>
        <p:txBody>
          <a:bodyPr/>
          <a:lstStyle/>
          <a:p>
            <a:fld id="{8BD836F8-5FF2-4CA6-BC1C-CC88156AE518}" type="slidenum">
              <a:rPr lang="en-US" smtClean="0"/>
              <a:pPr/>
              <a:t>59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endParaRPr lang="th-TH" smtClean="0"/>
          </a:p>
        </p:txBody>
      </p:sp>
      <p:sp>
        <p:nvSpPr>
          <p:cNvPr id="4" name="Slide Number Placeholder 3"/>
          <p:cNvSpPr>
            <a:spLocks noGrp="1"/>
          </p:cNvSpPr>
          <p:nvPr>
            <p:ph type="sldNum" sz="quarter" idx="5"/>
          </p:nvPr>
        </p:nvSpPr>
        <p:spPr/>
        <p:txBody>
          <a:bodyPr/>
          <a:lstStyle/>
          <a:p>
            <a:fld id="{D8BB1F5D-A829-4E69-ACAE-F8C2CF17B421}" type="slidenum">
              <a:rPr lang="th-TH"/>
              <a:pPr/>
              <a:t>73</a:t>
            </a:fld>
            <a:endParaRPr lang="th-T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dirty="0"/>
          </a:p>
        </p:txBody>
      </p:sp>
      <p:sp>
        <p:nvSpPr>
          <p:cNvPr id="4" name="Slide Number Placeholder 3"/>
          <p:cNvSpPr>
            <a:spLocks noGrp="1"/>
          </p:cNvSpPr>
          <p:nvPr>
            <p:ph type="sldNum" sz="quarter" idx="10"/>
          </p:nvPr>
        </p:nvSpPr>
        <p:spPr/>
        <p:txBody>
          <a:bodyPr/>
          <a:lstStyle/>
          <a:p>
            <a:fld id="{CA267A31-2B82-44A7-BE20-FF6DE2442177}" type="slidenum">
              <a:rPr lang="th-TH" smtClean="0"/>
              <a:pPr/>
              <a:t>88</a:t>
            </a:fld>
            <a:endParaRPr lang="th-T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a:lstStyle/>
          <a:p>
            <a:endParaRPr lang="th-TH" smtClean="0"/>
          </a:p>
        </p:txBody>
      </p:sp>
      <p:sp>
        <p:nvSpPr>
          <p:cNvPr id="63492" name="Slide Number Placeholder 3"/>
          <p:cNvSpPr>
            <a:spLocks noGrp="1"/>
          </p:cNvSpPr>
          <p:nvPr>
            <p:ph type="sldNum" sz="quarter" idx="5"/>
          </p:nvPr>
        </p:nvSpPr>
        <p:spPr bwMode="auto">
          <a:noFill/>
          <a:ln>
            <a:miter lim="800000"/>
            <a:headEnd/>
            <a:tailEnd/>
          </a:ln>
        </p:spPr>
        <p:txBody>
          <a:bodyPr/>
          <a:lstStyle/>
          <a:p>
            <a:fld id="{D700BC14-2C68-4DBF-8791-ACAA62956909}" type="slidenum">
              <a:rPr lang="th-TH" smtClean="0"/>
              <a:pPr/>
              <a:t>89</a:t>
            </a:fld>
            <a:endParaRPr lang="th-TH"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922338" y="747713"/>
            <a:ext cx="4967287" cy="3725862"/>
          </a:xfrm>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lgn="thaiDist" eaLnBrk="1" hangingPunct="1">
              <a:spcBef>
                <a:spcPct val="0"/>
              </a:spcBef>
            </a:pPr>
            <a:r>
              <a:rPr lang="th-TH" dirty="0" smtClean="0">
                <a:latin typeface="Arial" pitchFamily="34" charset="0"/>
              </a:rPr>
              <a:t>	</a:t>
            </a:r>
            <a:endParaRPr lang="th-TH" sz="1600" b="1" dirty="0" smtClean="0">
              <a:latin typeface="Angsana New" pitchFamily="18" charset="-34"/>
              <a:cs typeface="Angsana New" pitchFamily="18" charset="-3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pPr eaLnBrk="1" hangingPunct="1">
              <a:spcBef>
                <a:spcPct val="0"/>
              </a:spcBef>
            </a:pPr>
            <a:endParaRPr lang="en-US" smtClean="0">
              <a:cs typeface="Cordia New" pitchFamily="34" charset="-34"/>
            </a:endParaRPr>
          </a:p>
          <a:p>
            <a:pPr eaLnBrk="1" hangingPunct="1">
              <a:spcBef>
                <a:spcPct val="0"/>
              </a:spcBef>
            </a:pPr>
            <a:r>
              <a:rPr lang="en-US" smtClean="0">
                <a:cs typeface="Cordia New" pitchFamily="34" charset="-34"/>
              </a:rPr>
              <a:t> </a:t>
            </a:r>
          </a:p>
        </p:txBody>
      </p:sp>
      <p:sp>
        <p:nvSpPr>
          <p:cNvPr id="68612" name="Slide Number Placeholder 3"/>
          <p:cNvSpPr>
            <a:spLocks noGrp="1"/>
          </p:cNvSpPr>
          <p:nvPr>
            <p:ph type="sldNum" sz="quarter" idx="5"/>
          </p:nvPr>
        </p:nvSpPr>
        <p:spPr bwMode="auto">
          <a:noFill/>
          <a:ln>
            <a:miter lim="800000"/>
            <a:headEnd/>
            <a:tailEnd/>
          </a:ln>
        </p:spPr>
        <p:txBody>
          <a:bodyPr/>
          <a:lstStyle/>
          <a:p>
            <a:fld id="{B9ECD874-70D5-4876-8240-E8A446AE6962}" type="slidenum">
              <a:rPr lang="en-US" smtClean="0">
                <a:cs typeface="Arial" pitchFamily="34" charset="0"/>
              </a:rPr>
              <a:pPr/>
              <a:t>101</a:t>
            </a:fld>
            <a:endParaRPr lang="en-US"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ตัวยึดรูปบนภาพนิ่ง 1"/>
          <p:cNvSpPr>
            <a:spLocks noGrp="1" noRot="1" noChangeAspect="1" noTextEdit="1"/>
          </p:cNvSpPr>
          <p:nvPr>
            <p:ph type="sldImg"/>
          </p:nvPr>
        </p:nvSpPr>
        <p:spPr bwMode="auto">
          <a:noFill/>
          <a:ln>
            <a:solidFill>
              <a:srgbClr val="000000"/>
            </a:solidFill>
            <a:miter lim="800000"/>
            <a:headEnd/>
            <a:tailEnd/>
          </a:ln>
        </p:spPr>
      </p:sp>
      <p:sp>
        <p:nvSpPr>
          <p:cNvPr id="16387" name="ตัวยึดบันทึกย่อ 2"/>
          <p:cNvSpPr>
            <a:spLocks noGrp="1"/>
          </p:cNvSpPr>
          <p:nvPr>
            <p:ph type="body" idx="1"/>
          </p:nvPr>
        </p:nvSpPr>
        <p:spPr bwMode="auto">
          <a:noFill/>
        </p:spPr>
        <p:txBody>
          <a:bodyPr/>
          <a:lstStyle/>
          <a:p>
            <a:pPr>
              <a:spcBef>
                <a:spcPct val="0"/>
              </a:spcBef>
            </a:pPr>
            <a:endParaRPr lang="th-TH" smtClean="0"/>
          </a:p>
        </p:txBody>
      </p:sp>
      <p:sp>
        <p:nvSpPr>
          <p:cNvPr id="16388" name="ตัวยึดหมายเลขภาพนิ่ง 3"/>
          <p:cNvSpPr>
            <a:spLocks noGrp="1"/>
          </p:cNvSpPr>
          <p:nvPr>
            <p:ph type="sldNum" sz="quarter" idx="5"/>
          </p:nvPr>
        </p:nvSpPr>
        <p:spPr bwMode="auto">
          <a:noFill/>
          <a:ln>
            <a:miter lim="800000"/>
            <a:headEnd/>
            <a:tailEnd/>
          </a:ln>
        </p:spPr>
        <p:txBody>
          <a:bodyPr/>
          <a:lstStyle/>
          <a:p>
            <a:fld id="{5614C823-94EE-44B6-A5B3-757FB4780738}" type="slidenum">
              <a:rPr lang="th-TH"/>
              <a:pPr/>
              <a:t>17</a:t>
            </a:fld>
            <a:endParaRPr lang="th-T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2642" eaLnBrk="1" fontAlgn="auto" hangingPunct="1">
              <a:spcBef>
                <a:spcPts val="0"/>
              </a:spcBef>
              <a:spcAft>
                <a:spcPts val="0"/>
              </a:spcAft>
              <a:defRPr/>
            </a:pPr>
            <a:r>
              <a:rPr lang="en-US" dirty="0" smtClean="0"/>
              <a:t>the Cabinet has passed a resolution establishing Science Park Promotion Agency and its committee shared by the Minister of Science and Technology in June 2011.  As part of the collaborative work with the Ministry of Science &amp; Technology (</a:t>
            </a:r>
            <a:r>
              <a:rPr lang="en-US" dirty="0" err="1" smtClean="0"/>
              <a:t>MoST</a:t>
            </a:r>
            <a:r>
              <a:rPr lang="en-US" dirty="0" smtClean="0"/>
              <a:t>) and National Science and Technology Development Agency (NSTDA), we have drafted the country’s first policy of science park promotion.  With the strategies, we also drafted the packages in order to promote science park development.  3 packages are 1. Privileges and Incentive 2. Capacity Building, and 3. Science Park Investment.  Next year, we will develop a policy paper on </a:t>
            </a:r>
          </a:p>
        </p:txBody>
      </p:sp>
      <p:sp>
        <p:nvSpPr>
          <p:cNvPr id="4" name="Slide Number Placeholder 3"/>
          <p:cNvSpPr>
            <a:spLocks noGrp="1"/>
          </p:cNvSpPr>
          <p:nvPr>
            <p:ph type="sldNum" sz="quarter" idx="10"/>
          </p:nvPr>
        </p:nvSpPr>
        <p:spPr/>
        <p:txBody>
          <a:bodyPr/>
          <a:lstStyle/>
          <a:p>
            <a:fld id="{09446866-0032-4D5C-B884-06E4244CAF52}" type="slidenum">
              <a:rPr lang="th-TH" smtClean="0"/>
              <a:pPr/>
              <a:t>103</a:t>
            </a:fld>
            <a:endParaRPr lang="th-T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th-TH" smtClean="0"/>
              <a:t>เป้าหมาย</a:t>
            </a:r>
            <a:r>
              <a:rPr lang="en-US" smtClean="0"/>
              <a:t>: 1. </a:t>
            </a:r>
            <a:r>
              <a:rPr lang="th-TH" smtClean="0"/>
              <a:t>เห็นการจัดการน้ำเป็นระบบ ด้วยการ </a:t>
            </a:r>
            <a:r>
              <a:rPr lang="en-US" smtClean="0"/>
              <a:t>integrate technology</a:t>
            </a:r>
            <a:r>
              <a:rPr lang="th-TH" smtClean="0"/>
              <a:t> เพื่อใช้งานเชิง </a:t>
            </a:r>
            <a:r>
              <a:rPr lang="en-US" smtClean="0"/>
              <a:t>operation</a:t>
            </a:r>
            <a:endParaRPr lang="th-TH" smtClean="0"/>
          </a:p>
          <a:p>
            <a:r>
              <a:rPr lang="en-US" smtClean="0"/>
              <a:t>2. </a:t>
            </a:r>
            <a:r>
              <a:rPr lang="th-TH" smtClean="0"/>
              <a:t>บอกได้ว่า ในภาพรวม </a:t>
            </a:r>
            <a:r>
              <a:rPr lang="en-US" smtClean="0"/>
              <a:t>technology </a:t>
            </a:r>
            <a:r>
              <a:rPr lang="th-TH" smtClean="0"/>
              <a:t>ที่เลือก ต้องมี </a:t>
            </a:r>
            <a:r>
              <a:rPr lang="en-US" smtClean="0"/>
              <a:t>input </a:t>
            </a:r>
            <a:r>
              <a:rPr lang="th-TH" smtClean="0"/>
              <a:t>หรือ </a:t>
            </a:r>
            <a:r>
              <a:rPr lang="en-US" smtClean="0"/>
              <a:t>requirement </a:t>
            </a:r>
            <a:r>
              <a:rPr lang="th-TH" smtClean="0"/>
              <a:t>อะไรก่อน และ </a:t>
            </a:r>
            <a:r>
              <a:rPr lang="en-US" smtClean="0"/>
              <a:t>output </a:t>
            </a:r>
            <a:r>
              <a:rPr lang="th-TH" smtClean="0"/>
              <a:t>ที่ได้เอาไปใช้ที่ไหนต่อ</a:t>
            </a:r>
          </a:p>
        </p:txBody>
      </p:sp>
      <p:sp>
        <p:nvSpPr>
          <p:cNvPr id="124932" name="Slide Number Placehold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693682" algn="l"/>
                <a:tab pos="1390537" algn="l"/>
                <a:tab pos="2085805" algn="l"/>
                <a:tab pos="2782662" algn="l"/>
              </a:tabLst>
              <a:defRPr sz="2800">
                <a:solidFill>
                  <a:schemeClr val="bg1"/>
                </a:solidFill>
                <a:latin typeface="Arial" charset="0"/>
                <a:cs typeface="Angsana New" pitchFamily="18" charset="-34"/>
              </a:defRPr>
            </a:lvl1pPr>
            <a:lvl2pPr eaLnBrk="0" hangingPunct="0">
              <a:tabLst>
                <a:tab pos="693682" algn="l"/>
                <a:tab pos="1390537" algn="l"/>
                <a:tab pos="2085805" algn="l"/>
                <a:tab pos="2782662" algn="l"/>
              </a:tabLst>
              <a:defRPr sz="2800">
                <a:solidFill>
                  <a:schemeClr val="bg1"/>
                </a:solidFill>
                <a:latin typeface="Arial" charset="0"/>
                <a:cs typeface="Angsana New" pitchFamily="18" charset="-34"/>
              </a:defRPr>
            </a:lvl2pPr>
            <a:lvl3pPr eaLnBrk="0" hangingPunct="0">
              <a:tabLst>
                <a:tab pos="693682" algn="l"/>
                <a:tab pos="1390537" algn="l"/>
                <a:tab pos="2085805" algn="l"/>
                <a:tab pos="2782662" algn="l"/>
              </a:tabLst>
              <a:defRPr sz="2800">
                <a:solidFill>
                  <a:schemeClr val="bg1"/>
                </a:solidFill>
                <a:latin typeface="Arial" charset="0"/>
                <a:cs typeface="Angsana New" pitchFamily="18" charset="-34"/>
              </a:defRPr>
            </a:lvl3pPr>
            <a:lvl4pPr eaLnBrk="0" hangingPunct="0">
              <a:tabLst>
                <a:tab pos="693682" algn="l"/>
                <a:tab pos="1390537" algn="l"/>
                <a:tab pos="2085805" algn="l"/>
                <a:tab pos="2782662" algn="l"/>
              </a:tabLst>
              <a:defRPr sz="2800">
                <a:solidFill>
                  <a:schemeClr val="bg1"/>
                </a:solidFill>
                <a:latin typeface="Arial" charset="0"/>
                <a:cs typeface="Angsana New" pitchFamily="18" charset="-34"/>
              </a:defRPr>
            </a:lvl4pPr>
            <a:lvl5pPr eaLnBrk="0" hangingPunct="0">
              <a:tabLst>
                <a:tab pos="693682" algn="l"/>
                <a:tab pos="1390537" algn="l"/>
                <a:tab pos="2085805" algn="l"/>
                <a:tab pos="2782662" algn="l"/>
              </a:tabLst>
              <a:defRPr sz="2800">
                <a:solidFill>
                  <a:schemeClr val="bg1"/>
                </a:solidFill>
                <a:latin typeface="Arial" charset="0"/>
                <a:cs typeface="Angsana New" pitchFamily="18" charset="-34"/>
              </a:defRPr>
            </a:lvl5pPr>
            <a:lvl6pPr marL="2514395" indent="-228581" defTabSz="449226" eaLnBrk="0" fontAlgn="base" hangingPunct="0">
              <a:spcBef>
                <a:spcPct val="0"/>
              </a:spcBef>
              <a:spcAft>
                <a:spcPct val="0"/>
              </a:spcAft>
              <a:buClr>
                <a:srgbClr val="000000"/>
              </a:buClr>
              <a:buSzPct val="100000"/>
              <a:buFont typeface="Times New Roman" pitchFamily="18" charset="0"/>
              <a:tabLst>
                <a:tab pos="693682" algn="l"/>
                <a:tab pos="1390537" algn="l"/>
                <a:tab pos="2085805" algn="l"/>
                <a:tab pos="2782662" algn="l"/>
              </a:tabLst>
              <a:defRPr sz="2800">
                <a:solidFill>
                  <a:schemeClr val="bg1"/>
                </a:solidFill>
                <a:latin typeface="Arial" charset="0"/>
                <a:cs typeface="Angsana New" pitchFamily="18" charset="-34"/>
              </a:defRPr>
            </a:lvl6pPr>
            <a:lvl7pPr marL="2971559" indent="-228581" defTabSz="449226" eaLnBrk="0" fontAlgn="base" hangingPunct="0">
              <a:spcBef>
                <a:spcPct val="0"/>
              </a:spcBef>
              <a:spcAft>
                <a:spcPct val="0"/>
              </a:spcAft>
              <a:buClr>
                <a:srgbClr val="000000"/>
              </a:buClr>
              <a:buSzPct val="100000"/>
              <a:buFont typeface="Times New Roman" pitchFamily="18" charset="0"/>
              <a:tabLst>
                <a:tab pos="693682" algn="l"/>
                <a:tab pos="1390537" algn="l"/>
                <a:tab pos="2085805" algn="l"/>
                <a:tab pos="2782662" algn="l"/>
              </a:tabLst>
              <a:defRPr sz="2800">
                <a:solidFill>
                  <a:schemeClr val="bg1"/>
                </a:solidFill>
                <a:latin typeface="Arial" charset="0"/>
                <a:cs typeface="Angsana New" pitchFamily="18" charset="-34"/>
              </a:defRPr>
            </a:lvl7pPr>
            <a:lvl8pPr marL="3428722" indent="-228581" defTabSz="449226" eaLnBrk="0" fontAlgn="base" hangingPunct="0">
              <a:spcBef>
                <a:spcPct val="0"/>
              </a:spcBef>
              <a:spcAft>
                <a:spcPct val="0"/>
              </a:spcAft>
              <a:buClr>
                <a:srgbClr val="000000"/>
              </a:buClr>
              <a:buSzPct val="100000"/>
              <a:buFont typeface="Times New Roman" pitchFamily="18" charset="0"/>
              <a:tabLst>
                <a:tab pos="693682" algn="l"/>
                <a:tab pos="1390537" algn="l"/>
                <a:tab pos="2085805" algn="l"/>
                <a:tab pos="2782662" algn="l"/>
              </a:tabLst>
              <a:defRPr sz="2800">
                <a:solidFill>
                  <a:schemeClr val="bg1"/>
                </a:solidFill>
                <a:latin typeface="Arial" charset="0"/>
                <a:cs typeface="Angsana New" pitchFamily="18" charset="-34"/>
              </a:defRPr>
            </a:lvl8pPr>
            <a:lvl9pPr marL="3885884" indent="-228581" defTabSz="449226" eaLnBrk="0" fontAlgn="base" hangingPunct="0">
              <a:spcBef>
                <a:spcPct val="0"/>
              </a:spcBef>
              <a:spcAft>
                <a:spcPct val="0"/>
              </a:spcAft>
              <a:buClr>
                <a:srgbClr val="000000"/>
              </a:buClr>
              <a:buSzPct val="100000"/>
              <a:buFont typeface="Times New Roman" pitchFamily="18" charset="0"/>
              <a:tabLst>
                <a:tab pos="693682" algn="l"/>
                <a:tab pos="1390537" algn="l"/>
                <a:tab pos="2085805" algn="l"/>
                <a:tab pos="2782662" algn="l"/>
              </a:tabLst>
              <a:defRPr sz="2800">
                <a:solidFill>
                  <a:schemeClr val="bg1"/>
                </a:solidFill>
                <a:latin typeface="Arial" charset="0"/>
                <a:cs typeface="Angsana New" pitchFamily="18" charset="-34"/>
              </a:defRPr>
            </a:lvl9pPr>
          </a:lstStyle>
          <a:p>
            <a:pPr eaLnBrk="1" hangingPunct="1"/>
            <a:fld id="{A5BC295D-CE59-4C16-9079-7CA9403BE563}" type="slidenum">
              <a:rPr lang="en-US" sz="1200">
                <a:solidFill>
                  <a:srgbClr val="FFFFFF"/>
                </a:solidFill>
                <a:latin typeface="Times New Roman" pitchFamily="18" charset="0"/>
              </a:rPr>
              <a:pPr eaLnBrk="1" hangingPunct="1"/>
              <a:t>108</a:t>
            </a:fld>
            <a:endParaRPr lang="en-US" sz="1200">
              <a:solidFill>
                <a:srgbClr val="FFFFFF"/>
              </a:solidFill>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cs typeface="Cordia New" pitchFamily="34" charset="-34"/>
            </a:endParaRPr>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60C185-A098-4024-8D60-0260F3C8FE20}" type="slidenum">
              <a:rPr lang="en-US" smtClean="0">
                <a:cs typeface="Cordia New" pitchFamily="34" charset="-34"/>
              </a:rPr>
              <a:pPr fontAlgn="base">
                <a:spcBef>
                  <a:spcPct val="0"/>
                </a:spcBef>
                <a:spcAft>
                  <a:spcPct val="0"/>
                </a:spcAft>
                <a:defRPr/>
              </a:pPr>
              <a:t>109</a:t>
            </a:fld>
            <a:endParaRPr lang="en-US" smtClean="0">
              <a:cs typeface="Cordia New" pitchFamily="34" charset="-34"/>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cs typeface="Cordia New" pitchFamily="34" charset="-34"/>
            </a:endParaRPr>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756641-ABD8-4281-94B7-F0439FE947B9}" type="slidenum">
              <a:rPr lang="en-US" smtClean="0">
                <a:cs typeface="Cordia New" pitchFamily="34" charset="-34"/>
              </a:rPr>
              <a:pPr fontAlgn="base">
                <a:spcBef>
                  <a:spcPct val="0"/>
                </a:spcBef>
                <a:spcAft>
                  <a:spcPct val="0"/>
                </a:spcAft>
                <a:defRPr/>
              </a:pPr>
              <a:t>110</a:t>
            </a:fld>
            <a:endParaRPr lang="en-US" smtClean="0">
              <a:cs typeface="Cordia New" pitchFamily="34" charset="-34"/>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a:t>
            </a:r>
            <a:r>
              <a:rPr lang="en-US" baseline="0" dirty="0" smtClean="0"/>
              <a:t> the World Bank’s definition, Innovation is successful exploitation of new ideas. </a:t>
            </a:r>
            <a:r>
              <a:rPr lang="en-US" b="1" dirty="0" smtClean="0">
                <a:solidFill>
                  <a:srgbClr val="009A46"/>
                </a:solidFill>
                <a:latin typeface="TH SarabunPSK" pitchFamily="34" charset="-34"/>
                <a:cs typeface="TH SarabunPSK" pitchFamily="34" charset="-34"/>
              </a:rPr>
              <a:t>Inclusive innovation is to making innovation accessible and affordable to all citizens, especially to the Bottom of the Pyramid, </a:t>
            </a:r>
            <a:r>
              <a:rPr lang="en-US" b="1" dirty="0" err="1" smtClean="0">
                <a:solidFill>
                  <a:srgbClr val="009A46"/>
                </a:solidFill>
                <a:latin typeface="TH SarabunPSK" pitchFamily="34" charset="-34"/>
                <a:cs typeface="TH SarabunPSK" pitchFamily="34" charset="-34"/>
              </a:rPr>
              <a:t>BoP</a:t>
            </a:r>
            <a:endParaRPr lang="th-TH" b="1" dirty="0" smtClean="0">
              <a:solidFill>
                <a:srgbClr val="009A46"/>
              </a:solidFill>
              <a:latin typeface="TH SarabunPSK" pitchFamily="34" charset="-34"/>
              <a:cs typeface="TH SarabunPSK" pitchFamily="34" charset="-34"/>
            </a:endParaRPr>
          </a:p>
          <a:p>
            <a:endParaRPr lang="th-TH" dirty="0"/>
          </a:p>
        </p:txBody>
      </p:sp>
      <p:sp>
        <p:nvSpPr>
          <p:cNvPr id="4" name="Slide Number Placeholder 3"/>
          <p:cNvSpPr>
            <a:spLocks noGrp="1"/>
          </p:cNvSpPr>
          <p:nvPr>
            <p:ph type="sldNum" sz="quarter" idx="10"/>
          </p:nvPr>
        </p:nvSpPr>
        <p:spPr/>
        <p:txBody>
          <a:bodyPr/>
          <a:lstStyle/>
          <a:p>
            <a:fld id="{09446866-0032-4D5C-B884-06E4244CAF52}" type="slidenum">
              <a:rPr lang="th-TH" smtClean="0"/>
              <a:pPr/>
              <a:t>111</a:t>
            </a:fld>
            <a:endParaRPr lang="th-T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สินค้า</a:t>
            </a:r>
            <a:r>
              <a:rPr lang="th-TH" baseline="0" dirty="0" smtClean="0"/>
              <a:t> หรือบริการที่สามารถทำให้เป็น </a:t>
            </a:r>
            <a:r>
              <a:rPr lang="en-US" baseline="0" dirty="0" smtClean="0"/>
              <a:t>inclusive innovation </a:t>
            </a:r>
            <a:r>
              <a:rPr lang="th-TH" baseline="0" dirty="0" smtClean="0"/>
              <a:t>ได้ อย่างที่ได้กล่าวมากลุ่มลูกค้าของ </a:t>
            </a:r>
            <a:r>
              <a:rPr lang="en-US" baseline="0" dirty="0" smtClean="0"/>
              <a:t>inclusive innovation </a:t>
            </a:r>
            <a:r>
              <a:rPr lang="th-TH" baseline="0" dirty="0" smtClean="0"/>
              <a:t>ก็คือกลุ่มคนยากจนหรือคนด้อยโอกาส สินค้าที่เค้าต้องการก็คือ สินค้าที่จำเป็นต่อการดำรงชีพพื้นฐานทั้งหลาย</a:t>
            </a:r>
          </a:p>
          <a:p>
            <a:r>
              <a:rPr lang="th-TH" baseline="0" dirty="0" smtClean="0"/>
              <a:t>เพราะ </a:t>
            </a:r>
            <a:r>
              <a:rPr lang="en-US" baseline="0" dirty="0" smtClean="0"/>
              <a:t>inclusive innovation </a:t>
            </a:r>
            <a:r>
              <a:rPr lang="th-TH" baseline="0" dirty="0" smtClean="0"/>
              <a:t>เป็นสิ่งที่คนส่วนใหญ่ต้องการเข้าถึง ผลิตภัณฑ์หรือบริการที่เป็น </a:t>
            </a:r>
            <a:r>
              <a:rPr lang="en-US" baseline="0" dirty="0" smtClean="0"/>
              <a:t>inclusive innovation </a:t>
            </a:r>
            <a:r>
              <a:rPr lang="th-TH" baseline="0" dirty="0" smtClean="0"/>
              <a:t>ควรเป็นบริการที่คนหมู่มากต้องการ โดยทั่วไปในประเทศด้อยพัฒนา สิ่งที่คนส่วนใหญ่ต้องการก็คือปัจจัยพื้นฐานต่างๆ เช่น </a:t>
            </a:r>
          </a:p>
          <a:p>
            <a:r>
              <a:rPr lang="th-TH" baseline="0" dirty="0" smtClean="0"/>
              <a:t>บริการสุขภาพ </a:t>
            </a:r>
            <a:r>
              <a:rPr lang="en-US" baseline="0" dirty="0" smtClean="0"/>
              <a:t>– </a:t>
            </a:r>
            <a:r>
              <a:rPr lang="th-TH" baseline="0" dirty="0" smtClean="0"/>
              <a:t>โดยให้บริการตรวจวินิจฉันโรคราคาถูก การให้ข้อมูลเกี่ยวกับโรคที่เข้าใจได้ง่าย การเข้าถึงบุคลากรทางการแพทย์</a:t>
            </a:r>
          </a:p>
          <a:p>
            <a:r>
              <a:rPr lang="th-TH" baseline="0" dirty="0" smtClean="0"/>
              <a:t>เทคโนโลยีสารสนเทศ </a:t>
            </a:r>
            <a:r>
              <a:rPr lang="en-US" baseline="0" dirty="0" smtClean="0"/>
              <a:t>– </a:t>
            </a:r>
            <a:r>
              <a:rPr lang="th-TH" baseline="0" dirty="0" smtClean="0"/>
              <a:t>โทรศัพท์มือถือ คอมพิวเตอร์ อินเตอร์เน็ต</a:t>
            </a:r>
          </a:p>
          <a:p>
            <a:r>
              <a:rPr lang="th-TH" baseline="0" dirty="0" smtClean="0"/>
              <a:t>การศึกษา </a:t>
            </a:r>
            <a:r>
              <a:rPr lang="en-US" baseline="0" dirty="0" smtClean="0"/>
              <a:t>– </a:t>
            </a:r>
            <a:r>
              <a:rPr lang="th-TH" baseline="0" dirty="0" smtClean="0"/>
              <a:t>การทำ </a:t>
            </a:r>
            <a:r>
              <a:rPr lang="en-US" baseline="0" dirty="0" smtClean="0"/>
              <a:t>online</a:t>
            </a:r>
            <a:r>
              <a:rPr lang="th-TH" baseline="0" dirty="0" smtClean="0"/>
              <a:t> </a:t>
            </a:r>
            <a:r>
              <a:rPr lang="en-US" baseline="0" dirty="0" smtClean="0"/>
              <a:t>training</a:t>
            </a:r>
          </a:p>
          <a:p>
            <a:r>
              <a:rPr lang="th-TH" baseline="0" dirty="0" smtClean="0"/>
              <a:t>การเข้าถึงบริการทางการเงิน </a:t>
            </a:r>
            <a:r>
              <a:rPr lang="en-US" baseline="0" dirty="0" smtClean="0"/>
              <a:t>– </a:t>
            </a:r>
            <a:r>
              <a:rPr lang="th-TH" baseline="0" dirty="0" smtClean="0"/>
              <a:t>การให้กู้ขนาด </a:t>
            </a:r>
            <a:r>
              <a:rPr lang="en-US" baseline="0" dirty="0" smtClean="0"/>
              <a:t>micro </a:t>
            </a:r>
            <a:r>
              <a:rPr lang="th-TH" baseline="0" dirty="0" smtClean="0"/>
              <a:t>อย่าง </a:t>
            </a:r>
            <a:r>
              <a:rPr lang="en-US" baseline="0" dirty="0" err="1" smtClean="0"/>
              <a:t>grameen</a:t>
            </a:r>
            <a:r>
              <a:rPr lang="en-US" baseline="0" dirty="0" smtClean="0"/>
              <a:t> bank </a:t>
            </a:r>
            <a:r>
              <a:rPr lang="th-TH" baseline="0" dirty="0" smtClean="0"/>
              <a:t>ที่ให้กู้ขนาดเล็กแก่คนยากจนในบังคลาเทศ</a:t>
            </a:r>
            <a:endParaRPr lang="en-US" baseline="0" dirty="0" smtClean="0"/>
          </a:p>
          <a:p>
            <a:r>
              <a:rPr lang="th-TH" baseline="0" dirty="0" smtClean="0"/>
              <a:t>บริการสำหรับเกษตรกร </a:t>
            </a:r>
            <a:r>
              <a:rPr lang="en-US" baseline="0" dirty="0" smtClean="0"/>
              <a:t>– </a:t>
            </a:r>
            <a:r>
              <a:rPr lang="th-TH" baseline="0" dirty="0" smtClean="0"/>
              <a:t>การให้บริการข้อมูลที่สำคัญเช่นราคา สภาพอากาศ</a:t>
            </a:r>
          </a:p>
          <a:p>
            <a:endParaRPr lang="th-TH" baseline="0" dirty="0" smtClean="0"/>
          </a:p>
          <a:p>
            <a:r>
              <a:rPr lang="th-TH" baseline="0" dirty="0" smtClean="0"/>
              <a:t>โดยสรุปคือเป็นบริการที่สามารถสนองความต้องการ ความจำเป็นของคนส่วนใหญ่ได้</a:t>
            </a:r>
          </a:p>
          <a:p>
            <a:endParaRPr lang="th-TH" dirty="0"/>
          </a:p>
        </p:txBody>
      </p:sp>
      <p:sp>
        <p:nvSpPr>
          <p:cNvPr id="4" name="Slide Number Placeholder 3"/>
          <p:cNvSpPr>
            <a:spLocks noGrp="1"/>
          </p:cNvSpPr>
          <p:nvPr>
            <p:ph type="sldNum" sz="quarter" idx="10"/>
          </p:nvPr>
        </p:nvSpPr>
        <p:spPr/>
        <p:txBody>
          <a:bodyPr/>
          <a:lstStyle/>
          <a:p>
            <a:fld id="{BC56D1CD-B320-4861-BB21-282532F9DE7B}" type="slidenum">
              <a:rPr lang="th-TH" smtClean="0"/>
              <a:pPr/>
              <a:t>112</a:t>
            </a:fld>
            <a:endParaRPr lang="th-TH"/>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โซริอา</a:t>
            </a:r>
            <a:r>
              <a:rPr lang="th-TH" dirty="0" err="1" smtClean="0"/>
              <a:t>ซิส</a:t>
            </a:r>
            <a:r>
              <a:rPr lang="th-TH" baseline="0" dirty="0" smtClean="0"/>
              <a:t> โรคสะเก็ดเงิน</a:t>
            </a:r>
          </a:p>
          <a:p>
            <a:r>
              <a:rPr lang="th-TH" baseline="0" dirty="0" err="1" smtClean="0"/>
              <a:t>ไวรัส</a:t>
            </a:r>
            <a:r>
              <a:rPr lang="th-TH" baseline="0" dirty="0" smtClean="0"/>
              <a:t>ตับอักเสบบี</a:t>
            </a:r>
            <a:endParaRPr lang="th-TH" dirty="0"/>
          </a:p>
        </p:txBody>
      </p:sp>
      <p:sp>
        <p:nvSpPr>
          <p:cNvPr id="4" name="Slide Number Placeholder 3"/>
          <p:cNvSpPr>
            <a:spLocks noGrp="1"/>
          </p:cNvSpPr>
          <p:nvPr>
            <p:ph type="sldNum" sz="quarter" idx="10"/>
          </p:nvPr>
        </p:nvSpPr>
        <p:spPr/>
        <p:txBody>
          <a:bodyPr/>
          <a:lstStyle/>
          <a:p>
            <a:fld id="{BC56D1CD-B320-4861-BB21-282532F9DE7B}" type="slidenum">
              <a:rPr lang="th-TH" smtClean="0"/>
              <a:pPr/>
              <a:t>113</a:t>
            </a:fld>
            <a:endParaRPr lang="th-T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a:lstStyle/>
          <a:p>
            <a:pPr eaLnBrk="1" hangingPunct="1"/>
            <a:endParaRPr lang="th-TH" sz="1700" dirty="0" smtClean="0"/>
          </a:p>
        </p:txBody>
      </p:sp>
      <p:sp>
        <p:nvSpPr>
          <p:cNvPr id="4" name="Slide Number Placeholder 3"/>
          <p:cNvSpPr>
            <a:spLocks noGrp="1"/>
          </p:cNvSpPr>
          <p:nvPr>
            <p:ph type="sldNum" sz="quarter" idx="5"/>
          </p:nvPr>
        </p:nvSpPr>
        <p:spPr/>
        <p:txBody>
          <a:bodyPr/>
          <a:lstStyle/>
          <a:p>
            <a:fld id="{0E845382-1AFC-4B66-871B-B99398B30F62}" type="slidenum">
              <a:rPr lang="th-TH"/>
              <a:pPr/>
              <a:t>20</a:t>
            </a:fld>
            <a:endParaRPr lang="th-T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a:lstStyle/>
          <a:p>
            <a:pPr eaLnBrk="1" hangingPunct="1"/>
            <a:endParaRPr lang="th-TH" sz="1700" dirty="0" smtClean="0"/>
          </a:p>
        </p:txBody>
      </p:sp>
      <p:sp>
        <p:nvSpPr>
          <p:cNvPr id="4" name="Slide Number Placeholder 3"/>
          <p:cNvSpPr>
            <a:spLocks noGrp="1"/>
          </p:cNvSpPr>
          <p:nvPr>
            <p:ph type="sldNum" sz="quarter" idx="5"/>
          </p:nvPr>
        </p:nvSpPr>
        <p:spPr/>
        <p:txBody>
          <a:bodyPr/>
          <a:lstStyle/>
          <a:p>
            <a:fld id="{ABCC2564-5ACB-4F53-B019-EA8BEAA105D1}" type="slidenum">
              <a:rPr lang="th-TH"/>
              <a:pPr/>
              <a:t>21</a:t>
            </a:fld>
            <a:endParaRPr lang="th-T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a:lstStyle/>
          <a:p>
            <a:pPr eaLnBrk="1" hangingPunct="1"/>
            <a:endParaRPr lang="th-TH" sz="1700" dirty="0" smtClean="0"/>
          </a:p>
        </p:txBody>
      </p:sp>
      <p:sp>
        <p:nvSpPr>
          <p:cNvPr id="4" name="Slide Number Placeholder 3"/>
          <p:cNvSpPr>
            <a:spLocks noGrp="1"/>
          </p:cNvSpPr>
          <p:nvPr>
            <p:ph type="sldNum" sz="quarter" idx="5"/>
          </p:nvPr>
        </p:nvSpPr>
        <p:spPr/>
        <p:txBody>
          <a:bodyPr/>
          <a:lstStyle/>
          <a:p>
            <a:fld id="{E9AC583D-BD31-46DB-A769-A2824BB7489F}" type="slidenum">
              <a:rPr lang="th-TH"/>
              <a:pPr/>
              <a:t>22</a:t>
            </a:fld>
            <a:endParaRPr lang="th-T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dirty="0"/>
          </a:p>
        </p:txBody>
      </p:sp>
      <p:sp>
        <p:nvSpPr>
          <p:cNvPr id="4" name="Slide Number Placeholder 3"/>
          <p:cNvSpPr>
            <a:spLocks noGrp="1"/>
          </p:cNvSpPr>
          <p:nvPr>
            <p:ph type="sldNum" sz="quarter" idx="10"/>
          </p:nvPr>
        </p:nvSpPr>
        <p:spPr/>
        <p:txBody>
          <a:bodyPr/>
          <a:lstStyle/>
          <a:p>
            <a:fld id="{B43C54CD-AD89-44A5-AD3E-CBB618AD4A21}" type="slidenum">
              <a:rPr lang="th-TH" smtClean="0"/>
              <a:pPr/>
              <a:t>28</a:t>
            </a:fld>
            <a:endParaRPr lang="th-T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0976D3-3CDB-40C1-8EC1-FDEDDBB51040}" type="slidenum">
              <a:rPr lang="en-US" smtClean="0"/>
              <a:pPr/>
              <a:t>32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ตัวยึดรูปบนภาพนิ่ง 1"/>
          <p:cNvSpPr>
            <a:spLocks noGrp="1" noRot="1" noChangeAspect="1" noTextEdit="1"/>
          </p:cNvSpPr>
          <p:nvPr>
            <p:ph type="sldImg"/>
          </p:nvPr>
        </p:nvSpPr>
        <p:spPr bwMode="auto">
          <a:noFill/>
          <a:ln>
            <a:solidFill>
              <a:srgbClr val="000000"/>
            </a:solidFill>
            <a:miter lim="800000"/>
            <a:headEnd/>
            <a:tailEnd/>
          </a:ln>
        </p:spPr>
      </p:sp>
      <p:sp>
        <p:nvSpPr>
          <p:cNvPr id="64515" name="ตัวยึดบันทึกย่อ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th-TH" smtClean="0"/>
              <a:t>ดูความหมายการย้ายเข้า ย้ายออกจากรายงาน</a:t>
            </a:r>
          </a:p>
        </p:txBody>
      </p:sp>
      <p:sp>
        <p:nvSpPr>
          <p:cNvPr id="64516" name="ตัวยึดหมายเลขภาพนิ่ง 3"/>
          <p:cNvSpPr>
            <a:spLocks noGrp="1"/>
          </p:cNvSpPr>
          <p:nvPr>
            <p:ph type="sldNum" sz="quarter" idx="5"/>
          </p:nvPr>
        </p:nvSpPr>
        <p:spPr bwMode="auto">
          <a:noFill/>
          <a:ln>
            <a:miter lim="800000"/>
            <a:headEnd/>
            <a:tailEnd/>
          </a:ln>
        </p:spPr>
        <p:txBody>
          <a:bodyPr/>
          <a:lstStyle/>
          <a:p>
            <a:fld id="{90B5A8EB-75A8-4D23-9AD1-2B5290D84D7F}" type="slidenum">
              <a:rPr lang="th-TH">
                <a:cs typeface="Cordia New" pitchFamily="34" charset="-34"/>
              </a:rPr>
              <a:pPr/>
              <a:t>39</a:t>
            </a:fld>
            <a:endParaRPr lang="th-TH">
              <a:cs typeface="Cordia New" pitchFamily="34" charset="-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u="sng" smtClean="0">
              <a:cs typeface="Cordia New" pitchFamily="34" charset="-34"/>
            </a:endParaRPr>
          </a:p>
        </p:txBody>
      </p:sp>
      <p:sp>
        <p:nvSpPr>
          <p:cNvPr id="99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395DE3-7EE7-4071-842E-A3C30717DBEB}" type="slidenum">
              <a:rPr lang="th-TH" smtClean="0"/>
              <a:pPr fontAlgn="base">
                <a:spcBef>
                  <a:spcPct val="0"/>
                </a:spcBef>
                <a:spcAft>
                  <a:spcPct val="0"/>
                </a:spcAft>
                <a:defRPr/>
              </a:pPr>
              <a:t>40</a:t>
            </a:fld>
            <a:endParaRPr lang="th-TH"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C9E9933-DB36-4ABF-8342-116812A18366}" type="datetime1">
              <a:rPr lang="th-TH" smtClean="0"/>
              <a:pPr/>
              <a:t>24/10/55</a:t>
            </a:fld>
            <a:endParaRPr lang="th-TH"/>
          </a:p>
        </p:txBody>
      </p:sp>
      <p:sp>
        <p:nvSpPr>
          <p:cNvPr id="2" name="Footer Placeholder 1"/>
          <p:cNvSpPr>
            <a:spLocks noGrp="1"/>
          </p:cNvSpPr>
          <p:nvPr>
            <p:ph type="ftr" sz="quarter" idx="11"/>
          </p:nvPr>
        </p:nvSpPr>
        <p:spPr/>
        <p:txBody>
          <a:bodyPr/>
          <a:lstStyle/>
          <a:p>
            <a:endParaRPr lang="th-TH"/>
          </a:p>
        </p:txBody>
      </p:sp>
      <p:sp>
        <p:nvSpPr>
          <p:cNvPr id="15" name="Slide Number Placeholder 14"/>
          <p:cNvSpPr>
            <a:spLocks noGrp="1"/>
          </p:cNvSpPr>
          <p:nvPr>
            <p:ph type="sldNum" sz="quarter" idx="12"/>
          </p:nvPr>
        </p:nvSpPr>
        <p:spPr>
          <a:xfrm>
            <a:off x="8229600" y="6473952"/>
            <a:ext cx="758952" cy="246888"/>
          </a:xfrm>
        </p:spPr>
        <p:txBody>
          <a:bodyPr/>
          <a:lstStyle/>
          <a:p>
            <a:fld id="{69ADDD85-5A9F-4E89-AC81-0A64F86A6DC6}" type="slidenum">
              <a:rPr lang="th-TH" smtClean="0"/>
              <a:pPr/>
              <a:t>‹#›</a:t>
            </a:fld>
            <a:endParaRPr lang="th-T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9D0B12-62AB-4683-91C6-F0F9FB338F53}" type="datetime1">
              <a:rPr lang="th-TH" smtClean="0"/>
              <a:pPr/>
              <a:t>24/10/55</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69ADDD85-5A9F-4E89-AC81-0A64F86A6DC6}" type="slidenum">
              <a:rPr lang="th-TH" smtClean="0"/>
              <a:pPr/>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39C7437-F077-42CF-BE4A-E02440E76DF2}" type="datetime1">
              <a:rPr lang="th-TH" smtClean="0"/>
              <a:pPr/>
              <a:t>24/10/55</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69ADDD85-5A9F-4E89-AC81-0A64F86A6DC6}" type="slidenum">
              <a:rPr lang="th-TH" smtClean="0"/>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DE5CF025-6F52-44D7-959C-E2C259F2D76A}" type="datetime1">
              <a:rPr lang="th-TH" smtClean="0"/>
              <a:pPr/>
              <a:t>24/10/55</a:t>
            </a:fld>
            <a:endParaRPr lang="th-TH"/>
          </a:p>
        </p:txBody>
      </p:sp>
      <p:sp>
        <p:nvSpPr>
          <p:cNvPr id="19" name="Footer Placeholder 18"/>
          <p:cNvSpPr>
            <a:spLocks noGrp="1"/>
          </p:cNvSpPr>
          <p:nvPr>
            <p:ph type="ftr" sz="quarter" idx="11"/>
          </p:nvPr>
        </p:nvSpPr>
        <p:spPr>
          <a:xfrm>
            <a:off x="3581400" y="76200"/>
            <a:ext cx="2895600" cy="288925"/>
          </a:xfrm>
        </p:spPr>
        <p:txBody>
          <a:bodyPr/>
          <a:lstStyle/>
          <a:p>
            <a:endParaRPr lang="th-TH"/>
          </a:p>
        </p:txBody>
      </p:sp>
      <p:sp>
        <p:nvSpPr>
          <p:cNvPr id="16" name="Slide Number Placeholder 15"/>
          <p:cNvSpPr>
            <a:spLocks noGrp="1"/>
          </p:cNvSpPr>
          <p:nvPr>
            <p:ph type="sldNum" sz="quarter" idx="12"/>
          </p:nvPr>
        </p:nvSpPr>
        <p:spPr>
          <a:xfrm>
            <a:off x="8229600" y="6473952"/>
            <a:ext cx="758952" cy="246888"/>
          </a:xfrm>
        </p:spPr>
        <p:txBody>
          <a:bodyPr/>
          <a:lstStyle/>
          <a:p>
            <a:fld id="{69ADDD85-5A9F-4E89-AC81-0A64F86A6DC6}" type="slidenum">
              <a:rPr lang="th-TH" smtClean="0"/>
              <a:pPr/>
              <a:t>‹#›</a:t>
            </a:fld>
            <a:endParaRPr lang="th-T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26D45593-4FF8-4010-90C0-D7D298D28E91}" type="datetime1">
              <a:rPr lang="th-TH" smtClean="0"/>
              <a:pPr/>
              <a:t>24/10/55</a:t>
            </a:fld>
            <a:endParaRPr lang="th-TH"/>
          </a:p>
        </p:txBody>
      </p:sp>
      <p:sp>
        <p:nvSpPr>
          <p:cNvPr id="11" name="Footer Placeholder 10"/>
          <p:cNvSpPr>
            <a:spLocks noGrp="1"/>
          </p:cNvSpPr>
          <p:nvPr>
            <p:ph type="ftr" sz="quarter" idx="11"/>
          </p:nvPr>
        </p:nvSpPr>
        <p:spPr/>
        <p:txBody>
          <a:bodyPr/>
          <a:lstStyle/>
          <a:p>
            <a:endParaRPr lang="th-TH"/>
          </a:p>
        </p:txBody>
      </p:sp>
      <p:sp>
        <p:nvSpPr>
          <p:cNvPr id="16" name="Slide Number Placeholder 15"/>
          <p:cNvSpPr>
            <a:spLocks noGrp="1"/>
          </p:cNvSpPr>
          <p:nvPr>
            <p:ph type="sldNum" sz="quarter" idx="12"/>
          </p:nvPr>
        </p:nvSpPr>
        <p:spPr/>
        <p:txBody>
          <a:bodyPr/>
          <a:lstStyle/>
          <a:p>
            <a:fld id="{69ADDD85-5A9F-4E89-AC81-0A64F86A6DC6}" type="slidenum">
              <a:rPr lang="th-TH" smtClean="0"/>
              <a:pPr/>
              <a:t>‹#›</a:t>
            </a:fld>
            <a:endParaRPr lang="th-TH"/>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410342A3-EBD9-48FE-B5B8-D81179D629D4}" type="datetime1">
              <a:rPr lang="th-TH" smtClean="0"/>
              <a:pPr/>
              <a:t>24/10/55</a:t>
            </a:fld>
            <a:endParaRPr lang="th-TH"/>
          </a:p>
        </p:txBody>
      </p:sp>
      <p:sp>
        <p:nvSpPr>
          <p:cNvPr id="10" name="Footer Placeholder 9"/>
          <p:cNvSpPr>
            <a:spLocks noGrp="1"/>
          </p:cNvSpPr>
          <p:nvPr>
            <p:ph type="ftr" sz="quarter" idx="11"/>
          </p:nvPr>
        </p:nvSpPr>
        <p:spPr/>
        <p:txBody>
          <a:bodyPr/>
          <a:lstStyle/>
          <a:p>
            <a:endParaRPr lang="th-TH"/>
          </a:p>
        </p:txBody>
      </p:sp>
      <p:sp>
        <p:nvSpPr>
          <p:cNvPr id="31" name="Slide Number Placeholder 30"/>
          <p:cNvSpPr>
            <a:spLocks noGrp="1"/>
          </p:cNvSpPr>
          <p:nvPr>
            <p:ph type="sldNum" sz="quarter" idx="12"/>
          </p:nvPr>
        </p:nvSpPr>
        <p:spPr/>
        <p:txBody>
          <a:bodyPr/>
          <a:lstStyle/>
          <a:p>
            <a:fld id="{69ADDD85-5A9F-4E89-AC81-0A64F86A6DC6}" type="slidenum">
              <a:rPr lang="th-TH" smtClean="0"/>
              <a:pPr/>
              <a:t>‹#›</a:t>
            </a:fld>
            <a:endParaRPr lang="th-T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9EACDEC-30FF-4486-B2CF-F306D9F7C61F}" type="datetime1">
              <a:rPr lang="th-TH" smtClean="0"/>
              <a:pPr/>
              <a:t>24/10/55</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a:xfrm>
            <a:off x="8229600" y="6477000"/>
            <a:ext cx="762000" cy="246888"/>
          </a:xfrm>
        </p:spPr>
        <p:txBody>
          <a:bodyPr/>
          <a:lstStyle/>
          <a:p>
            <a:fld id="{69ADDD85-5A9F-4E89-AC81-0A64F86A6DC6}" type="slidenum">
              <a:rPr lang="th-TH" smtClean="0"/>
              <a:pPr/>
              <a:t>‹#›</a:t>
            </a:fld>
            <a:endParaRPr lang="th-TH"/>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A29E94D-23F7-4ABB-83B0-AB01849B3FD7}" type="datetime1">
              <a:rPr lang="th-TH" smtClean="0"/>
              <a:pPr/>
              <a:t>24/10/55</a:t>
            </a:fld>
            <a:endParaRPr lang="th-TH"/>
          </a:p>
        </p:txBody>
      </p:sp>
      <p:sp>
        <p:nvSpPr>
          <p:cNvPr id="21" name="Footer Placeholder 20"/>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69ADDD85-5A9F-4E89-AC81-0A64F86A6DC6}" type="slidenum">
              <a:rPr lang="th-TH" smtClean="0"/>
              <a:pPr/>
              <a:t>‹#›</a:t>
            </a:fld>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A024237-129E-49D1-B219-C07385729466}" type="datetime1">
              <a:rPr lang="th-TH" smtClean="0"/>
              <a:pPr/>
              <a:t>24/10/55</a:t>
            </a:fld>
            <a:endParaRPr lang="th-TH"/>
          </a:p>
        </p:txBody>
      </p:sp>
      <p:sp>
        <p:nvSpPr>
          <p:cNvPr id="24" name="Footer Placeholder 23"/>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69ADDD85-5A9F-4E89-AC81-0A64F86A6DC6}" type="slidenum">
              <a:rPr lang="th-TH" smtClean="0"/>
              <a:pPr/>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5624F8BE-EC0A-43B0-A2C1-906E66F97F5E}" type="datetime1">
              <a:rPr lang="th-TH" smtClean="0"/>
              <a:pPr/>
              <a:t>24/10/55</a:t>
            </a:fld>
            <a:endParaRPr lang="th-TH"/>
          </a:p>
        </p:txBody>
      </p:sp>
      <p:sp>
        <p:nvSpPr>
          <p:cNvPr id="29" name="Footer Placeholder 28"/>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69ADDD85-5A9F-4E89-AC81-0A64F86A6DC6}" type="slidenum">
              <a:rPr lang="th-TH" smtClean="0"/>
              <a:pPr/>
              <a:t>‹#›</a:t>
            </a:fld>
            <a:endParaRPr lang="th-T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94E86935-EDB1-497F-8007-B5DD1D058FE4}" type="datetime1">
              <a:rPr lang="th-TH" smtClean="0"/>
              <a:pPr/>
              <a:t>24/10/55</a:t>
            </a:fld>
            <a:endParaRPr lang="th-TH"/>
          </a:p>
        </p:txBody>
      </p:sp>
      <p:sp>
        <p:nvSpPr>
          <p:cNvPr id="5" name="Footer Placeholder 4"/>
          <p:cNvSpPr>
            <a:spLocks noGrp="1"/>
          </p:cNvSpPr>
          <p:nvPr>
            <p:ph type="ftr" sz="quarter" idx="11"/>
          </p:nvPr>
        </p:nvSpPr>
        <p:spPr/>
        <p:txBody>
          <a:bodyPr/>
          <a:lstStyle/>
          <a:p>
            <a:endParaRPr lang="th-TH"/>
          </a:p>
        </p:txBody>
      </p:sp>
      <p:sp>
        <p:nvSpPr>
          <p:cNvPr id="31" name="Slide Number Placeholder 30"/>
          <p:cNvSpPr>
            <a:spLocks noGrp="1"/>
          </p:cNvSpPr>
          <p:nvPr>
            <p:ph type="sldNum" sz="quarter" idx="12"/>
          </p:nvPr>
        </p:nvSpPr>
        <p:spPr/>
        <p:txBody>
          <a:bodyPr/>
          <a:lstStyle/>
          <a:p>
            <a:fld id="{69ADDD85-5A9F-4E89-AC81-0A64F86A6DC6}" type="slidenum">
              <a:rPr lang="th-TH" smtClean="0"/>
              <a:pPr/>
              <a:t>‹#›</a:t>
            </a:fld>
            <a:endParaRPr lang="th-TH"/>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3B33517-FAC7-418D-A871-300060E2A438}" type="datetime1">
              <a:rPr lang="th-TH" smtClean="0"/>
              <a:pPr/>
              <a:t>24/10/55</a:t>
            </a:fld>
            <a:endParaRPr lang="th-TH"/>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th-TH"/>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69ADDD85-5A9F-4E89-AC81-0A64F86A6DC6}" type="slidenum">
              <a:rPr lang="th-TH" smtClean="0"/>
              <a:pPr/>
              <a:t>‹#›</a:t>
            </a:fld>
            <a:endParaRPr lang="th-TH"/>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diagramLayout" Target="../diagrams/layout7.xml"/><Relationship Id="rId7" Type="http://schemas.openxmlformats.org/officeDocument/2006/relationships/image" Target="../media/image222.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image" Target="../media/image221.jpe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1.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jpeg"/><Relationship Id="rId7" Type="http://schemas.openxmlformats.org/officeDocument/2006/relationships/image" Target="../media/image227.jpeg"/><Relationship Id="rId12" Type="http://schemas.openxmlformats.org/officeDocument/2006/relationships/image" Target="../media/image23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26.jpeg"/><Relationship Id="rId11" Type="http://schemas.openxmlformats.org/officeDocument/2006/relationships/image" Target="../media/image231.jpeg"/><Relationship Id="rId5" Type="http://schemas.openxmlformats.org/officeDocument/2006/relationships/image" Target="../media/image225.jpeg"/><Relationship Id="rId10" Type="http://schemas.openxmlformats.org/officeDocument/2006/relationships/image" Target="../media/image230.jpeg"/><Relationship Id="rId4" Type="http://schemas.openxmlformats.org/officeDocument/2006/relationships/image" Target="../media/image224.jpeg"/><Relationship Id="rId9" Type="http://schemas.openxmlformats.org/officeDocument/2006/relationships/image" Target="../media/image229.jpeg"/></Relationships>
</file>

<file path=ppt/slides/_rels/slide102.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5.jpeg"/></Relationships>
</file>

<file path=ppt/slides/_rels/slide10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diagramData" Target="../diagrams/data8.xml"/><Relationship Id="rId7"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42.png"/><Relationship Id="rId4" Type="http://schemas.openxmlformats.org/officeDocument/2006/relationships/image" Target="../media/image241.png"/></Relationships>
</file>

<file path=ppt/slides/_rels/slide10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4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246.jpeg"/><Relationship Id="rId7" Type="http://schemas.openxmlformats.org/officeDocument/2006/relationships/image" Target="../media/image2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9.jpeg"/><Relationship Id="rId5" Type="http://schemas.openxmlformats.org/officeDocument/2006/relationships/image" Target="../media/image248.emf"/><Relationship Id="rId4" Type="http://schemas.openxmlformats.org/officeDocument/2006/relationships/image" Target="../media/image247.gif"/><Relationship Id="rId9" Type="http://schemas.openxmlformats.org/officeDocument/2006/relationships/image" Target="../media/image252.png"/></Relationships>
</file>

<file path=ppt/slides/_rels/slide11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hyperlink" Target="http://www.who.int/phi/en/"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18" Type="http://schemas.openxmlformats.org/officeDocument/2006/relationships/image" Target="../media/image33.jpeg"/><Relationship Id="rId3" Type="http://schemas.openxmlformats.org/officeDocument/2006/relationships/image" Target="../media/image18.jpeg"/><Relationship Id="rId21" Type="http://schemas.openxmlformats.org/officeDocument/2006/relationships/image" Target="../media/image35.jpeg"/><Relationship Id="rId7" Type="http://schemas.openxmlformats.org/officeDocument/2006/relationships/image" Target="../media/image22.jpeg"/><Relationship Id="rId12" Type="http://schemas.openxmlformats.org/officeDocument/2006/relationships/image" Target="../media/image27.png"/><Relationship Id="rId17" Type="http://schemas.openxmlformats.org/officeDocument/2006/relationships/image" Target="../media/image32.jpeg"/><Relationship Id="rId25" Type="http://schemas.openxmlformats.org/officeDocument/2006/relationships/image" Target="../media/image14.jpeg"/><Relationship Id="rId2" Type="http://schemas.openxmlformats.org/officeDocument/2006/relationships/notesSlide" Target="../notesSlides/notesSlide3.xml"/><Relationship Id="rId16" Type="http://schemas.openxmlformats.org/officeDocument/2006/relationships/image" Target="../media/image31.jpeg"/><Relationship Id="rId20" Type="http://schemas.openxmlformats.org/officeDocument/2006/relationships/hyperlink" Target="http://www.google.co.th/imgres?imgurl=http://www.iconip09.org/images/thai_food.jpg&amp;imgrefurl=http://thailandtravelhit.blogspot.com/2009/07/thailand-food.html&amp;usg=__TOqX2o3UZTPvDuatJHZBOPTJyns=&amp;h=400&amp;w=400&amp;sz=59&amp;hl=th&amp;start=36&amp;itbs=1&amp;tbnid=-h2o2rhSIODLdM:&amp;tbnh=124&amp;tbnw=124&amp;prev=/images?q=food&amp;start=18&amp;hl=th&amp;sa=N&amp;ndsp=18&amp;tbs=isch:1" TargetMode="Externa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png"/><Relationship Id="rId24" Type="http://schemas.openxmlformats.org/officeDocument/2006/relationships/slide" Target="slide13.xml"/><Relationship Id="rId5" Type="http://schemas.openxmlformats.org/officeDocument/2006/relationships/image" Target="../media/image20.jpeg"/><Relationship Id="rId15" Type="http://schemas.openxmlformats.org/officeDocument/2006/relationships/image" Target="../media/image30.jpe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4.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png"/><Relationship Id="rId22"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18" Type="http://schemas.openxmlformats.org/officeDocument/2006/relationships/image" Target="../media/image53.png"/><Relationship Id="rId3" Type="http://schemas.openxmlformats.org/officeDocument/2006/relationships/image" Target="../media/image38.jpeg"/><Relationship Id="rId21" Type="http://schemas.openxmlformats.org/officeDocument/2006/relationships/image" Target="../media/image56.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notesSlide" Target="../notesSlides/notesSlide4.xml"/><Relationship Id="rId16" Type="http://schemas.openxmlformats.org/officeDocument/2006/relationships/image" Target="../media/image51.jpeg"/><Relationship Id="rId20"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emf"/><Relationship Id="rId15" Type="http://schemas.openxmlformats.org/officeDocument/2006/relationships/image" Target="../media/image50.png"/><Relationship Id="rId23" Type="http://schemas.openxmlformats.org/officeDocument/2006/relationships/image" Target="../media/image14.jpeg"/><Relationship Id="rId10" Type="http://schemas.openxmlformats.org/officeDocument/2006/relationships/image" Target="../media/image45.jpeg"/><Relationship Id="rId19" Type="http://schemas.openxmlformats.org/officeDocument/2006/relationships/image" Target="../media/image54.png"/><Relationship Id="rId4" Type="http://schemas.openxmlformats.org/officeDocument/2006/relationships/image" Target="../media/image39.emf"/><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slide" Target="slide13.xml"/></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18" Type="http://schemas.openxmlformats.org/officeDocument/2006/relationships/image" Target="../media/image70.png"/><Relationship Id="rId3" Type="http://schemas.openxmlformats.org/officeDocument/2006/relationships/image" Target="../media/image57.png"/><Relationship Id="rId21" Type="http://schemas.openxmlformats.org/officeDocument/2006/relationships/image" Target="../media/image73.pn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69.png"/><Relationship Id="rId2" Type="http://schemas.openxmlformats.org/officeDocument/2006/relationships/notesSlide" Target="../notesSlides/notesSlide5.xml"/><Relationship Id="rId16" Type="http://schemas.openxmlformats.org/officeDocument/2006/relationships/image" Target="../media/image68.jpe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slide" Target="slide38.xml"/><Relationship Id="rId15" Type="http://schemas.openxmlformats.org/officeDocument/2006/relationships/image" Target="../media/image67.png"/><Relationship Id="rId23" Type="http://schemas.openxmlformats.org/officeDocument/2006/relationships/image" Target="../media/image14.jpeg"/><Relationship Id="rId10" Type="http://schemas.openxmlformats.org/officeDocument/2006/relationships/image" Target="../media/image63.jpeg"/><Relationship Id="rId19" Type="http://schemas.openxmlformats.org/officeDocument/2006/relationships/image" Target="../media/image71.png"/><Relationship Id="rId4" Type="http://schemas.openxmlformats.org/officeDocument/2006/relationships/image" Target="../media/image58.jpeg"/><Relationship Id="rId9" Type="http://schemas.openxmlformats.org/officeDocument/2006/relationships/image" Target="../media/image62.jpeg"/><Relationship Id="rId14" Type="http://schemas.openxmlformats.org/officeDocument/2006/relationships/image" Target="../media/image28.png"/><Relationship Id="rId22" Type="http://schemas.openxmlformats.org/officeDocument/2006/relationships/slide" Target="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63.jpeg"/><Relationship Id="rId7" Type="http://schemas.openxmlformats.org/officeDocument/2006/relationships/image" Target="../media/image95.jpe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60.jpeg"/><Relationship Id="rId9" Type="http://schemas.openxmlformats.org/officeDocument/2006/relationships/image" Target="../media/image97.jpeg"/></Relationships>
</file>

<file path=ppt/slides/_rels/slide3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chart" Target="../charts/chart3.xml"/><Relationship Id="rId5" Type="http://schemas.openxmlformats.org/officeDocument/2006/relationships/oleObject" Target="../embeddings/oleObject2.bin"/><Relationship Id="rId4" Type="http://schemas.openxmlformats.org/officeDocument/2006/relationships/image" Target="../media/image109.emf"/></Relationships>
</file>

<file path=ppt/slides/_rels/slide3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17.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113.jpeg"/><Relationship Id="rId11" Type="http://schemas.openxmlformats.org/officeDocument/2006/relationships/hyperlink" Target="http://en.wikipedia.org/wiki/File:BPL_Data_GOI.png" TargetMode="External"/><Relationship Id="rId5" Type="http://schemas.openxmlformats.org/officeDocument/2006/relationships/image" Target="../media/image112.jpeg"/><Relationship Id="rId10" Type="http://schemas.openxmlformats.org/officeDocument/2006/relationships/hyperlink" Target="http://en.wikipedia.org/wiki/Below_Poverty_Line" TargetMode="External"/><Relationship Id="rId4" Type="http://schemas.openxmlformats.org/officeDocument/2006/relationships/image" Target="../media/image111.png"/><Relationship Id="rId9"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120.jpeg"/><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slide" Target="slide13.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xml"/><Relationship Id="rId7" Type="http://schemas.openxmlformats.org/officeDocument/2006/relationships/slide" Target="slide15.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141.wmf"/><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microsoft.com/office/2007/relationships/diagramDrawing" Target="../diagrams/drawing1.xml"/></Relationships>
</file>

<file path=ppt/slides/_rels/slide5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2.xml"/><Relationship Id="rId7" Type="http://schemas.openxmlformats.org/officeDocument/2006/relationships/slide" Target="slide15.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openxmlformats.org/officeDocument/2006/relationships/image" Target="../media/image141.wmf"/><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microsoft.com/office/2007/relationships/diagramDrawing" Target="../diagrams/drawing2.xml"/></Relationships>
</file>

<file path=ppt/slides/_rels/slide5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3.xml"/><Relationship Id="rId7" Type="http://schemas.openxmlformats.org/officeDocument/2006/relationships/slide" Target="slide12.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openxmlformats.org/officeDocument/2006/relationships/image" Target="../media/image141.wmf"/><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microsoft.com/office/2007/relationships/diagramDrawing" Target="../diagrams/drawing3.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7" Type="http://schemas.microsoft.com/office/2007/relationships/diagramDrawing" Target="../diagrams/drawing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openxmlformats.org/officeDocument/2006/relationships/image" Target="../media/image143.jpe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6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6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www.thongthai.com/tour/image/mapthai.gif" TargetMode="Externa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slide" Target="slide15.xml"/><Relationship Id="rId4" Type="http://schemas.openxmlformats.org/officeDocument/2006/relationships/image" Target="http://www.thongthai.com/tour/image/mapthai.gi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chart" Target="../charts/chart15.xml"/><Relationship Id="rId4" Type="http://schemas.openxmlformats.org/officeDocument/2006/relationships/chart" Target="../charts/char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________Microsoft_Office_Excel_97-20031.xls"/><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________Microsoft_Office_Excel_97-20034.xls"/><Relationship Id="rId5" Type="http://schemas.openxmlformats.org/officeDocument/2006/relationships/oleObject" Target="../embeddings/________Microsoft_Office_Excel_97-20033.xls"/><Relationship Id="rId4" Type="http://schemas.openxmlformats.org/officeDocument/2006/relationships/oleObject" Target="../embeddings/________Microsoft_Office_Excel_97-20032.xls"/></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jpeg"/></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jpeg"/><Relationship Id="rId1" Type="http://schemas.openxmlformats.org/officeDocument/2006/relationships/slideLayout" Target="../slideLayouts/slideLayout2.xml"/><Relationship Id="rId6" Type="http://schemas.openxmlformats.org/officeDocument/2006/relationships/image" Target="../media/image167.jpeg"/><Relationship Id="rId11" Type="http://schemas.openxmlformats.org/officeDocument/2006/relationships/image" Target="../media/image14.jpeg"/><Relationship Id="rId5" Type="http://schemas.openxmlformats.org/officeDocument/2006/relationships/image" Target="../media/image166.jpeg"/><Relationship Id="rId10" Type="http://schemas.openxmlformats.org/officeDocument/2006/relationships/image" Target="../media/image171.jpeg"/><Relationship Id="rId4" Type="http://schemas.openxmlformats.org/officeDocument/2006/relationships/image" Target="../media/image165.png"/><Relationship Id="rId9" Type="http://schemas.openxmlformats.org/officeDocument/2006/relationships/image" Target="../media/image170.jpeg"/></Relationships>
</file>

<file path=ppt/slides/_rels/slide8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jpe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8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3.jpeg"/><Relationship Id="rId7" Type="http://schemas.openxmlformats.org/officeDocument/2006/relationships/image" Target="../media/image186.png"/><Relationship Id="rId2"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hyperlink" Target="http://www.grenoble-inp.fr/grenoble-institute-of-technology-9224.kjsp?RH=INPG_EN&amp;RF=INPG_EN" TargetMode="External"/><Relationship Id="rId4" Type="http://schemas.openxmlformats.org/officeDocument/2006/relationships/image" Target="../media/image184.jpeg"/><Relationship Id="rId9" Type="http://schemas.openxmlformats.org/officeDocument/2006/relationships/image" Target="../media/image14.jpeg"/></Relationships>
</file>

<file path=ppt/slides/_rels/slide8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image" Target="../media/image189.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2.xml"/><Relationship Id="rId7" Type="http://schemas.openxmlformats.org/officeDocument/2006/relationships/image" Target="../media/image194.png"/><Relationship Id="rId2" Type="http://schemas.openxmlformats.org/officeDocument/2006/relationships/tags" Target="../tags/tag1.xml"/><Relationship Id="rId1" Type="http://schemas.openxmlformats.org/officeDocument/2006/relationships/vmlDrawing" Target="../drawings/vmlDrawing4.vml"/><Relationship Id="rId6" Type="http://schemas.openxmlformats.org/officeDocument/2006/relationships/image" Target="../media/image193.png"/><Relationship Id="rId5" Type="http://schemas.openxmlformats.org/officeDocument/2006/relationships/image" Target="../media/image192.png"/><Relationship Id="rId10" Type="http://schemas.openxmlformats.org/officeDocument/2006/relationships/image" Target="../media/image196.png"/><Relationship Id="rId4" Type="http://schemas.openxmlformats.org/officeDocument/2006/relationships/slideLayout" Target="../slideLayouts/slideLayout7.xml"/><Relationship Id="rId9" Type="http://schemas.openxmlformats.org/officeDocument/2006/relationships/image" Target="../media/image195.png"/></Relationships>
</file>

<file path=ppt/slides/_rels/slide9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8.xml.rels><?xml version="1.0" encoding="UTF-8" standalone="yes"?>
<Relationships xmlns="http://schemas.openxmlformats.org/package/2006/relationships"><Relationship Id="rId8" Type="http://schemas.openxmlformats.org/officeDocument/2006/relationships/image" Target="../media/image209.emf"/><Relationship Id="rId13" Type="http://schemas.openxmlformats.org/officeDocument/2006/relationships/image" Target="../media/image214.png"/><Relationship Id="rId3" Type="http://schemas.openxmlformats.org/officeDocument/2006/relationships/image" Target="../media/image204.jpeg"/><Relationship Id="rId7" Type="http://schemas.openxmlformats.org/officeDocument/2006/relationships/image" Target="../media/image208.jpeg"/><Relationship Id="rId12" Type="http://schemas.openxmlformats.org/officeDocument/2006/relationships/image" Target="../media/image213.jpeg"/><Relationship Id="rId17" Type="http://schemas.openxmlformats.org/officeDocument/2006/relationships/image" Target="../media/image218.png"/><Relationship Id="rId2" Type="http://schemas.openxmlformats.org/officeDocument/2006/relationships/image" Target="../media/image203.jpeg"/><Relationship Id="rId16" Type="http://schemas.openxmlformats.org/officeDocument/2006/relationships/image" Target="../media/image217.jpeg"/><Relationship Id="rId1" Type="http://schemas.openxmlformats.org/officeDocument/2006/relationships/slideLayout" Target="../slideLayouts/slideLayout2.xml"/><Relationship Id="rId6" Type="http://schemas.openxmlformats.org/officeDocument/2006/relationships/image" Target="../media/image207.jpeg"/><Relationship Id="rId11" Type="http://schemas.openxmlformats.org/officeDocument/2006/relationships/image" Target="../media/image212.jpeg"/><Relationship Id="rId5" Type="http://schemas.openxmlformats.org/officeDocument/2006/relationships/image" Target="../media/image206.jpeg"/><Relationship Id="rId15" Type="http://schemas.openxmlformats.org/officeDocument/2006/relationships/image" Target="../media/image216.jpeg"/><Relationship Id="rId10" Type="http://schemas.openxmlformats.org/officeDocument/2006/relationships/image" Target="../media/image211.png"/><Relationship Id="rId4" Type="http://schemas.openxmlformats.org/officeDocument/2006/relationships/image" Target="../media/image205.jpeg"/><Relationship Id="rId9" Type="http://schemas.openxmlformats.org/officeDocument/2006/relationships/image" Target="../media/image210.png"/><Relationship Id="rId14" Type="http://schemas.openxmlformats.org/officeDocument/2006/relationships/image" Target="../media/image215.png"/></Relationships>
</file>

<file path=ppt/slides/_rels/slide9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4581128"/>
            <a:ext cx="8458200" cy="1222375"/>
          </a:xfrm>
        </p:spPr>
        <p:txBody>
          <a:bodyPr>
            <a:noAutofit/>
          </a:bodyPr>
          <a:lstStyle/>
          <a:p>
            <a:r>
              <a:rPr lang="th-TH" sz="5000" b="1" dirty="0" smtClean="0">
                <a:latin typeface="EucrosiaUPC" pitchFamily="18" charset="-34"/>
                <a:cs typeface="EucrosiaUPC" pitchFamily="18" charset="-34"/>
              </a:rPr>
              <a:t>ทศวรรษของการพัฒนาประเทศ</a:t>
            </a:r>
            <a:br>
              <a:rPr lang="th-TH" sz="5000" b="1" dirty="0" smtClean="0">
                <a:latin typeface="EucrosiaUPC" pitchFamily="18" charset="-34"/>
                <a:cs typeface="EucrosiaUPC" pitchFamily="18" charset="-34"/>
              </a:rPr>
            </a:br>
            <a:r>
              <a:rPr lang="th-TH" sz="5000" b="1" dirty="0" smtClean="0">
                <a:latin typeface="EucrosiaUPC" pitchFamily="18" charset="-34"/>
                <a:cs typeface="EucrosiaUPC" pitchFamily="18" charset="-34"/>
              </a:rPr>
              <a:t>ด้วยวิทยาศาสตร์ เทคโนโลยี และนวัตกรรม</a:t>
            </a:r>
            <a:endParaRPr lang="th-TH" sz="5000" b="1" dirty="0">
              <a:latin typeface="EucrosiaUPC" pitchFamily="18" charset="-34"/>
              <a:cs typeface="EucrosiaUPC" pitchFamily="18" charset="-34"/>
            </a:endParaRPr>
          </a:p>
        </p:txBody>
      </p:sp>
      <p:sp>
        <p:nvSpPr>
          <p:cNvPr id="3" name="Subtitle 2"/>
          <p:cNvSpPr>
            <a:spLocks noGrp="1"/>
          </p:cNvSpPr>
          <p:nvPr>
            <p:ph type="subTitle" idx="1"/>
          </p:nvPr>
        </p:nvSpPr>
        <p:spPr>
          <a:xfrm>
            <a:off x="395536" y="260648"/>
            <a:ext cx="8458200" cy="3888432"/>
          </a:xfrm>
        </p:spPr>
        <p:txBody>
          <a:bodyPr>
            <a:normAutofit lnSpcReduction="10000"/>
          </a:bodyPr>
          <a:lstStyle/>
          <a:p>
            <a:r>
              <a:rPr lang="th-TH" sz="2800" b="1" dirty="0" smtClean="0">
                <a:latin typeface="EucrosiaUPC" pitchFamily="18" charset="-34"/>
                <a:cs typeface="EucrosiaUPC" pitchFamily="18" charset="-34"/>
              </a:rPr>
              <a:t>พิเชฐ ดุ</a:t>
            </a:r>
            <a:r>
              <a:rPr lang="th-TH" sz="2800" b="1" dirty="0" err="1" smtClean="0">
                <a:latin typeface="EucrosiaUPC" pitchFamily="18" charset="-34"/>
                <a:cs typeface="EucrosiaUPC" pitchFamily="18" charset="-34"/>
              </a:rPr>
              <a:t>รงค</a:t>
            </a:r>
            <a:r>
              <a:rPr lang="th-TH" sz="2800" b="1" dirty="0" smtClean="0">
                <a:latin typeface="EucrosiaUPC" pitchFamily="18" charset="-34"/>
                <a:cs typeface="EucrosiaUPC" pitchFamily="18" charset="-34"/>
              </a:rPr>
              <a:t>เวโรจน์</a:t>
            </a:r>
          </a:p>
          <a:p>
            <a:r>
              <a:rPr lang="th-TH" sz="2800" b="1" dirty="0" smtClean="0">
                <a:latin typeface="EucrosiaUPC" pitchFamily="18" charset="-34"/>
                <a:cs typeface="EucrosiaUPC" pitchFamily="18" charset="-34"/>
              </a:rPr>
              <a:t>เลขาธิการ</a:t>
            </a:r>
          </a:p>
          <a:p>
            <a:r>
              <a:rPr lang="th-TH" sz="2800" b="1" dirty="0" smtClean="0">
                <a:latin typeface="EucrosiaUPC" pitchFamily="18" charset="-34"/>
                <a:cs typeface="EucrosiaUPC" pitchFamily="18" charset="-34"/>
              </a:rPr>
              <a:t>สำนักงานคณะกรรมการนโยบายวิทยาศาสตร์ เทคโนโลยีและนวัตกรรมแห่งชาติ</a:t>
            </a:r>
          </a:p>
          <a:p>
            <a:endParaRPr lang="th-TH" sz="2800" b="1" dirty="0" smtClean="0">
              <a:latin typeface="EucrosiaUPC" pitchFamily="18" charset="-34"/>
              <a:cs typeface="EucrosiaUPC" pitchFamily="18" charset="-34"/>
            </a:endParaRPr>
          </a:p>
          <a:p>
            <a:endParaRPr lang="th-TH" sz="2800" b="1" dirty="0" smtClean="0">
              <a:latin typeface="EucrosiaUPC" pitchFamily="18" charset="-34"/>
              <a:cs typeface="EucrosiaUPC" pitchFamily="18" charset="-34"/>
            </a:endParaRPr>
          </a:p>
          <a:p>
            <a:r>
              <a:rPr lang="th-TH" sz="2800" b="1" dirty="0" smtClean="0">
                <a:latin typeface="EucrosiaUPC" pitchFamily="18" charset="-34"/>
                <a:cs typeface="EucrosiaUPC" pitchFamily="18" charset="-34"/>
              </a:rPr>
              <a:t>ปาฐกถาศาสตราจารย์ ดร.สตางค์ มงคลสุข ครั้งที่ </a:t>
            </a:r>
            <a:r>
              <a:rPr lang="en-US" sz="2800" b="1" dirty="0" smtClean="0">
                <a:latin typeface="EucrosiaUPC" pitchFamily="18" charset="-34"/>
                <a:cs typeface="EucrosiaUPC" pitchFamily="18" charset="-34"/>
              </a:rPr>
              <a:t>20</a:t>
            </a:r>
          </a:p>
          <a:p>
            <a:r>
              <a:rPr lang="th-TH" sz="2800" b="1" dirty="0" smtClean="0">
                <a:latin typeface="EucrosiaUPC" pitchFamily="18" charset="-34"/>
                <a:cs typeface="EucrosiaUPC" pitchFamily="18" charset="-34"/>
              </a:rPr>
              <a:t>คณะวิทยาศาสตร์ มหาวิทยาลัยมหิดล</a:t>
            </a:r>
          </a:p>
          <a:p>
            <a:r>
              <a:rPr lang="th-TH" sz="2800" b="1" dirty="0" smtClean="0">
                <a:latin typeface="EucrosiaUPC" pitchFamily="18" charset="-34"/>
                <a:cs typeface="EucrosiaUPC" pitchFamily="18" charset="-34"/>
              </a:rPr>
              <a:t>วันที่ </a:t>
            </a:r>
            <a:r>
              <a:rPr lang="en-US" sz="2800" b="1" dirty="0" smtClean="0">
                <a:latin typeface="EucrosiaUPC" pitchFamily="18" charset="-34"/>
                <a:cs typeface="EucrosiaUPC" pitchFamily="18" charset="-34"/>
              </a:rPr>
              <a:t>24 </a:t>
            </a:r>
            <a:r>
              <a:rPr lang="th-TH" sz="2800" b="1" dirty="0" smtClean="0">
                <a:latin typeface="EucrosiaUPC" pitchFamily="18" charset="-34"/>
                <a:cs typeface="EucrosiaUPC" pitchFamily="18" charset="-34"/>
              </a:rPr>
              <a:t>ตุลาคม พ.ศ. </a:t>
            </a:r>
            <a:r>
              <a:rPr lang="en-US" sz="2800" b="1" dirty="0" smtClean="0">
                <a:latin typeface="EucrosiaUPC" pitchFamily="18" charset="-34"/>
                <a:cs typeface="EucrosiaUPC" pitchFamily="18" charset="-34"/>
              </a:rPr>
              <a:t>2555</a:t>
            </a:r>
            <a:endParaRPr lang="th-TH" b="1" dirty="0">
              <a:latin typeface="EucrosiaUPC" pitchFamily="18" charset="-34"/>
              <a:cs typeface="EucrosiaUPC" pitchFamily="18" charset="-34"/>
            </a:endParaRPr>
          </a:p>
        </p:txBody>
      </p:sp>
      <p:pic>
        <p:nvPicPr>
          <p:cNvPr id="4" name="Picture 2"/>
          <p:cNvPicPr>
            <a:picLocks noChangeAspect="1" noChangeArrowheads="1"/>
          </p:cNvPicPr>
          <p:nvPr/>
        </p:nvPicPr>
        <p:blipFill>
          <a:blip r:embed="rId2" cstate="print"/>
          <a:srcRect/>
          <a:stretch>
            <a:fillRect/>
          </a:stretch>
        </p:blipFill>
        <p:spPr bwMode="auto">
          <a:xfrm>
            <a:off x="7668344" y="260648"/>
            <a:ext cx="765981" cy="97437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9ADDD85-5A9F-4E89-AC81-0A64F86A6DC6}" type="slidenum">
              <a:rPr lang="th-TH" smtClean="0"/>
              <a:pPr/>
              <a:t>1</a:t>
            </a:fld>
            <a:endParaRPr lang="th-TH"/>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b="1" dirty="0" smtClean="0"/>
              <a:t>การลงทุนวิจัยของภาคเอกชนมีผลต่อการพัฒนานวัตกรรมอย่างมีนัยสำคัญ</a:t>
            </a:r>
            <a:endParaRPr lang="th-TH" b="1"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267744" y="1196752"/>
            <a:ext cx="5047988" cy="5112568"/>
          </a:xfrm>
          <a:prstGeom prst="rect">
            <a:avLst/>
          </a:prstGeom>
          <a:noFill/>
          <a:ln w="9525">
            <a:noFill/>
            <a:miter lim="800000"/>
            <a:headEnd/>
            <a:tailEnd/>
          </a:ln>
        </p:spPr>
      </p:pic>
      <p:sp>
        <p:nvSpPr>
          <p:cNvPr id="5" name="Rectangle 4"/>
          <p:cNvSpPr/>
          <p:nvPr/>
        </p:nvSpPr>
        <p:spPr>
          <a:xfrm>
            <a:off x="1043608" y="6237312"/>
            <a:ext cx="2347117" cy="400110"/>
          </a:xfrm>
          <a:prstGeom prst="rect">
            <a:avLst/>
          </a:prstGeom>
          <a:solidFill>
            <a:schemeClr val="bg2"/>
          </a:solidFill>
        </p:spPr>
        <p:txBody>
          <a:bodyPr wrap="none">
            <a:spAutoFit/>
          </a:bodyPr>
          <a:lstStyle/>
          <a:p>
            <a:r>
              <a:rPr lang="th-TH" sz="2000" dirty="0" smtClean="0"/>
              <a:t>ที่มา</a:t>
            </a:r>
            <a:r>
              <a:rPr lang="en-US" sz="2000" dirty="0" smtClean="0"/>
              <a:t>: </a:t>
            </a:r>
            <a:r>
              <a:rPr lang="th-TH" sz="2000" dirty="0" err="1" smtClean="0"/>
              <a:t>สว</a:t>
            </a:r>
            <a:r>
              <a:rPr lang="th-TH" sz="2000" dirty="0" smtClean="0"/>
              <a:t>ทน.ใช้ข้อมูลจาก </a:t>
            </a:r>
            <a:r>
              <a:rPr lang="en-US" sz="2000" dirty="0" smtClean="0"/>
              <a:t>WEF</a:t>
            </a:r>
            <a:endParaRPr lang="th-TH" sz="2000" dirty="0"/>
          </a:p>
        </p:txBody>
      </p:sp>
      <p:sp>
        <p:nvSpPr>
          <p:cNvPr id="6" name="Slide Number Placeholder 5"/>
          <p:cNvSpPr>
            <a:spLocks noGrp="1"/>
          </p:cNvSpPr>
          <p:nvPr>
            <p:ph type="sldNum" sz="quarter" idx="12"/>
          </p:nvPr>
        </p:nvSpPr>
        <p:spPr/>
        <p:txBody>
          <a:bodyPr/>
          <a:lstStyle/>
          <a:p>
            <a:fld id="{69ADDD85-5A9F-4E89-AC81-0A64F86A6DC6}" type="slidenum">
              <a:rPr lang="th-TH" smtClean="0"/>
              <a:pPr/>
              <a:t>10</a:t>
            </a:fld>
            <a:endParaRPr lang="th-TH"/>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ชื่อเรื่อง 1"/>
          <p:cNvSpPr>
            <a:spLocks noGrp="1"/>
          </p:cNvSpPr>
          <p:nvPr>
            <p:ph type="title"/>
          </p:nvPr>
        </p:nvSpPr>
        <p:spPr>
          <a:xfrm>
            <a:off x="457200" y="44450"/>
            <a:ext cx="8229600" cy="720725"/>
          </a:xfrm>
        </p:spPr>
        <p:txBody>
          <a:bodyPr/>
          <a:lstStyle/>
          <a:p>
            <a:pPr eaLnBrk="1" hangingPunct="1"/>
            <a:r>
              <a:rPr lang="th-TH" sz="2800" b="1" smtClean="0">
                <a:latin typeface="Tahoma" pitchFamily="34" charset="0"/>
                <a:cs typeface="Tahoma" pitchFamily="34" charset="0"/>
              </a:rPr>
              <a:t>โครงการจัดตั้งอุทยานธุรกิจอุตสาหกรรมอาหาร</a:t>
            </a:r>
          </a:p>
        </p:txBody>
      </p:sp>
      <p:graphicFrame>
        <p:nvGraphicFramePr>
          <p:cNvPr id="5" name="ไดอะแกรม 4"/>
          <p:cNvGraphicFramePr/>
          <p:nvPr/>
        </p:nvGraphicFramePr>
        <p:xfrm>
          <a:off x="3779912" y="2924944"/>
          <a:ext cx="5280248" cy="3400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940" name="สี่เหลี่ยมผืนผ้า 5"/>
          <p:cNvSpPr>
            <a:spLocks noChangeArrowheads="1"/>
          </p:cNvSpPr>
          <p:nvPr/>
        </p:nvSpPr>
        <p:spPr bwMode="auto">
          <a:xfrm>
            <a:off x="6516688" y="1601788"/>
            <a:ext cx="2376487" cy="1322387"/>
          </a:xfrm>
          <a:prstGeom prst="rect">
            <a:avLst/>
          </a:prstGeom>
          <a:noFill/>
          <a:ln w="9525">
            <a:noFill/>
            <a:miter lim="800000"/>
            <a:headEnd/>
            <a:tailEnd/>
          </a:ln>
        </p:spPr>
        <p:txBody>
          <a:bodyPr>
            <a:spAutoFit/>
          </a:bodyPr>
          <a:lstStyle/>
          <a:p>
            <a:r>
              <a:rPr lang="th-TH" sz="1600" b="1">
                <a:latin typeface="Tahoma" pitchFamily="34" charset="0"/>
                <a:cs typeface="Tahoma" pitchFamily="34" charset="0"/>
              </a:rPr>
              <a:t>เป้าหมาย</a:t>
            </a:r>
            <a:r>
              <a:rPr lang="en-US" sz="1600" b="1">
                <a:latin typeface="Tahoma" pitchFamily="34" charset="0"/>
                <a:cs typeface="Tahoma" pitchFamily="34" charset="0"/>
              </a:rPr>
              <a:t>:</a:t>
            </a:r>
          </a:p>
          <a:p>
            <a:pPr>
              <a:buFont typeface="Arial" pitchFamily="34" charset="0"/>
              <a:buChar char="•"/>
            </a:pPr>
            <a:r>
              <a:rPr lang="th-TH" sz="1600">
                <a:latin typeface="Tahoma" pitchFamily="34" charset="0"/>
                <a:cs typeface="Tahoma" pitchFamily="34" charset="0"/>
              </a:rPr>
              <a:t>อุตสาหกรรมเครื่องดื่ม</a:t>
            </a:r>
          </a:p>
          <a:p>
            <a:pPr>
              <a:buFont typeface="Arial" pitchFamily="34" charset="0"/>
              <a:buChar char="•"/>
            </a:pPr>
            <a:r>
              <a:rPr lang="th-TH" sz="1600">
                <a:latin typeface="Tahoma" pitchFamily="34" charset="0"/>
                <a:cs typeface="Tahoma" pitchFamily="34" charset="0"/>
              </a:rPr>
              <a:t>อาหารพร้อมรับประทาน</a:t>
            </a:r>
          </a:p>
          <a:p>
            <a:pPr>
              <a:buFont typeface="Arial" pitchFamily="34" charset="0"/>
              <a:buChar char="•"/>
            </a:pPr>
            <a:r>
              <a:rPr lang="th-TH" sz="1600">
                <a:latin typeface="Tahoma" pitchFamily="34" charset="0"/>
                <a:cs typeface="Tahoma" pitchFamily="34" charset="0"/>
              </a:rPr>
              <a:t>อาหารสุขภาพ</a:t>
            </a:r>
          </a:p>
          <a:p>
            <a:pPr>
              <a:buFont typeface="Arial" pitchFamily="34" charset="0"/>
              <a:buChar char="•"/>
            </a:pPr>
            <a:r>
              <a:rPr lang="th-TH" sz="1600">
                <a:latin typeface="Tahoma" pitchFamily="34" charset="0"/>
                <a:cs typeface="Tahoma" pitchFamily="34" charset="0"/>
              </a:rPr>
              <a:t>อาหารผู้สูงวัย</a:t>
            </a:r>
          </a:p>
        </p:txBody>
      </p:sp>
      <p:sp>
        <p:nvSpPr>
          <p:cNvPr id="39941" name="Rectangle 8"/>
          <p:cNvSpPr>
            <a:spLocks noChangeArrowheads="1"/>
          </p:cNvSpPr>
          <p:nvPr/>
        </p:nvSpPr>
        <p:spPr bwMode="auto">
          <a:xfrm>
            <a:off x="179388" y="4922838"/>
            <a:ext cx="5400675" cy="1722437"/>
          </a:xfrm>
          <a:prstGeom prst="rect">
            <a:avLst/>
          </a:prstGeom>
          <a:noFill/>
          <a:ln w="9525">
            <a:noFill/>
            <a:miter lim="800000"/>
            <a:headEnd/>
            <a:tailEnd/>
          </a:ln>
        </p:spPr>
        <p:txBody>
          <a:bodyPr lIns="0" tIns="0" rIns="0" bIns="0" anchor="ctr">
            <a:spAutoFit/>
          </a:bodyPr>
          <a:lstStyle/>
          <a:p>
            <a:pPr>
              <a:tabLst>
                <a:tab pos="107950" algn="ctr"/>
                <a:tab pos="5273675" algn="r"/>
              </a:tabLst>
            </a:pPr>
            <a:r>
              <a:rPr lang="th-TH" sz="1600" b="1">
                <a:latin typeface="Tahoma" pitchFamily="34" charset="0"/>
                <a:cs typeface="Tahoma" pitchFamily="34" charset="0"/>
              </a:rPr>
              <a:t>ผลลัพธ์/ผลกระทบ</a:t>
            </a:r>
            <a:r>
              <a:rPr lang="en-US" sz="1600" b="1">
                <a:latin typeface="Tahoma" pitchFamily="34" charset="0"/>
                <a:cs typeface="Tahoma" pitchFamily="34" charset="0"/>
              </a:rPr>
              <a:t>: </a:t>
            </a:r>
            <a:endParaRPr lang="th-TH" sz="1600" b="1">
              <a:latin typeface="Tahoma" pitchFamily="34" charset="0"/>
              <a:cs typeface="Tahoma" pitchFamily="34" charset="0"/>
            </a:endParaRPr>
          </a:p>
          <a:p>
            <a:pPr>
              <a:buFontTx/>
              <a:buChar char="•"/>
              <a:tabLst>
                <a:tab pos="107950" algn="ctr"/>
                <a:tab pos="5273675" algn="r"/>
              </a:tabLst>
            </a:pPr>
            <a:r>
              <a:rPr lang="th-TH" sz="1600">
                <a:latin typeface="Tahoma" pitchFamily="34" charset="0"/>
                <a:cs typeface="Tahoma" pitchFamily="34" charset="0"/>
              </a:rPr>
              <a:t>มีการลงทุนในงานวิจัยจากภาคเอกชน </a:t>
            </a:r>
            <a:r>
              <a:rPr lang="en-US" sz="1600">
                <a:latin typeface="Tahoma" pitchFamily="34" charset="0"/>
                <a:cs typeface="Tahoma" pitchFamily="34" charset="0"/>
              </a:rPr>
              <a:t>10</a:t>
            </a:r>
            <a:r>
              <a:rPr lang="th-TH" sz="1600">
                <a:latin typeface="Tahoma" pitchFamily="34" charset="0"/>
                <a:cs typeface="Tahoma" pitchFamily="34" charset="0"/>
              </a:rPr>
              <a:t> ล้านบาท</a:t>
            </a:r>
            <a:endParaRPr lang="en-US" sz="1600">
              <a:latin typeface="Tahoma" pitchFamily="34" charset="0"/>
              <a:cs typeface="Tahoma" pitchFamily="34" charset="0"/>
            </a:endParaRPr>
          </a:p>
          <a:p>
            <a:pPr eaLnBrk="0" hangingPunct="0">
              <a:buFontTx/>
              <a:buChar char="•"/>
              <a:tabLst>
                <a:tab pos="107950" algn="ctr"/>
                <a:tab pos="5273675" algn="r"/>
              </a:tabLst>
            </a:pPr>
            <a:r>
              <a:rPr lang="th-TH" sz="1600">
                <a:latin typeface="Tahoma" pitchFamily="34" charset="0"/>
                <a:cs typeface="Tahoma" pitchFamily="34" charset="0"/>
              </a:rPr>
              <a:t>มีการจ้างนักวิจัยในอุตสาหกรรมอาหาร 20 อัตรา</a:t>
            </a:r>
            <a:endParaRPr lang="en-US" sz="1600">
              <a:latin typeface="Tahoma" pitchFamily="34" charset="0"/>
              <a:cs typeface="Tahoma" pitchFamily="34" charset="0"/>
            </a:endParaRPr>
          </a:p>
          <a:p>
            <a:pPr eaLnBrk="0" hangingPunct="0">
              <a:buFontTx/>
              <a:buChar char="•"/>
              <a:tabLst>
                <a:tab pos="107950" algn="ctr"/>
                <a:tab pos="5273675" algn="r"/>
              </a:tabLst>
            </a:pPr>
            <a:r>
              <a:rPr lang="th-TH" sz="1600">
                <a:latin typeface="Tahoma" pitchFamily="34" charset="0"/>
                <a:cs typeface="Tahoma" pitchFamily="34" charset="0"/>
              </a:rPr>
              <a:t>มูลค่าการส่งออกสินค้ากลุ่มเครื่องดื่มวัตถุดิบส่วนประกอบ กลุ่มอาหารพร้อมรับประทาน และที่ได้รับการวิจัย เพิ่มขึ้น 100 ล้านบาท</a:t>
            </a:r>
            <a:endParaRPr lang="en-US" sz="1600">
              <a:latin typeface="Tahoma" pitchFamily="34" charset="0"/>
              <a:cs typeface="Tahoma" pitchFamily="34" charset="0"/>
            </a:endParaRPr>
          </a:p>
          <a:p>
            <a:pPr eaLnBrk="0" hangingPunct="0">
              <a:buFontTx/>
              <a:buChar char="•"/>
              <a:tabLst>
                <a:tab pos="107950" algn="ctr"/>
                <a:tab pos="5273675" algn="r"/>
              </a:tabLst>
            </a:pPr>
            <a:r>
              <a:rPr lang="th-TH" sz="1600">
                <a:latin typeface="Tahoma" pitchFamily="34" charset="0"/>
                <a:cs typeface="Tahoma" pitchFamily="34" charset="0"/>
              </a:rPr>
              <a:t>การขยายการลงทุนในธุรกิจอาหารของประเทศเพิ่มขึ้นร้อยละ 15</a:t>
            </a:r>
            <a:endParaRPr lang="en-US" sz="1600">
              <a:latin typeface="Tahoma" pitchFamily="34" charset="0"/>
              <a:cs typeface="Tahoma" pitchFamily="34" charset="0"/>
            </a:endParaRPr>
          </a:p>
          <a:p>
            <a:pPr eaLnBrk="0" hangingPunct="0">
              <a:buFontTx/>
              <a:buChar char="•"/>
              <a:tabLst>
                <a:tab pos="107950" algn="ctr"/>
                <a:tab pos="5273675" algn="r"/>
              </a:tabLst>
            </a:pPr>
            <a:r>
              <a:rPr lang="th-TH" sz="1600">
                <a:latin typeface="Tahoma" pitchFamily="34" charset="0"/>
                <a:cs typeface="Tahoma" pitchFamily="34" charset="0"/>
              </a:rPr>
              <a:t>เกิดการจัดตั้งธุรกิจอาหารบนพื้นฐานการใช้งานวิจัย 1 ราย</a:t>
            </a:r>
          </a:p>
        </p:txBody>
      </p:sp>
      <p:sp>
        <p:nvSpPr>
          <p:cNvPr id="39942" name="ตัวยึดหมายเลขภาพนิ่ง 9"/>
          <p:cNvSpPr>
            <a:spLocks noGrp="1"/>
          </p:cNvSpPr>
          <p:nvPr>
            <p:ph type="sldNum" sz="quarter" idx="12"/>
          </p:nvPr>
        </p:nvSpPr>
        <p:spPr bwMode="auto">
          <a:noFill/>
          <a:ln>
            <a:miter lim="800000"/>
            <a:headEnd/>
            <a:tailEnd/>
          </a:ln>
        </p:spPr>
        <p:txBody>
          <a:bodyPr/>
          <a:lstStyle/>
          <a:p>
            <a:fld id="{5D29DFD6-2122-4750-89E0-DD58F8D08717}" type="slidenum">
              <a:rPr lang="th-TH" sz="1800" smtClean="0"/>
              <a:pPr/>
              <a:t>100</a:t>
            </a:fld>
            <a:endParaRPr lang="th-TH" smtClean="0"/>
          </a:p>
        </p:txBody>
      </p:sp>
      <p:sp>
        <p:nvSpPr>
          <p:cNvPr id="39943" name="สี่เหลี่ยมผืนผ้า 10"/>
          <p:cNvSpPr>
            <a:spLocks noChangeArrowheads="1"/>
          </p:cNvSpPr>
          <p:nvPr/>
        </p:nvSpPr>
        <p:spPr bwMode="auto">
          <a:xfrm>
            <a:off x="323850" y="765175"/>
            <a:ext cx="8569325" cy="830263"/>
          </a:xfrm>
          <a:prstGeom prst="rect">
            <a:avLst/>
          </a:prstGeom>
          <a:noFill/>
          <a:ln w="9525">
            <a:noFill/>
            <a:miter lim="800000"/>
            <a:headEnd/>
            <a:tailEnd/>
          </a:ln>
        </p:spPr>
        <p:txBody>
          <a:bodyPr>
            <a:spAutoFit/>
          </a:bodyPr>
          <a:lstStyle/>
          <a:p>
            <a:r>
              <a:rPr lang="th-TH" sz="1600" b="1">
                <a:latin typeface="Tahoma" pitchFamily="34" charset="0"/>
                <a:cs typeface="Tahoma" pitchFamily="34" charset="0"/>
              </a:rPr>
              <a:t>วัตถุประสงค์ </a:t>
            </a:r>
            <a:r>
              <a:rPr lang="en-US" sz="1600" b="1">
                <a:latin typeface="Tahoma" pitchFamily="34" charset="0"/>
                <a:cs typeface="Tahoma" pitchFamily="34" charset="0"/>
              </a:rPr>
              <a:t>: </a:t>
            </a:r>
            <a:r>
              <a:rPr lang="th-TH" sz="1600">
                <a:latin typeface="Tahoma" pitchFamily="34" charset="0"/>
                <a:cs typeface="Tahoma" pitchFamily="34" charset="0"/>
              </a:rPr>
              <a:t>พัฒนาอุทยานวิทยาศาสตร์อาหารให้มีความสมบูรณ์ในลักษณะศูนย์วิจัยเชิงพาณิชย์เพื่ออุตสาหกรรม (</a:t>
            </a:r>
            <a:r>
              <a:rPr lang="en-US" sz="1600">
                <a:latin typeface="Tahoma" pitchFamily="34" charset="0"/>
                <a:cs typeface="Tahoma" pitchFamily="34" charset="0"/>
              </a:rPr>
              <a:t>Food Innovation and Resource Center) </a:t>
            </a:r>
            <a:r>
              <a:rPr lang="th-TH" sz="1600">
                <a:latin typeface="Tahoma" pitchFamily="34" charset="0"/>
                <a:cs typeface="Tahoma" pitchFamily="34" charset="0"/>
              </a:rPr>
              <a:t>มีความสมบูรณ์ในทรัพยากรด้านอุปกรณ์เครื่องมือเพื่อการวิจัยและการผลิตอาหารสำเร็จรูปในระดับ </a:t>
            </a:r>
            <a:r>
              <a:rPr lang="en-US" sz="1600">
                <a:latin typeface="Tahoma" pitchFamily="34" charset="0"/>
                <a:cs typeface="Tahoma" pitchFamily="34" charset="0"/>
              </a:rPr>
              <a:t>pilot scale</a:t>
            </a:r>
            <a:endParaRPr lang="th-TH" sz="1600">
              <a:latin typeface="Tahoma" pitchFamily="34" charset="0"/>
              <a:cs typeface="Tahoma" pitchFamily="34" charset="0"/>
            </a:endParaRPr>
          </a:p>
        </p:txBody>
      </p:sp>
      <p:pic>
        <p:nvPicPr>
          <p:cNvPr id="39944" name="Picture 4"/>
          <p:cNvPicPr>
            <a:picLocks noChangeAspect="1" noChangeArrowheads="1"/>
          </p:cNvPicPr>
          <p:nvPr/>
        </p:nvPicPr>
        <p:blipFill>
          <a:blip r:embed="rId6" cstate="print"/>
          <a:srcRect/>
          <a:stretch>
            <a:fillRect/>
          </a:stretch>
        </p:blipFill>
        <p:spPr bwMode="auto">
          <a:xfrm>
            <a:off x="468313" y="1773238"/>
            <a:ext cx="2879725" cy="2519362"/>
          </a:xfrm>
          <a:prstGeom prst="rect">
            <a:avLst/>
          </a:prstGeom>
          <a:noFill/>
          <a:ln w="9525">
            <a:noFill/>
            <a:miter lim="800000"/>
            <a:headEnd/>
            <a:tailEnd/>
          </a:ln>
        </p:spPr>
      </p:pic>
      <p:pic>
        <p:nvPicPr>
          <p:cNvPr id="39945" name="Picture 3"/>
          <p:cNvPicPr>
            <a:picLocks noChangeAspect="1" noChangeArrowheads="1"/>
          </p:cNvPicPr>
          <p:nvPr/>
        </p:nvPicPr>
        <p:blipFill>
          <a:blip r:embed="rId7" cstate="print"/>
          <a:srcRect/>
          <a:stretch>
            <a:fillRect/>
          </a:stretch>
        </p:blipFill>
        <p:spPr bwMode="auto">
          <a:xfrm>
            <a:off x="3348038" y="1916113"/>
            <a:ext cx="2309812" cy="169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Oval 75"/>
          <p:cNvSpPr/>
          <p:nvPr/>
        </p:nvSpPr>
        <p:spPr bwMode="auto">
          <a:xfrm>
            <a:off x="990600" y="1302603"/>
            <a:ext cx="5149028" cy="4950236"/>
          </a:xfrm>
          <a:prstGeom prst="ellipse">
            <a:avLst/>
          </a:prstGeom>
          <a:noFill/>
          <a:ln w="190500" cap="flat" cmpd="sng" algn="ctr">
            <a:gradFill flip="none" rotWithShape="1">
              <a:gsLst>
                <a:gs pos="0">
                  <a:srgbClr val="DDEBCF"/>
                </a:gs>
                <a:gs pos="50000">
                  <a:srgbClr val="9CB86E"/>
                </a:gs>
                <a:gs pos="100000">
                  <a:srgbClr val="156B13"/>
                </a:gs>
              </a:gsLst>
              <a:lin ang="0" scaled="1"/>
              <a:tileRect/>
            </a:gradFill>
            <a:prstDash val="lgDash"/>
            <a:round/>
            <a:headEnd type="none" w="med" len="med"/>
            <a:tailEnd type="none" w="med" len="med"/>
          </a:ln>
          <a:effectLst/>
        </p:spPr>
        <p:txBody>
          <a:bodyPr/>
          <a:lstStyle/>
          <a:p>
            <a:pPr>
              <a:defRPr/>
            </a:pPr>
            <a:endParaRPr lang="en-US">
              <a:cs typeface="Arial" pitchFamily="34" charset="0"/>
            </a:endParaRPr>
          </a:p>
        </p:txBody>
      </p:sp>
      <p:sp>
        <p:nvSpPr>
          <p:cNvPr id="40965" name="Rectangle 40"/>
          <p:cNvSpPr>
            <a:spLocks noChangeArrowheads="1"/>
          </p:cNvSpPr>
          <p:nvPr/>
        </p:nvSpPr>
        <p:spPr bwMode="auto">
          <a:xfrm>
            <a:off x="1422400" y="400050"/>
            <a:ext cx="217488" cy="261938"/>
          </a:xfrm>
          <a:prstGeom prst="rect">
            <a:avLst/>
          </a:prstGeom>
          <a:noFill/>
          <a:ln w="9525">
            <a:noFill/>
            <a:miter lim="800000"/>
            <a:headEnd/>
            <a:tailEnd/>
          </a:ln>
        </p:spPr>
        <p:txBody>
          <a:bodyPr wrap="none">
            <a:spAutoFit/>
          </a:bodyPr>
          <a:lstStyle/>
          <a:p>
            <a:r>
              <a:rPr lang="en-US" sz="1100">
                <a:solidFill>
                  <a:srgbClr val="000000"/>
                </a:solidFill>
                <a:latin typeface="Calibri" pitchFamily="34" charset="0"/>
                <a:cs typeface="Cordia New" pitchFamily="34" charset="-34"/>
              </a:rPr>
              <a:t> </a:t>
            </a:r>
            <a:endParaRPr lang="en-US">
              <a:latin typeface="Calibri" pitchFamily="34" charset="0"/>
              <a:cs typeface="Cordia New" pitchFamily="34" charset="-34"/>
            </a:endParaRPr>
          </a:p>
        </p:txBody>
      </p:sp>
      <p:sp>
        <p:nvSpPr>
          <p:cNvPr id="40" name="Title 1"/>
          <p:cNvSpPr txBox="1">
            <a:spLocks/>
          </p:cNvSpPr>
          <p:nvPr/>
        </p:nvSpPr>
        <p:spPr>
          <a:xfrm>
            <a:off x="0" y="146050"/>
            <a:ext cx="9144000" cy="762000"/>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a:lstStyle/>
          <a:p>
            <a:pPr algn="ctr">
              <a:defRPr/>
            </a:pPr>
            <a:r>
              <a:rPr lang="th-TH" b="1">
                <a:solidFill>
                  <a:schemeClr val="tx1"/>
                </a:solidFill>
                <a:latin typeface="Tahoma" pitchFamily="34" charset="0"/>
                <a:cs typeface="Tahoma" pitchFamily="34" charset="0"/>
              </a:rPr>
              <a:t>โครงการพัฒนาอุตสาหกรรมฮาลาลของประเทศไทย</a:t>
            </a:r>
            <a:endParaRPr lang="en-US">
              <a:solidFill>
                <a:schemeClr val="tx1"/>
              </a:solidFill>
              <a:latin typeface="Tahoma" pitchFamily="34" charset="0"/>
              <a:cs typeface="Tahoma" pitchFamily="34" charset="0"/>
            </a:endParaRPr>
          </a:p>
        </p:txBody>
      </p:sp>
      <p:sp>
        <p:nvSpPr>
          <p:cNvPr id="40967" name="Rectangle 43"/>
          <p:cNvSpPr>
            <a:spLocks noChangeArrowheads="1"/>
          </p:cNvSpPr>
          <p:nvPr/>
        </p:nvSpPr>
        <p:spPr bwMode="auto">
          <a:xfrm>
            <a:off x="7370763" y="3044825"/>
            <a:ext cx="1152525" cy="3079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cs typeface="Cordia New" pitchFamily="34" charset="-34"/>
              </a:rPr>
              <a:t>AGRO-BASED</a:t>
            </a:r>
          </a:p>
        </p:txBody>
      </p:sp>
      <p:sp>
        <p:nvSpPr>
          <p:cNvPr id="40968" name="Rectangle 44"/>
          <p:cNvSpPr>
            <a:spLocks noChangeArrowheads="1"/>
          </p:cNvSpPr>
          <p:nvPr/>
        </p:nvSpPr>
        <p:spPr bwMode="auto">
          <a:xfrm>
            <a:off x="5638800" y="1676400"/>
            <a:ext cx="1676400" cy="523875"/>
          </a:xfrm>
          <a:prstGeom prst="rect">
            <a:avLst/>
          </a:prstGeom>
          <a:noFill/>
          <a:ln w="9525">
            <a:noFill/>
            <a:miter lim="800000"/>
            <a:headEnd/>
            <a:tailEnd/>
          </a:ln>
        </p:spPr>
        <p:txBody>
          <a:bodyPr>
            <a:spAutoFit/>
          </a:bodyPr>
          <a:lstStyle/>
          <a:p>
            <a:pPr algn="ctr"/>
            <a:r>
              <a:rPr lang="en-US" sz="1400">
                <a:solidFill>
                  <a:srgbClr val="000000"/>
                </a:solidFill>
                <a:latin typeface="Calibri" pitchFamily="34" charset="0"/>
                <a:cs typeface="Cordia New" pitchFamily="34" charset="-34"/>
              </a:rPr>
              <a:t>INDUSTRIES (</a:t>
            </a:r>
            <a:r>
              <a:rPr lang="en-US" sz="1200">
                <a:solidFill>
                  <a:srgbClr val="000000"/>
                </a:solidFill>
                <a:latin typeface="Calibri" pitchFamily="34" charset="0"/>
                <a:cs typeface="Cordia New" pitchFamily="34" charset="-34"/>
              </a:rPr>
              <a:t>Manufacturing</a:t>
            </a:r>
            <a:r>
              <a:rPr lang="en-US" sz="1400">
                <a:solidFill>
                  <a:srgbClr val="000000"/>
                </a:solidFill>
                <a:latin typeface="Calibri" pitchFamily="34" charset="0"/>
                <a:cs typeface="Cordia New" pitchFamily="34" charset="-34"/>
              </a:rPr>
              <a:t>)</a:t>
            </a:r>
          </a:p>
        </p:txBody>
      </p:sp>
      <p:pic>
        <p:nvPicPr>
          <p:cNvPr id="40969" name="Picture 45" descr="halal industry.jpg"/>
          <p:cNvPicPr>
            <a:picLocks noChangeAspect="1"/>
          </p:cNvPicPr>
          <p:nvPr/>
        </p:nvPicPr>
        <p:blipFill>
          <a:blip r:embed="rId3" cstate="print"/>
          <a:srcRect/>
          <a:stretch>
            <a:fillRect/>
          </a:stretch>
        </p:blipFill>
        <p:spPr bwMode="auto">
          <a:xfrm>
            <a:off x="5802313" y="914400"/>
            <a:ext cx="1349375" cy="800100"/>
          </a:xfrm>
          <a:prstGeom prst="rect">
            <a:avLst/>
          </a:prstGeom>
          <a:noFill/>
          <a:ln w="9525">
            <a:noFill/>
            <a:miter lim="800000"/>
            <a:headEnd/>
            <a:tailEnd/>
          </a:ln>
        </p:spPr>
      </p:pic>
      <p:sp>
        <p:nvSpPr>
          <p:cNvPr id="40970" name="Rectangle 46"/>
          <p:cNvSpPr>
            <a:spLocks noChangeArrowheads="1"/>
          </p:cNvSpPr>
          <p:nvPr/>
        </p:nvSpPr>
        <p:spPr bwMode="auto">
          <a:xfrm>
            <a:off x="6015038" y="6553200"/>
            <a:ext cx="923925" cy="3079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cs typeface="Cordia New" pitchFamily="34" charset="-34"/>
              </a:rPr>
              <a:t>LOGISTICS</a:t>
            </a:r>
          </a:p>
        </p:txBody>
      </p:sp>
      <p:pic>
        <p:nvPicPr>
          <p:cNvPr id="40971" name="Picture 48" descr="halal logistic.jpg"/>
          <p:cNvPicPr>
            <a:picLocks noChangeAspect="1"/>
          </p:cNvPicPr>
          <p:nvPr/>
        </p:nvPicPr>
        <p:blipFill>
          <a:blip r:embed="rId4" cstate="print"/>
          <a:srcRect/>
          <a:stretch>
            <a:fillRect/>
          </a:stretch>
        </p:blipFill>
        <p:spPr bwMode="auto">
          <a:xfrm>
            <a:off x="5903913" y="5845175"/>
            <a:ext cx="1146175" cy="784225"/>
          </a:xfrm>
          <a:prstGeom prst="rect">
            <a:avLst/>
          </a:prstGeom>
          <a:noFill/>
          <a:ln w="9525">
            <a:noFill/>
            <a:miter lim="800000"/>
            <a:headEnd/>
            <a:tailEnd/>
          </a:ln>
        </p:spPr>
      </p:pic>
      <p:sp>
        <p:nvSpPr>
          <p:cNvPr id="40972" name="Rectangle 49"/>
          <p:cNvSpPr>
            <a:spLocks noChangeArrowheads="1"/>
          </p:cNvSpPr>
          <p:nvPr/>
        </p:nvSpPr>
        <p:spPr bwMode="auto">
          <a:xfrm>
            <a:off x="6918325" y="1774825"/>
            <a:ext cx="2057400" cy="492125"/>
          </a:xfrm>
          <a:prstGeom prst="rect">
            <a:avLst/>
          </a:prstGeom>
          <a:noFill/>
          <a:ln w="9525">
            <a:noFill/>
            <a:miter lim="800000"/>
            <a:headEnd/>
            <a:tailEnd/>
          </a:ln>
        </p:spPr>
        <p:txBody>
          <a:bodyPr>
            <a:spAutoFit/>
          </a:bodyPr>
          <a:lstStyle/>
          <a:p>
            <a:pPr algn="ctr"/>
            <a:r>
              <a:rPr lang="en-US" sz="1400">
                <a:solidFill>
                  <a:srgbClr val="000000"/>
                </a:solidFill>
                <a:latin typeface="Calibri" pitchFamily="34" charset="0"/>
                <a:cs typeface="Cordia New" pitchFamily="34" charset="-34"/>
              </a:rPr>
              <a:t>LIFE SCIENCES</a:t>
            </a:r>
          </a:p>
          <a:p>
            <a:pPr algn="ctr"/>
            <a:r>
              <a:rPr lang="en-US" sz="1200">
                <a:solidFill>
                  <a:srgbClr val="000000"/>
                </a:solidFill>
                <a:latin typeface="Calibri" pitchFamily="34" charset="0"/>
                <a:cs typeface="Cordia New" pitchFamily="34" charset="-34"/>
              </a:rPr>
              <a:t>(Bio-tech/ Medical/ Wellness) </a:t>
            </a:r>
          </a:p>
        </p:txBody>
      </p:sp>
      <p:pic>
        <p:nvPicPr>
          <p:cNvPr id="40973" name="Picture 50" descr="LIfe-Sciences1.jpg"/>
          <p:cNvPicPr>
            <a:picLocks noChangeAspect="1"/>
          </p:cNvPicPr>
          <p:nvPr/>
        </p:nvPicPr>
        <p:blipFill>
          <a:blip r:embed="rId5" cstate="print"/>
          <a:srcRect/>
          <a:stretch>
            <a:fillRect/>
          </a:stretch>
        </p:blipFill>
        <p:spPr bwMode="auto">
          <a:xfrm>
            <a:off x="5789613" y="2206625"/>
            <a:ext cx="1376362" cy="914400"/>
          </a:xfrm>
          <a:prstGeom prst="rect">
            <a:avLst/>
          </a:prstGeom>
          <a:noFill/>
          <a:ln w="9525">
            <a:noFill/>
            <a:miter lim="800000"/>
            <a:headEnd/>
            <a:tailEnd/>
          </a:ln>
        </p:spPr>
      </p:pic>
      <p:sp>
        <p:nvSpPr>
          <p:cNvPr id="40974" name="Rectangle 51"/>
          <p:cNvSpPr>
            <a:spLocks noChangeArrowheads="1"/>
          </p:cNvSpPr>
          <p:nvPr/>
        </p:nvSpPr>
        <p:spPr bwMode="auto">
          <a:xfrm>
            <a:off x="6219825" y="3121025"/>
            <a:ext cx="514350" cy="3079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cs typeface="Cordia New" pitchFamily="34" charset="-34"/>
              </a:rPr>
              <a:t>R&amp;D</a:t>
            </a:r>
          </a:p>
        </p:txBody>
      </p:sp>
      <p:pic>
        <p:nvPicPr>
          <p:cNvPr id="40975" name="Picture 52" descr="double helix.jpg"/>
          <p:cNvPicPr>
            <a:picLocks noChangeAspect="1"/>
          </p:cNvPicPr>
          <p:nvPr/>
        </p:nvPicPr>
        <p:blipFill>
          <a:blip r:embed="rId6" cstate="print"/>
          <a:srcRect/>
          <a:stretch>
            <a:fillRect/>
          </a:stretch>
        </p:blipFill>
        <p:spPr bwMode="auto">
          <a:xfrm>
            <a:off x="7480300" y="860425"/>
            <a:ext cx="933450" cy="933450"/>
          </a:xfrm>
          <a:prstGeom prst="rect">
            <a:avLst/>
          </a:prstGeom>
          <a:noFill/>
          <a:ln w="9525">
            <a:noFill/>
            <a:miter lim="800000"/>
            <a:headEnd/>
            <a:tailEnd/>
          </a:ln>
        </p:spPr>
      </p:pic>
      <p:sp>
        <p:nvSpPr>
          <p:cNvPr id="40976" name="Rectangle 53"/>
          <p:cNvSpPr>
            <a:spLocks noChangeArrowheads="1"/>
          </p:cNvSpPr>
          <p:nvPr/>
        </p:nvSpPr>
        <p:spPr bwMode="auto">
          <a:xfrm>
            <a:off x="6994525" y="4352925"/>
            <a:ext cx="1905000" cy="523875"/>
          </a:xfrm>
          <a:prstGeom prst="rect">
            <a:avLst/>
          </a:prstGeom>
          <a:noFill/>
          <a:ln w="9525">
            <a:noFill/>
            <a:miter lim="800000"/>
            <a:headEnd/>
            <a:tailEnd/>
          </a:ln>
        </p:spPr>
        <p:txBody>
          <a:bodyPr>
            <a:spAutoFit/>
          </a:bodyPr>
          <a:lstStyle/>
          <a:p>
            <a:pPr algn="ctr"/>
            <a:r>
              <a:rPr lang="en-US" sz="1400">
                <a:solidFill>
                  <a:srgbClr val="000000"/>
                </a:solidFill>
                <a:latin typeface="Calibri" pitchFamily="34" charset="0"/>
                <a:cs typeface="Cordia New" pitchFamily="34" charset="-34"/>
              </a:rPr>
              <a:t>HOSPITALITY &amp; TOURISM </a:t>
            </a:r>
          </a:p>
        </p:txBody>
      </p:sp>
      <p:pic>
        <p:nvPicPr>
          <p:cNvPr id="40977" name="Picture 54" descr="hospitality and tourism.jpg"/>
          <p:cNvPicPr>
            <a:picLocks noChangeAspect="1"/>
          </p:cNvPicPr>
          <p:nvPr/>
        </p:nvPicPr>
        <p:blipFill>
          <a:blip r:embed="rId7" cstate="print"/>
          <a:srcRect/>
          <a:stretch>
            <a:fillRect/>
          </a:stretch>
        </p:blipFill>
        <p:spPr bwMode="auto">
          <a:xfrm>
            <a:off x="7337425" y="3429000"/>
            <a:ext cx="1219200" cy="914400"/>
          </a:xfrm>
          <a:prstGeom prst="rect">
            <a:avLst/>
          </a:prstGeom>
          <a:noFill/>
          <a:ln w="9525">
            <a:noFill/>
            <a:miter lim="800000"/>
            <a:headEnd/>
            <a:tailEnd/>
          </a:ln>
        </p:spPr>
      </p:pic>
      <p:pic>
        <p:nvPicPr>
          <p:cNvPr id="40978" name="Picture 55" descr="finance.png"/>
          <p:cNvPicPr>
            <a:picLocks noChangeAspect="1"/>
          </p:cNvPicPr>
          <p:nvPr/>
        </p:nvPicPr>
        <p:blipFill>
          <a:blip r:embed="rId8" cstate="print"/>
          <a:srcRect/>
          <a:stretch>
            <a:fillRect/>
          </a:stretch>
        </p:blipFill>
        <p:spPr bwMode="auto">
          <a:xfrm>
            <a:off x="6027738" y="4648200"/>
            <a:ext cx="898525" cy="898525"/>
          </a:xfrm>
          <a:prstGeom prst="rect">
            <a:avLst/>
          </a:prstGeom>
          <a:noFill/>
          <a:ln w="9525">
            <a:noFill/>
            <a:miter lim="800000"/>
            <a:headEnd/>
            <a:tailEnd/>
          </a:ln>
        </p:spPr>
      </p:pic>
      <p:sp>
        <p:nvSpPr>
          <p:cNvPr id="40979" name="Rectangle 56"/>
          <p:cNvSpPr>
            <a:spLocks noChangeArrowheads="1"/>
          </p:cNvSpPr>
          <p:nvPr/>
        </p:nvSpPr>
        <p:spPr bwMode="auto">
          <a:xfrm>
            <a:off x="6061075" y="5559425"/>
            <a:ext cx="831850" cy="3079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cs typeface="Cordia New" pitchFamily="34" charset="-34"/>
              </a:rPr>
              <a:t>FINANCE</a:t>
            </a:r>
          </a:p>
        </p:txBody>
      </p:sp>
      <p:sp>
        <p:nvSpPr>
          <p:cNvPr id="40980" name="Rectangle 57"/>
          <p:cNvSpPr>
            <a:spLocks noChangeArrowheads="1"/>
          </p:cNvSpPr>
          <p:nvPr/>
        </p:nvSpPr>
        <p:spPr bwMode="auto">
          <a:xfrm>
            <a:off x="7385050" y="5573713"/>
            <a:ext cx="1123950" cy="3079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cs typeface="Cordia New" pitchFamily="34" charset="-34"/>
              </a:rPr>
              <a:t>MARKETING </a:t>
            </a:r>
          </a:p>
        </p:txBody>
      </p:sp>
      <p:pic>
        <p:nvPicPr>
          <p:cNvPr id="40981" name="Picture 58" descr="marketing.jpg"/>
          <p:cNvPicPr>
            <a:picLocks noChangeAspect="1"/>
          </p:cNvPicPr>
          <p:nvPr/>
        </p:nvPicPr>
        <p:blipFill>
          <a:blip r:embed="rId9" cstate="print"/>
          <a:srcRect/>
          <a:stretch>
            <a:fillRect/>
          </a:stretch>
        </p:blipFill>
        <p:spPr bwMode="auto">
          <a:xfrm>
            <a:off x="7224713" y="4811713"/>
            <a:ext cx="1444625" cy="781050"/>
          </a:xfrm>
          <a:prstGeom prst="rect">
            <a:avLst/>
          </a:prstGeom>
          <a:noFill/>
          <a:ln w="9525">
            <a:noFill/>
            <a:miter lim="800000"/>
            <a:headEnd/>
            <a:tailEnd/>
          </a:ln>
        </p:spPr>
      </p:pic>
      <p:sp>
        <p:nvSpPr>
          <p:cNvPr id="40982" name="Rectangle 59"/>
          <p:cNvSpPr>
            <a:spLocks noChangeArrowheads="1"/>
          </p:cNvSpPr>
          <p:nvPr/>
        </p:nvSpPr>
        <p:spPr bwMode="auto">
          <a:xfrm>
            <a:off x="5715000" y="4124325"/>
            <a:ext cx="1524000" cy="523875"/>
          </a:xfrm>
          <a:prstGeom prst="rect">
            <a:avLst/>
          </a:prstGeom>
          <a:noFill/>
          <a:ln w="9525">
            <a:noFill/>
            <a:miter lim="800000"/>
            <a:headEnd/>
            <a:tailEnd/>
          </a:ln>
        </p:spPr>
        <p:txBody>
          <a:bodyPr>
            <a:spAutoFit/>
          </a:bodyPr>
          <a:lstStyle/>
          <a:p>
            <a:pPr algn="ctr"/>
            <a:r>
              <a:rPr lang="en-US" sz="1400">
                <a:solidFill>
                  <a:srgbClr val="000000"/>
                </a:solidFill>
                <a:latin typeface="Calibri" pitchFamily="34" charset="0"/>
                <a:cs typeface="Cordia New" pitchFamily="34" charset="-34"/>
              </a:rPr>
              <a:t>HUMAN RESOURCE</a:t>
            </a:r>
            <a:endParaRPr lang="th-TH" sz="1600">
              <a:latin typeface="Calibri" pitchFamily="34" charset="0"/>
              <a:cs typeface="Cordia New" pitchFamily="34" charset="-34"/>
            </a:endParaRPr>
          </a:p>
        </p:txBody>
      </p:sp>
      <p:pic>
        <p:nvPicPr>
          <p:cNvPr id="40983" name="Picture 60" descr="hr.jpg"/>
          <p:cNvPicPr>
            <a:picLocks noChangeAspect="1"/>
          </p:cNvPicPr>
          <p:nvPr/>
        </p:nvPicPr>
        <p:blipFill>
          <a:blip r:embed="rId10" cstate="print"/>
          <a:srcRect/>
          <a:stretch>
            <a:fillRect/>
          </a:stretch>
        </p:blipFill>
        <p:spPr bwMode="auto">
          <a:xfrm>
            <a:off x="5948363" y="3409950"/>
            <a:ext cx="1057275" cy="704850"/>
          </a:xfrm>
          <a:prstGeom prst="rect">
            <a:avLst/>
          </a:prstGeom>
          <a:noFill/>
          <a:ln w="9525">
            <a:noFill/>
            <a:miter lim="800000"/>
            <a:headEnd/>
            <a:tailEnd/>
          </a:ln>
        </p:spPr>
      </p:pic>
      <p:sp>
        <p:nvSpPr>
          <p:cNvPr id="40984" name="Rectangle 61"/>
          <p:cNvSpPr>
            <a:spLocks noChangeArrowheads="1"/>
          </p:cNvSpPr>
          <p:nvPr/>
        </p:nvSpPr>
        <p:spPr bwMode="auto">
          <a:xfrm>
            <a:off x="6804025" y="6550025"/>
            <a:ext cx="2286000" cy="276225"/>
          </a:xfrm>
          <a:prstGeom prst="rect">
            <a:avLst/>
          </a:prstGeom>
          <a:noFill/>
          <a:ln w="9525">
            <a:noFill/>
            <a:miter lim="800000"/>
            <a:headEnd/>
            <a:tailEnd/>
          </a:ln>
        </p:spPr>
        <p:txBody>
          <a:bodyPr>
            <a:spAutoFit/>
          </a:bodyPr>
          <a:lstStyle/>
          <a:p>
            <a:pPr algn="ctr"/>
            <a:r>
              <a:rPr lang="en-US" sz="1200">
                <a:solidFill>
                  <a:srgbClr val="000000"/>
                </a:solidFill>
                <a:latin typeface="Franklin Gothic Demi Cond" pitchFamily="34" charset="0"/>
                <a:cs typeface="Cordia New" pitchFamily="34" charset="-34"/>
              </a:rPr>
              <a:t>Holistic supply chain</a:t>
            </a:r>
          </a:p>
        </p:txBody>
      </p:sp>
      <p:pic>
        <p:nvPicPr>
          <p:cNvPr id="40985" name="Picture 62" descr="supply chain.jpg"/>
          <p:cNvPicPr>
            <a:picLocks noChangeAspect="1"/>
          </p:cNvPicPr>
          <p:nvPr/>
        </p:nvPicPr>
        <p:blipFill>
          <a:blip r:embed="rId11" cstate="print"/>
          <a:srcRect/>
          <a:stretch>
            <a:fillRect/>
          </a:stretch>
        </p:blipFill>
        <p:spPr bwMode="auto">
          <a:xfrm>
            <a:off x="7185025" y="5802313"/>
            <a:ext cx="1524000" cy="762000"/>
          </a:xfrm>
          <a:prstGeom prst="rect">
            <a:avLst/>
          </a:prstGeom>
          <a:noFill/>
          <a:ln w="9525">
            <a:noFill/>
            <a:miter lim="800000"/>
            <a:headEnd/>
            <a:tailEnd/>
          </a:ln>
        </p:spPr>
      </p:pic>
      <p:pic>
        <p:nvPicPr>
          <p:cNvPr id="40986" name="Picture 24" descr="lambs-002-1024x768.jpg"/>
          <p:cNvPicPr>
            <a:picLocks noChangeAspect="1"/>
          </p:cNvPicPr>
          <p:nvPr/>
        </p:nvPicPr>
        <p:blipFill>
          <a:blip r:embed="rId12" cstate="print"/>
          <a:srcRect/>
          <a:stretch>
            <a:fillRect/>
          </a:stretch>
        </p:blipFill>
        <p:spPr bwMode="auto">
          <a:xfrm>
            <a:off x="7415213" y="2282825"/>
            <a:ext cx="1063625" cy="798513"/>
          </a:xfrm>
          <a:prstGeom prst="rect">
            <a:avLst/>
          </a:prstGeom>
          <a:noFill/>
          <a:ln w="9525">
            <a:noFill/>
            <a:miter lim="800000"/>
            <a:headEnd/>
            <a:tailEnd/>
          </a:ln>
        </p:spPr>
      </p:pic>
      <p:sp>
        <p:nvSpPr>
          <p:cNvPr id="40987" name="Rectangle 24"/>
          <p:cNvSpPr>
            <a:spLocks noChangeArrowheads="1"/>
          </p:cNvSpPr>
          <p:nvPr/>
        </p:nvSpPr>
        <p:spPr bwMode="auto">
          <a:xfrm>
            <a:off x="304800" y="1274763"/>
            <a:ext cx="5334000" cy="5354637"/>
          </a:xfrm>
          <a:prstGeom prst="rect">
            <a:avLst/>
          </a:prstGeom>
          <a:noFill/>
          <a:ln w="9525">
            <a:noFill/>
            <a:miter lim="800000"/>
            <a:headEnd/>
            <a:tailEnd/>
          </a:ln>
        </p:spPr>
        <p:txBody>
          <a:bodyPr>
            <a:spAutoFit/>
          </a:bodyPr>
          <a:lstStyle/>
          <a:p>
            <a:r>
              <a:rPr lang="th-TH" sz="1800" b="1">
                <a:latin typeface="Tahoma" pitchFamily="34" charset="0"/>
                <a:cs typeface="Tahoma" pitchFamily="34" charset="0"/>
              </a:rPr>
              <a:t>จุดประสงค์</a:t>
            </a:r>
          </a:p>
          <a:p>
            <a:r>
              <a:rPr lang="th-TH" sz="1800">
                <a:latin typeface="Tahoma" pitchFamily="34" charset="0"/>
                <a:cs typeface="Tahoma" pitchFamily="34" charset="0"/>
              </a:rPr>
              <a:t>	เพื่อสนับสนุนให้ไทยเป็นศูนย์กลางอุตสาหกรรมอาหารและผลิตภัณฑ์ฮาลาลระดับโลก (</a:t>
            </a:r>
            <a:r>
              <a:rPr lang="en-US" sz="1800">
                <a:latin typeface="Tahoma" pitchFamily="34" charset="0"/>
                <a:cs typeface="Tahoma" pitchFamily="34" charset="0"/>
              </a:rPr>
              <a:t>Halal Hub</a:t>
            </a:r>
            <a:r>
              <a:rPr lang="th-TH" sz="1800">
                <a:latin typeface="Tahoma" pitchFamily="34" charset="0"/>
                <a:cs typeface="Tahoma" pitchFamily="34" charset="0"/>
              </a:rPr>
              <a:t>) โดยเฉพาะผลักดันให้เกิดการขยายตัวของธุรกิจต่าง ๆ ที่เกี่ยวข้องกับ อุตสาหกรรมอาหาร สินค้าและบริการตามมาตรฐานฮาลาล ด้วยกระบวนการวิจัย พัฒนาและถ่ายทอดเทคโนโลยี	</a:t>
            </a:r>
          </a:p>
          <a:p>
            <a:r>
              <a:rPr lang="th-TH" sz="1800">
                <a:latin typeface="Tahoma" pitchFamily="34" charset="0"/>
                <a:cs typeface="Tahoma" pitchFamily="34" charset="0"/>
              </a:rPr>
              <a:t>	ประเทศไทยจำเป็นที่ต้องมีศูนย์วิจัยและพัฒนาฮาลาลที่มีประสิทธิภาพและเข้มแข็ง โดยทำหน้าที่เป็น</a:t>
            </a:r>
          </a:p>
          <a:p>
            <a:pPr lvl="1">
              <a:buFont typeface="Arial" pitchFamily="34" charset="0"/>
              <a:buChar char="•"/>
            </a:pPr>
            <a:r>
              <a:rPr lang="th-TH" sz="1800">
                <a:latin typeface="Tahoma" pitchFamily="34" charset="0"/>
                <a:cs typeface="Tahoma" pitchFamily="34" charset="0"/>
              </a:rPr>
              <a:t>ศูนย์กลางข้อมูลทางวิชาการครอบคลุมตลอดห่วงโซ่มูลค่าฮาลาล </a:t>
            </a:r>
          </a:p>
          <a:p>
            <a:pPr lvl="1">
              <a:buFont typeface="Arial" pitchFamily="34" charset="0"/>
              <a:buChar char="•"/>
            </a:pPr>
            <a:r>
              <a:rPr lang="th-TH" sz="1800">
                <a:latin typeface="Tahoma" pitchFamily="34" charset="0"/>
                <a:cs typeface="Tahoma" pitchFamily="34" charset="0"/>
              </a:rPr>
              <a:t>บูรณาการงานด้านวิทยาศาสตร์ เทคโนโลยี และนวัตกรรมฮาลาล </a:t>
            </a:r>
          </a:p>
          <a:p>
            <a:pPr lvl="1">
              <a:buFont typeface="Arial" pitchFamily="34" charset="0"/>
              <a:buChar char="•"/>
            </a:pPr>
            <a:r>
              <a:rPr lang="th-TH" sz="1800">
                <a:latin typeface="Tahoma" pitchFamily="34" charset="0"/>
                <a:cs typeface="Tahoma" pitchFamily="34" charset="0"/>
              </a:rPr>
              <a:t>ประสานความร่วมมือระหว่างหน่วยงานและองค์กรที่เกี่ยวข้องทั้งภาครัฐและเอกชนทั้งในประเทศและในระดับนานาชาติ </a:t>
            </a:r>
          </a:p>
          <a:p>
            <a:pPr lvl="1">
              <a:buFont typeface="Arial" pitchFamily="34" charset="0"/>
              <a:buChar char="•"/>
            </a:pPr>
            <a:r>
              <a:rPr lang="th-TH" sz="1800">
                <a:latin typeface="Tahoma" pitchFamily="34" charset="0"/>
                <a:cs typeface="Tahoma" pitchFamily="34" charset="0"/>
              </a:rPr>
              <a:t>เพื่อดึงดูดการลงทุนด้านการวิจัยและพัฒนา </a:t>
            </a:r>
          </a:p>
          <a:p>
            <a:pPr lvl="1">
              <a:buFont typeface="Arial" pitchFamily="34" charset="0"/>
              <a:buChar char="•"/>
            </a:pPr>
            <a:r>
              <a:rPr lang="th-TH" sz="1800">
                <a:latin typeface="Tahoma" pitchFamily="34" charset="0"/>
                <a:cs typeface="Tahoma" pitchFamily="34" charset="0"/>
              </a:rPr>
              <a:t>สนับสนุนการถ่ายทอดเทคโนโลยีและการประยุกต์ใช้เทคโนโลยีที่เหมาะสม </a:t>
            </a:r>
          </a:p>
        </p:txBody>
      </p:sp>
      <p:sp>
        <p:nvSpPr>
          <p:cNvPr id="40988" name="ตัวยึดหมายเลขภาพนิ่ง 2"/>
          <p:cNvSpPr>
            <a:spLocks noGrp="1"/>
          </p:cNvSpPr>
          <p:nvPr>
            <p:ph type="sldNum" sz="quarter" idx="12"/>
          </p:nvPr>
        </p:nvSpPr>
        <p:spPr bwMode="auto">
          <a:noFill/>
          <a:ln>
            <a:miter lim="800000"/>
            <a:headEnd/>
            <a:tailEnd/>
          </a:ln>
        </p:spPr>
        <p:txBody>
          <a:bodyPr/>
          <a:lstStyle/>
          <a:p>
            <a:fld id="{E3D8E16F-79BE-4C2B-8D0A-68E058600993}" type="slidenum">
              <a:rPr lang="th-TH" sz="1800" smtClean="0"/>
              <a:pPr/>
              <a:t>101</a:t>
            </a:fld>
            <a:endParaRPr lang="th-TH" smtClean="0"/>
          </a:p>
        </p:txBody>
      </p:sp>
    </p:spTree>
  </p:cSld>
  <p:clrMapOvr>
    <a:masterClrMapping/>
  </p:clrMapOvr>
  <p:transition>
    <p:cu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44450"/>
            <a:ext cx="8229600" cy="1143000"/>
          </a:xfrm>
        </p:spPr>
        <p:txBody>
          <a:bodyPr/>
          <a:lstStyle/>
          <a:p>
            <a:pPr eaLnBrk="1" hangingPunct="1"/>
            <a:r>
              <a:rPr lang="th-TH" sz="3200" b="1" smtClean="0">
                <a:latin typeface="Tahoma" pitchFamily="34" charset="0"/>
                <a:cs typeface="Tahoma" pitchFamily="34" charset="0"/>
              </a:rPr>
              <a:t>โครงการจัดตั้งอุทยานธุรกิจนวัตกรรมอวกาศ</a:t>
            </a:r>
          </a:p>
        </p:txBody>
      </p:sp>
      <p:sp>
        <p:nvSpPr>
          <p:cNvPr id="37891" name="Content Placeholder 2"/>
          <p:cNvSpPr>
            <a:spLocks noGrp="1"/>
          </p:cNvSpPr>
          <p:nvPr>
            <p:ph idx="1"/>
          </p:nvPr>
        </p:nvSpPr>
        <p:spPr>
          <a:xfrm>
            <a:off x="357188" y="1217613"/>
            <a:ext cx="8715375" cy="2427287"/>
          </a:xfrm>
        </p:spPr>
        <p:txBody>
          <a:bodyPr/>
          <a:lstStyle/>
          <a:p>
            <a:pPr eaLnBrk="1" hangingPunct="1">
              <a:lnSpc>
                <a:spcPct val="90000"/>
              </a:lnSpc>
            </a:pPr>
            <a:r>
              <a:rPr lang="th-TH" sz="1800" smtClean="0">
                <a:latin typeface="Tahoma" pitchFamily="34" charset="0"/>
                <a:cs typeface="Tahoma" pitchFamily="34" charset="0"/>
              </a:rPr>
              <a:t>รูปแบบของอุทยานวิทยาศาสตร์ เพื่อสนับสนุนการวิจัย พัฒนาและสร้างธุรกิจ อุตสาหกรรมเกี่ยวเนื่องกับเทคโนโลยีอวกาศและภูมิสารสนเทศ</a:t>
            </a:r>
          </a:p>
          <a:p>
            <a:pPr eaLnBrk="1" hangingPunct="1">
              <a:lnSpc>
                <a:spcPct val="90000"/>
              </a:lnSpc>
            </a:pPr>
            <a:r>
              <a:rPr lang="th-TH" sz="1800" smtClean="0">
                <a:latin typeface="Tahoma" pitchFamily="34" charset="0"/>
                <a:cs typeface="Tahoma" pitchFamily="34" charset="0"/>
              </a:rPr>
              <a:t>การพัฒนาธุรกิจและบริการต่อเนื่องกับกิจการด้านเทคโนโลยีอวกาศและภูมิสารสนเทศ บนพื้นฐานของอุทยานนวัตกรรมรังสรรค์ด้านอวกาศ เช่น การใช้ประโยชน์จากข้อมูลภาพถ่ายทางอากาศสร้างมูลค่าเพิ่มของผลิตภัณฑ์ด้านเทคโนโลยีอวกาศและภูมิสารสนเทศในเชิงพาณิชย์ ให้ขยายไปยังภาคธุรกิจที่เกี่ยวเนื่องทางการเกษตร, ความมั่นคง, บริหารจัดการทรัพยากร</a:t>
            </a:r>
          </a:p>
          <a:p>
            <a:pPr eaLnBrk="1" hangingPunct="1">
              <a:lnSpc>
                <a:spcPct val="90000"/>
              </a:lnSpc>
            </a:pPr>
            <a:r>
              <a:rPr lang="th-TH" sz="1800" smtClean="0">
                <a:latin typeface="Tahoma" pitchFamily="34" charset="0"/>
                <a:cs typeface="Tahoma" pitchFamily="34" charset="0"/>
              </a:rPr>
              <a:t>สถานที่ดำเนินการ อ.ศรีราชา จ.ชลบุรี บริหารโดยสำนักงานพัฒนาเทคโนโลยีอวกาศและภูมิสารสนเทศ </a:t>
            </a:r>
          </a:p>
          <a:p>
            <a:pPr eaLnBrk="1" hangingPunct="1">
              <a:lnSpc>
                <a:spcPct val="90000"/>
              </a:lnSpc>
            </a:pPr>
            <a:endParaRPr lang="th-TH" sz="1800" smtClean="0">
              <a:latin typeface="Tahoma" pitchFamily="34" charset="0"/>
              <a:cs typeface="Tahoma" pitchFamily="34" charset="0"/>
            </a:endParaRPr>
          </a:p>
          <a:p>
            <a:pPr eaLnBrk="1" hangingPunct="1">
              <a:lnSpc>
                <a:spcPct val="90000"/>
              </a:lnSpc>
            </a:pPr>
            <a:endParaRPr lang="th-TH" sz="1800" smtClean="0">
              <a:latin typeface="Tahoma" pitchFamily="34" charset="0"/>
              <a:cs typeface="Tahoma" pitchFamily="34" charset="0"/>
            </a:endParaRPr>
          </a:p>
        </p:txBody>
      </p:sp>
      <p:sp>
        <p:nvSpPr>
          <p:cNvPr id="37892" name="Slide Number Placeholder 3"/>
          <p:cNvSpPr>
            <a:spLocks noGrp="1"/>
          </p:cNvSpPr>
          <p:nvPr>
            <p:ph type="sldNum" sz="quarter" idx="12"/>
          </p:nvPr>
        </p:nvSpPr>
        <p:spPr bwMode="auto">
          <a:noFill/>
          <a:ln>
            <a:miter lim="800000"/>
            <a:headEnd/>
            <a:tailEnd/>
          </a:ln>
        </p:spPr>
        <p:txBody>
          <a:bodyPr/>
          <a:lstStyle/>
          <a:p>
            <a:fld id="{EBA3C7BC-0DC0-4CEB-9D16-B84E9B92E24D}" type="slidenum">
              <a:rPr lang="th-TH" sz="1800" smtClean="0"/>
              <a:pPr/>
              <a:t>102</a:t>
            </a:fld>
            <a:endParaRPr lang="th-TH" smtClean="0"/>
          </a:p>
        </p:txBody>
      </p:sp>
      <p:pic>
        <p:nvPicPr>
          <p:cNvPr id="14" name="Picture 2" descr="C:\Documents and Settings\chakrit\Desktop\SKP.jpg"/>
          <p:cNvPicPr>
            <a:picLocks noChangeAspect="1" noChangeArrowheads="1"/>
          </p:cNvPicPr>
          <p:nvPr/>
        </p:nvPicPr>
        <p:blipFill>
          <a:blip r:embed="rId2" cstate="print"/>
          <a:srcRect/>
          <a:stretch>
            <a:fillRect/>
          </a:stretch>
        </p:blipFill>
        <p:spPr bwMode="auto">
          <a:xfrm>
            <a:off x="500063" y="3786188"/>
            <a:ext cx="4230687" cy="2928937"/>
          </a:xfrm>
          <a:prstGeom prst="rect">
            <a:avLst/>
          </a:prstGeom>
          <a:ln>
            <a:noFill/>
          </a:ln>
          <a:effectLst>
            <a:outerShdw blurRad="292100" dist="139700" dir="2700000" algn="tl" rotWithShape="0">
              <a:srgbClr val="333333">
                <a:alpha val="65000"/>
              </a:srgbClr>
            </a:outerShdw>
          </a:effectLst>
        </p:spPr>
      </p:pic>
      <p:sp>
        <p:nvSpPr>
          <p:cNvPr id="37894" name="TextBox 14"/>
          <p:cNvSpPr txBox="1">
            <a:spLocks noChangeArrowheads="1"/>
          </p:cNvSpPr>
          <p:nvPr/>
        </p:nvSpPr>
        <p:spPr bwMode="auto">
          <a:xfrm>
            <a:off x="4929188" y="3960813"/>
            <a:ext cx="3929062" cy="1754187"/>
          </a:xfrm>
          <a:prstGeom prst="rect">
            <a:avLst/>
          </a:prstGeom>
          <a:noFill/>
          <a:ln w="9525">
            <a:noFill/>
            <a:miter lim="800000"/>
            <a:headEnd/>
            <a:tailEnd/>
          </a:ln>
        </p:spPr>
        <p:txBody>
          <a:bodyPr>
            <a:spAutoFit/>
          </a:bodyPr>
          <a:lstStyle/>
          <a:p>
            <a:r>
              <a:rPr lang="th-TH" sz="1800" u="sng">
                <a:latin typeface="Tahoma" pitchFamily="34" charset="0"/>
                <a:cs typeface="Tahoma" pitchFamily="34" charset="0"/>
              </a:rPr>
              <a:t>ผลลัพธ์</a:t>
            </a:r>
            <a:r>
              <a:rPr lang="en-US" sz="1800" u="sng">
                <a:latin typeface="Tahoma" pitchFamily="34" charset="0"/>
                <a:cs typeface="Tahoma" pitchFamily="34" charset="0"/>
              </a:rPr>
              <a:t>/</a:t>
            </a:r>
            <a:r>
              <a:rPr lang="th-TH" sz="1800" u="sng">
                <a:latin typeface="Tahoma" pitchFamily="34" charset="0"/>
                <a:cs typeface="Tahoma" pitchFamily="34" charset="0"/>
              </a:rPr>
              <a:t>ผลกระทบที่สำคัญ </a:t>
            </a:r>
          </a:p>
          <a:p>
            <a:r>
              <a:rPr lang="th-TH" sz="1800">
                <a:latin typeface="Tahoma" pitchFamily="34" charset="0"/>
                <a:cs typeface="Tahoma" pitchFamily="34" charset="0"/>
              </a:rPr>
              <a:t>ประเทศไทยมีศักยภาพด้านเทคโนโลยีอวกาศและภูมิสารสนเทศทัดเทียมกับประเทศอื่น ๆ รวมทั้งก่อให้เกิดธุรกิจในการพัฒนาผลิตภัณฑ์และบริการด้านอวกาศและภูมิสารสนเทศ</a:t>
            </a:r>
          </a:p>
        </p:txBody>
      </p:sp>
      <p:sp>
        <p:nvSpPr>
          <p:cNvPr id="37895" name="TextBox 6"/>
          <p:cNvSpPr txBox="1">
            <a:spLocks noChangeArrowheads="1"/>
          </p:cNvSpPr>
          <p:nvPr/>
        </p:nvSpPr>
        <p:spPr bwMode="auto">
          <a:xfrm>
            <a:off x="4959350" y="6000750"/>
            <a:ext cx="2857500" cy="369888"/>
          </a:xfrm>
          <a:prstGeom prst="rect">
            <a:avLst/>
          </a:prstGeom>
          <a:noFill/>
          <a:ln w="9525">
            <a:noFill/>
            <a:miter lim="800000"/>
            <a:headEnd/>
            <a:tailEnd/>
          </a:ln>
        </p:spPr>
        <p:txBody>
          <a:bodyPr>
            <a:spAutoFit/>
          </a:bodyPr>
          <a:lstStyle/>
          <a:p>
            <a:r>
              <a:rPr lang="th-TH" sz="1800">
                <a:latin typeface="Tahoma" pitchFamily="34" charset="0"/>
                <a:cs typeface="Tahoma" pitchFamily="34" charset="0"/>
              </a:rPr>
              <a:t>งบประมาณ </a:t>
            </a:r>
            <a:r>
              <a:rPr lang="en-US" sz="1800">
                <a:latin typeface="Tahoma" pitchFamily="34" charset="0"/>
                <a:cs typeface="Tahoma" pitchFamily="34" charset="0"/>
              </a:rPr>
              <a:t>976 </a:t>
            </a:r>
            <a:r>
              <a:rPr lang="th-TH" sz="1800">
                <a:latin typeface="Tahoma" pitchFamily="34" charset="0"/>
                <a:cs typeface="Tahoma" pitchFamily="34" charset="0"/>
              </a:rPr>
              <a:t>ล้านบาท</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5286380" y="1142984"/>
            <a:ext cx="3929090" cy="5429288"/>
          </a:xfrm>
          <a:prstGeom prst="rect">
            <a:avLst/>
          </a:prstGeom>
          <a:noFill/>
          <a:ln w="9525">
            <a:noFill/>
            <a:miter lim="800000"/>
            <a:headEnd/>
            <a:tailEnd/>
          </a:ln>
          <a:effectLst/>
        </p:spPr>
      </p:pic>
      <p:sp>
        <p:nvSpPr>
          <p:cNvPr id="96" name="Title 95"/>
          <p:cNvSpPr>
            <a:spLocks noGrp="1"/>
          </p:cNvSpPr>
          <p:nvPr>
            <p:ph type="title"/>
          </p:nvPr>
        </p:nvSpPr>
        <p:spPr>
          <a:xfrm>
            <a:off x="539552" y="0"/>
            <a:ext cx="8229600" cy="1143000"/>
          </a:xfrm>
        </p:spPr>
        <p:txBody>
          <a:bodyPr/>
          <a:lstStyle/>
          <a:p>
            <a:r>
              <a:rPr lang="en-US" b="1" dirty="0" smtClean="0"/>
              <a:t>Science Park Promotion Agency</a:t>
            </a:r>
            <a:endParaRPr lang="th-TH" b="1" dirty="0"/>
          </a:p>
        </p:txBody>
      </p:sp>
      <p:pic>
        <p:nvPicPr>
          <p:cNvPr id="5" name="Picture 2"/>
          <p:cNvPicPr>
            <a:picLocks noChangeAspect="1" noChangeArrowheads="1"/>
          </p:cNvPicPr>
          <p:nvPr/>
        </p:nvPicPr>
        <p:blipFill>
          <a:blip r:embed="rId4" cstate="print"/>
          <a:srcRect/>
          <a:stretch>
            <a:fillRect/>
          </a:stretch>
        </p:blipFill>
        <p:spPr bwMode="auto">
          <a:xfrm>
            <a:off x="-58770" y="987408"/>
            <a:ext cx="5429288" cy="5643602"/>
          </a:xfrm>
          <a:prstGeom prst="rect">
            <a:avLst/>
          </a:prstGeom>
          <a:noFill/>
          <a:ln w="9525">
            <a:noFill/>
            <a:miter lim="800000"/>
            <a:headEnd/>
            <a:tailEnd/>
          </a:ln>
          <a:effectLst/>
        </p:spPr>
      </p:pic>
      <p:sp>
        <p:nvSpPr>
          <p:cNvPr id="7" name="Slide Number Placeholder 5"/>
          <p:cNvSpPr txBox="1">
            <a:spLocks noGrp="1"/>
          </p:cNvSpPr>
          <p:nvPr/>
        </p:nvSpPr>
        <p:spPr>
          <a:xfrm>
            <a:off x="8676456" y="6525344"/>
            <a:ext cx="391344" cy="332656"/>
          </a:xfrm>
          <a:prstGeom prst="rect">
            <a:avLst/>
          </a:prstGeom>
          <a:noFill/>
        </p:spPr>
        <p:txBody>
          <a:bodyPr anchor="ctr"/>
          <a:lstStyle/>
          <a:p>
            <a:pPr algn="r" fontAlgn="auto">
              <a:spcBef>
                <a:spcPts val="0"/>
              </a:spcBef>
              <a:spcAft>
                <a:spcPts val="0"/>
              </a:spcAft>
              <a:defRPr/>
            </a:pPr>
            <a:fld id="{3DA78767-7E72-4BEF-98AE-139E6DBB109C}" type="slidenum">
              <a:rPr lang="th-TH" sz="1200">
                <a:solidFill>
                  <a:schemeClr val="tx1">
                    <a:tint val="75000"/>
                  </a:schemeClr>
                </a:solidFill>
                <a:latin typeface="Tahoma" pitchFamily="34" charset="0"/>
                <a:cs typeface="Tahoma" pitchFamily="34" charset="0"/>
              </a:rPr>
              <a:pPr algn="r" fontAlgn="auto">
                <a:spcBef>
                  <a:spcPts val="0"/>
                </a:spcBef>
                <a:spcAft>
                  <a:spcPts val="0"/>
                </a:spcAft>
                <a:defRPr/>
              </a:pPr>
              <a:t>103</a:t>
            </a:fld>
            <a:endParaRPr lang="th-TH" sz="1200" dirty="0">
              <a:solidFill>
                <a:schemeClr val="tx1">
                  <a:tint val="75000"/>
                </a:schemeClr>
              </a:solidFill>
              <a:latin typeface="Tahoma" pitchFamily="34" charset="0"/>
              <a:cs typeface="Tahoma" pitchFamily="34" charset="0"/>
            </a:endParaRPr>
          </a:p>
        </p:txBody>
      </p:sp>
      <p:sp>
        <p:nvSpPr>
          <p:cNvPr id="8" name="Slide Number Placeholder 7"/>
          <p:cNvSpPr>
            <a:spLocks noGrp="1"/>
          </p:cNvSpPr>
          <p:nvPr>
            <p:ph type="sldNum" sz="quarter" idx="12"/>
          </p:nvPr>
        </p:nvSpPr>
        <p:spPr/>
        <p:txBody>
          <a:bodyPr/>
          <a:lstStyle/>
          <a:p>
            <a:fld id="{69ADDD85-5A9F-4E89-AC81-0A64F86A6DC6}" type="slidenum">
              <a:rPr lang="th-TH" smtClean="0"/>
              <a:pPr/>
              <a:t>103</a:t>
            </a:fld>
            <a:endParaRPr lang="th-TH"/>
          </a:p>
        </p:txBody>
      </p:sp>
    </p:spTree>
    <p:extLst>
      <p:ext uri="{BB962C8B-B14F-4D97-AF65-F5344CB8AC3E}">
        <p14:creationId xmlns="" xmlns:p14="http://schemas.microsoft.com/office/powerpoint/2010/main" val="155716844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DD9892B-55BF-43BA-B2B5-A46CE9275F44}" type="slidenum">
              <a:rPr lang="th-TH" smtClean="0"/>
              <a:pPr>
                <a:defRPr/>
              </a:pPr>
              <a:t>104</a:t>
            </a:fld>
            <a:endParaRPr lang="th-TH"/>
          </a:p>
        </p:txBody>
      </p:sp>
      <p:pic>
        <p:nvPicPr>
          <p:cNvPr id="19459" name="Picture 2"/>
          <p:cNvPicPr>
            <a:picLocks noChangeAspect="1" noChangeArrowheads="1"/>
          </p:cNvPicPr>
          <p:nvPr/>
        </p:nvPicPr>
        <p:blipFill>
          <a:blip r:embed="rId2" cstate="print"/>
          <a:srcRect/>
          <a:stretch>
            <a:fillRect/>
          </a:stretch>
        </p:blipFill>
        <p:spPr bwMode="auto">
          <a:xfrm>
            <a:off x="755650" y="1149350"/>
            <a:ext cx="8166100" cy="5680075"/>
          </a:xfrm>
          <a:prstGeom prst="rect">
            <a:avLst/>
          </a:prstGeom>
          <a:noFill/>
          <a:ln w="9525">
            <a:noFill/>
            <a:miter lim="800000"/>
            <a:headEnd/>
            <a:tailEnd/>
          </a:ln>
        </p:spPr>
      </p:pic>
      <p:sp>
        <p:nvSpPr>
          <p:cNvPr id="19460" name="TextBox 4"/>
          <p:cNvSpPr txBox="1">
            <a:spLocks noChangeArrowheads="1"/>
          </p:cNvSpPr>
          <p:nvPr/>
        </p:nvSpPr>
        <p:spPr bwMode="auto">
          <a:xfrm>
            <a:off x="1403350" y="404813"/>
            <a:ext cx="5739072" cy="1323439"/>
          </a:xfrm>
          <a:prstGeom prst="rect">
            <a:avLst/>
          </a:prstGeom>
          <a:noFill/>
          <a:ln w="9525">
            <a:noFill/>
            <a:miter lim="800000"/>
            <a:headEnd/>
            <a:tailEnd/>
          </a:ln>
        </p:spPr>
        <p:txBody>
          <a:bodyPr wrap="none">
            <a:spAutoFit/>
          </a:bodyPr>
          <a:lstStyle/>
          <a:p>
            <a:r>
              <a:rPr lang="en-US" sz="4000" b="1" dirty="0"/>
              <a:t>Technology Needs Assessment (</a:t>
            </a:r>
            <a:r>
              <a:rPr lang="en-US" sz="4000" b="1" dirty="0">
                <a:solidFill>
                  <a:srgbClr val="FF0000"/>
                </a:solidFill>
              </a:rPr>
              <a:t>TNA</a:t>
            </a:r>
            <a:r>
              <a:rPr lang="en-US" sz="4000" b="1" dirty="0"/>
              <a:t>)</a:t>
            </a:r>
          </a:p>
          <a:p>
            <a:r>
              <a:rPr lang="en-US" sz="4000" b="1" dirty="0"/>
              <a:t>For Climate Change</a:t>
            </a:r>
            <a:endParaRPr lang="th-TH" sz="4000" b="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700808"/>
            <a:ext cx="5220072" cy="4259913"/>
          </a:xfrm>
          <a:prstGeom prst="rect">
            <a:avLst/>
          </a:prstGeom>
          <a:noFill/>
          <a:ln w="9525">
            <a:noFill/>
            <a:miter lim="800000"/>
            <a:headEnd/>
            <a:tailEnd/>
          </a:ln>
        </p:spPr>
      </p:pic>
      <p:sp>
        <p:nvSpPr>
          <p:cNvPr id="5" name="TextBox 4"/>
          <p:cNvSpPr txBox="1"/>
          <p:nvPr/>
        </p:nvSpPr>
        <p:spPr>
          <a:xfrm>
            <a:off x="0" y="5780782"/>
            <a:ext cx="5148064" cy="1077218"/>
          </a:xfrm>
          <a:prstGeom prst="rect">
            <a:avLst/>
          </a:prstGeom>
          <a:noFill/>
        </p:spPr>
        <p:txBody>
          <a:bodyPr wrap="square" rtlCol="0">
            <a:spAutoFit/>
          </a:bodyPr>
          <a:lstStyle/>
          <a:p>
            <a:pPr algn="ctr"/>
            <a:r>
              <a:rPr lang="en-US" sz="1600" dirty="0" smtClean="0">
                <a:latin typeface="Tahoma" pitchFamily="34" charset="0"/>
                <a:ea typeface="Tahoma" pitchFamily="34" charset="0"/>
                <a:cs typeface="Tahoma" pitchFamily="34" charset="0"/>
              </a:rPr>
              <a:t>Thailand has been selected by the Global Environment Facility (GEF) as one of the 15 countries to receive GEF fund to conduct research to identify Climate Change Technology Needs Assessments (TNA). </a:t>
            </a:r>
            <a:endParaRPr lang="th-TH" sz="1600" dirty="0">
              <a:latin typeface="Tahoma" pitchFamily="34" charset="0"/>
              <a:ea typeface="Tahoma" pitchFamily="34" charset="0"/>
              <a:cs typeface="Tahoma" pitchFamily="34" charset="0"/>
            </a:endParaRPr>
          </a:p>
        </p:txBody>
      </p:sp>
      <p:sp>
        <p:nvSpPr>
          <p:cNvPr id="2" name="Title 1"/>
          <p:cNvSpPr>
            <a:spLocks noGrp="1"/>
          </p:cNvSpPr>
          <p:nvPr>
            <p:ph type="title"/>
          </p:nvPr>
        </p:nvSpPr>
        <p:spPr>
          <a:xfrm>
            <a:off x="179512" y="1268760"/>
            <a:ext cx="5112568" cy="710952"/>
          </a:xfrm>
        </p:spPr>
        <p:txBody>
          <a:bodyPr/>
          <a:lstStyle/>
          <a:p>
            <a:pPr algn="ctr"/>
            <a:r>
              <a:rPr lang="en-US" sz="1800" b="1" dirty="0" smtClean="0">
                <a:solidFill>
                  <a:schemeClr val="tx2">
                    <a:lumMod val="50000"/>
                  </a:schemeClr>
                </a:solidFill>
                <a:latin typeface="Tahoma" pitchFamily="34" charset="0"/>
                <a:ea typeface="Tahoma" pitchFamily="34" charset="0"/>
                <a:cs typeface="Tahoma" pitchFamily="34" charset="0"/>
              </a:rPr>
              <a:t>15 Countries Selected for Round-I Studies </a:t>
            </a:r>
            <a:endParaRPr lang="th-TH" sz="1800" b="1" dirty="0">
              <a:solidFill>
                <a:schemeClr val="tx2">
                  <a:lumMod val="50000"/>
                </a:schemeClr>
              </a:solidFill>
              <a:latin typeface="Tahoma" pitchFamily="34" charset="0"/>
              <a:ea typeface="Tahoma" pitchFamily="34" charset="0"/>
              <a:cs typeface="Tahoma" pitchFamily="34" charset="0"/>
            </a:endParaRPr>
          </a:p>
        </p:txBody>
      </p:sp>
      <p:graphicFrame>
        <p:nvGraphicFramePr>
          <p:cNvPr id="20" name="Content Placeholder 19"/>
          <p:cNvGraphicFramePr>
            <a:graphicFrameLocks noGrp="1"/>
          </p:cNvGraphicFramePr>
          <p:nvPr>
            <p:ph sz="half" idx="2"/>
          </p:nvPr>
        </p:nvGraphicFramePr>
        <p:xfrm>
          <a:off x="5292080" y="1772816"/>
          <a:ext cx="3678560" cy="4669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79512" y="188640"/>
            <a:ext cx="8820472" cy="830997"/>
          </a:xfrm>
          <a:prstGeom prst="rect">
            <a:avLst/>
          </a:prstGeom>
        </p:spPr>
        <p:txBody>
          <a:bodyPr wrap="square">
            <a:spAutoFit/>
          </a:bodyPr>
          <a:lstStyle/>
          <a:p>
            <a:r>
              <a:rPr lang="en-US" sz="2400" b="1" dirty="0" smtClean="0">
                <a:latin typeface="Tahoma" pitchFamily="34" charset="0"/>
                <a:ea typeface="Tahoma" pitchFamily="34" charset="0"/>
                <a:cs typeface="Tahoma" pitchFamily="34" charset="0"/>
              </a:rPr>
              <a:t>Climate Change Technology Needs Assessments for Thailand</a:t>
            </a:r>
            <a:endParaRPr lang="en-US" sz="2400" b="1" dirty="0">
              <a:latin typeface="Tahoma" pitchFamily="34" charset="0"/>
              <a:ea typeface="Tahoma" pitchFamily="34" charset="0"/>
              <a:cs typeface="Tahoma" pitchFamily="34" charset="0"/>
            </a:endParaRPr>
          </a:p>
        </p:txBody>
      </p:sp>
      <p:sp>
        <p:nvSpPr>
          <p:cNvPr id="15" name="TextBox 14"/>
          <p:cNvSpPr txBox="1"/>
          <p:nvPr/>
        </p:nvSpPr>
        <p:spPr>
          <a:xfrm>
            <a:off x="3779912" y="2204864"/>
            <a:ext cx="184731" cy="523220"/>
          </a:xfrm>
          <a:prstGeom prst="rect">
            <a:avLst/>
          </a:prstGeom>
          <a:noFill/>
        </p:spPr>
        <p:txBody>
          <a:bodyPr wrap="none" rtlCol="0">
            <a:spAutoFit/>
          </a:bodyPr>
          <a:lstStyle/>
          <a:p>
            <a:endParaRPr lang="th-TH" dirty="0"/>
          </a:p>
        </p:txBody>
      </p:sp>
      <p:sp>
        <p:nvSpPr>
          <p:cNvPr id="16" name="Title 15"/>
          <p:cNvSpPr txBox="1">
            <a:spLocks/>
          </p:cNvSpPr>
          <p:nvPr/>
        </p:nvSpPr>
        <p:spPr bwMode="auto">
          <a:xfrm>
            <a:off x="4716016" y="1268760"/>
            <a:ext cx="460851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noProof="0" dirty="0" smtClean="0">
                <a:solidFill>
                  <a:schemeClr val="tx2">
                    <a:lumMod val="50000"/>
                  </a:schemeClr>
                </a:solidFill>
                <a:latin typeface="Tahoma" pitchFamily="34" charset="0"/>
                <a:ea typeface="Tahoma" pitchFamily="34" charset="0"/>
                <a:cs typeface="Tahoma" pitchFamily="34" charset="0"/>
              </a:rPr>
              <a:t>4 Areas of Study</a:t>
            </a:r>
            <a:endParaRPr kumimoji="0" lang="th-TH" sz="600" b="1" i="0" u="none" strike="noStrike" kern="1200" cap="none" spc="0" normalizeH="0" baseline="0" noProof="0" dirty="0">
              <a:ln>
                <a:noFill/>
              </a:ln>
              <a:solidFill>
                <a:schemeClr val="tx2">
                  <a:lumMod val="50000"/>
                </a:schemeClr>
              </a:solidFill>
              <a:effectLst/>
              <a:uLnTx/>
              <a:uFillTx/>
              <a:latin typeface="Tahoma" pitchFamily="34" charset="0"/>
              <a:ea typeface="Tahoma" pitchFamily="34" charset="0"/>
              <a:cs typeface="Tahoma" pitchFamily="34" charset="0"/>
            </a:endParaRPr>
          </a:p>
        </p:txBody>
      </p:sp>
      <p:grpSp>
        <p:nvGrpSpPr>
          <p:cNvPr id="3" name="Group 10"/>
          <p:cNvGrpSpPr/>
          <p:nvPr/>
        </p:nvGrpSpPr>
        <p:grpSpPr>
          <a:xfrm>
            <a:off x="5292080" y="1844824"/>
            <a:ext cx="3674970" cy="1124169"/>
            <a:chOff x="1794" y="1182715"/>
            <a:chExt cx="3674970" cy="1124169"/>
          </a:xfrm>
          <a:solidFill>
            <a:schemeClr val="accent2">
              <a:lumMod val="60000"/>
              <a:lumOff val="40000"/>
            </a:schemeClr>
          </a:solidFill>
        </p:grpSpPr>
        <p:sp>
          <p:nvSpPr>
            <p:cNvPr id="12" name="Rounded Rectangle 11"/>
            <p:cNvSpPr/>
            <p:nvPr/>
          </p:nvSpPr>
          <p:spPr>
            <a:xfrm>
              <a:off x="1794" y="1182715"/>
              <a:ext cx="3674970" cy="112416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Rounded Rectangle 4"/>
            <p:cNvSpPr/>
            <p:nvPr/>
          </p:nvSpPr>
          <p:spPr>
            <a:xfrm>
              <a:off x="56671" y="1237592"/>
              <a:ext cx="3565216" cy="1014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Aft>
                  <a:spcPct val="35000"/>
                </a:spcAft>
              </a:pPr>
              <a:r>
                <a:rPr lang="en-US" sz="1600" b="1" dirty="0" smtClean="0">
                  <a:solidFill>
                    <a:schemeClr val="tx2">
                      <a:lumMod val="50000"/>
                    </a:schemeClr>
                  </a:solidFill>
                  <a:latin typeface="Tahoma" pitchFamily="34" charset="0"/>
                  <a:ea typeface="Tahoma" pitchFamily="34" charset="0"/>
                  <a:cs typeface="Tahoma" pitchFamily="34" charset="0"/>
                </a:rPr>
                <a:t>Technology Needs Assessments for Energy Sector</a:t>
              </a:r>
              <a:endParaRPr lang="th-TH" sz="1600" b="1" dirty="0" smtClean="0">
                <a:solidFill>
                  <a:schemeClr val="tx2">
                    <a:lumMod val="50000"/>
                  </a:schemeClr>
                </a:solidFill>
                <a:latin typeface="Tahoma" pitchFamily="34" charset="0"/>
                <a:ea typeface="Tahoma" pitchFamily="34" charset="0"/>
                <a:cs typeface="Tahoma" pitchFamily="34" charset="0"/>
              </a:endParaRPr>
            </a:p>
          </p:txBody>
        </p:sp>
      </p:grpSp>
      <p:sp>
        <p:nvSpPr>
          <p:cNvPr id="14" name="Slide Number Placeholder 5"/>
          <p:cNvSpPr txBox="1">
            <a:spLocks noGrp="1"/>
          </p:cNvSpPr>
          <p:nvPr/>
        </p:nvSpPr>
        <p:spPr>
          <a:xfrm>
            <a:off x="8676456" y="6492875"/>
            <a:ext cx="391344" cy="365125"/>
          </a:xfrm>
          <a:prstGeom prst="rect">
            <a:avLst/>
          </a:prstGeom>
          <a:noFill/>
        </p:spPr>
        <p:txBody>
          <a:bodyPr anchor="ctr"/>
          <a:lstStyle/>
          <a:p>
            <a:pPr algn="r" fontAlgn="auto">
              <a:spcBef>
                <a:spcPts val="0"/>
              </a:spcBef>
              <a:spcAft>
                <a:spcPts val="0"/>
              </a:spcAft>
              <a:defRPr/>
            </a:pPr>
            <a:fld id="{3DA78767-7E72-4BEF-98AE-139E6DBB109C}" type="slidenum">
              <a:rPr lang="th-TH" sz="1200">
                <a:solidFill>
                  <a:schemeClr val="tx1">
                    <a:tint val="75000"/>
                  </a:schemeClr>
                </a:solidFill>
                <a:latin typeface="Tahoma" pitchFamily="34" charset="0"/>
                <a:cs typeface="Tahoma" pitchFamily="34" charset="0"/>
              </a:rPr>
              <a:pPr algn="r" fontAlgn="auto">
                <a:spcBef>
                  <a:spcPts val="0"/>
                </a:spcBef>
                <a:spcAft>
                  <a:spcPts val="0"/>
                </a:spcAft>
                <a:defRPr/>
              </a:pPr>
              <a:t>105</a:t>
            </a:fld>
            <a:endParaRPr lang="th-TH" sz="1200" dirty="0">
              <a:solidFill>
                <a:schemeClr val="tx1">
                  <a:tint val="75000"/>
                </a:schemeClr>
              </a:solidFill>
              <a:latin typeface="Tahoma" pitchFamily="34" charset="0"/>
              <a:cs typeface="Tahoma" pitchFamily="34" charset="0"/>
            </a:endParaRPr>
          </a:p>
        </p:txBody>
      </p:sp>
      <p:pic>
        <p:nvPicPr>
          <p:cNvPr id="17" name="Picture 2"/>
          <p:cNvPicPr>
            <a:picLocks noChangeAspect="1" noChangeArrowheads="1"/>
          </p:cNvPicPr>
          <p:nvPr/>
        </p:nvPicPr>
        <p:blipFill>
          <a:blip r:embed="rId7" cstate="print"/>
          <a:srcRect/>
          <a:stretch>
            <a:fillRect/>
          </a:stretch>
        </p:blipFill>
        <p:spPr bwMode="auto">
          <a:xfrm>
            <a:off x="8316416" y="0"/>
            <a:ext cx="827584" cy="1052736"/>
          </a:xfrm>
          <a:prstGeom prst="rect">
            <a:avLst/>
          </a:prstGeom>
          <a:noFill/>
          <a:ln w="9525">
            <a:noFill/>
            <a:miter lim="800000"/>
            <a:headEnd/>
            <a:tailEnd/>
          </a:ln>
        </p:spPr>
      </p:pic>
      <p:cxnSp>
        <p:nvCxnSpPr>
          <p:cNvPr id="18" name="Straight Connector 17"/>
          <p:cNvCxnSpPr/>
          <p:nvPr/>
        </p:nvCxnSpPr>
        <p:spPr>
          <a:xfrm>
            <a:off x="179512" y="980728"/>
            <a:ext cx="7992888" cy="0"/>
          </a:xfrm>
          <a:prstGeom prst="line">
            <a:avLst/>
          </a:prstGeom>
          <a:ln w="76200">
            <a:solidFill>
              <a:srgbClr val="33CC33"/>
            </a:solidFill>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2"/>
          </p:nvPr>
        </p:nvSpPr>
        <p:spPr/>
        <p:txBody>
          <a:bodyPr/>
          <a:lstStyle/>
          <a:p>
            <a:fld id="{69ADDD85-5A9F-4E89-AC81-0A64F86A6DC6}" type="slidenum">
              <a:rPr lang="th-TH" smtClean="0"/>
              <a:pPr/>
              <a:t>105</a:t>
            </a:fld>
            <a:endParaRPr lang="th-TH"/>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0"/>
            <a:ext cx="7848872" cy="609600"/>
          </a:xfrm>
        </p:spPr>
        <p:txBody>
          <a:bodyPr>
            <a:normAutofit fontScale="90000"/>
          </a:bodyPr>
          <a:lstStyle/>
          <a:p>
            <a:pPr lvl="0"/>
            <a:r>
              <a:rPr lang="en-US" sz="2400" b="1" dirty="0" smtClean="0">
                <a:solidFill>
                  <a:schemeClr val="tx1">
                    <a:lumMod val="95000"/>
                    <a:lumOff val="5000"/>
                  </a:schemeClr>
                </a:solidFill>
                <a:latin typeface="Tahoma" pitchFamily="34" charset="0"/>
                <a:ea typeface="Tahoma" pitchFamily="34" charset="0"/>
                <a:cs typeface="Tahoma" pitchFamily="34" charset="0"/>
              </a:rPr>
              <a:t>Sample Results of TNA for Agricultural Sector</a:t>
            </a:r>
            <a:endParaRPr lang="th-TH" sz="2400" dirty="0">
              <a:solidFill>
                <a:schemeClr val="tx1">
                  <a:lumMod val="95000"/>
                  <a:lumOff val="5000"/>
                </a:schemeClr>
              </a:solidFill>
              <a:latin typeface="Tahoma" pitchFamily="34" charset="0"/>
              <a:ea typeface="Tahoma" pitchFamily="34" charset="0"/>
              <a:cs typeface="Tahoma" pitchFamily="34" charset="0"/>
            </a:endParaRPr>
          </a:p>
        </p:txBody>
      </p:sp>
      <p:sp>
        <p:nvSpPr>
          <p:cNvPr id="7" name="Text Box 14"/>
          <p:cNvSpPr txBox="1">
            <a:spLocks noChangeArrowheads="1"/>
          </p:cNvSpPr>
          <p:nvPr/>
        </p:nvSpPr>
        <p:spPr bwMode="auto">
          <a:xfrm>
            <a:off x="1835696" y="1204010"/>
            <a:ext cx="4392488" cy="369332"/>
          </a:xfrm>
          <a:prstGeom prst="rect">
            <a:avLst/>
          </a:prstGeom>
          <a:solidFill>
            <a:srgbClr val="FFCCFF"/>
          </a:solidFill>
          <a:ln w="9525">
            <a:noFill/>
            <a:miter lim="800000"/>
            <a:headEnd/>
            <a:tailEnd/>
          </a:ln>
          <a:effectLst>
            <a:outerShdw dist="71842" dir="2700000" algn="ctr" rotWithShape="0">
              <a:schemeClr val="bg2"/>
            </a:outerShdw>
          </a:effectLst>
        </p:spPr>
        <p:txBody>
          <a:bodyPr wrap="square">
            <a:spAutoFit/>
          </a:bodyPr>
          <a:lstStyle/>
          <a:p>
            <a:pPr algn="ctr">
              <a:spcBef>
                <a:spcPct val="50000"/>
              </a:spcBef>
              <a:defRPr/>
            </a:pPr>
            <a:r>
              <a:rPr lang="en-US" sz="1800" b="1" dirty="0" smtClean="0">
                <a:latin typeface="Tahoma" pitchFamily="34" charset="0"/>
                <a:cs typeface="Tahoma" pitchFamily="34" charset="0"/>
              </a:rPr>
              <a:t>Forecasting </a:t>
            </a:r>
            <a:r>
              <a:rPr lang="en-US" sz="1800" b="1" dirty="0">
                <a:latin typeface="Tahoma" pitchFamily="34" charset="0"/>
                <a:cs typeface="Tahoma" pitchFamily="34" charset="0"/>
              </a:rPr>
              <a:t>and Early </a:t>
            </a:r>
            <a:r>
              <a:rPr lang="en-US" sz="1800" b="1" dirty="0" smtClean="0">
                <a:latin typeface="Tahoma" pitchFamily="34" charset="0"/>
                <a:cs typeface="Tahoma" pitchFamily="34" charset="0"/>
              </a:rPr>
              <a:t>Warning</a:t>
            </a:r>
            <a:endParaRPr lang="th-TH" sz="1800" b="1" dirty="0">
              <a:latin typeface="Tahoma" pitchFamily="34" charset="0"/>
              <a:cs typeface="Tahoma" pitchFamily="34" charset="0"/>
            </a:endParaRPr>
          </a:p>
        </p:txBody>
      </p:sp>
      <p:sp>
        <p:nvSpPr>
          <p:cNvPr id="8" name="Text Box 20"/>
          <p:cNvSpPr txBox="1">
            <a:spLocks noChangeArrowheads="1"/>
          </p:cNvSpPr>
          <p:nvPr/>
        </p:nvSpPr>
        <p:spPr bwMode="auto">
          <a:xfrm>
            <a:off x="3707904" y="2557353"/>
            <a:ext cx="3096344" cy="1015663"/>
          </a:xfrm>
          <a:prstGeom prst="rect">
            <a:avLst/>
          </a:prstGeom>
          <a:solidFill>
            <a:srgbClr val="FFCCFF"/>
          </a:solidFill>
          <a:ln w="9525">
            <a:noFill/>
            <a:miter lim="800000"/>
            <a:headEnd/>
            <a:tailEnd/>
          </a:ln>
          <a:effectLst>
            <a:outerShdw dist="71842" dir="2700000" algn="ctr" rotWithShape="0">
              <a:schemeClr val="bg2"/>
            </a:outerShdw>
          </a:effectLst>
        </p:spPr>
        <p:txBody>
          <a:bodyPr wrap="square">
            <a:spAutoFit/>
          </a:bodyPr>
          <a:lstStyle/>
          <a:p>
            <a:pPr algn="ctr">
              <a:spcBef>
                <a:spcPct val="50000"/>
              </a:spcBef>
              <a:defRPr/>
            </a:pPr>
            <a:r>
              <a:rPr lang="en-US" sz="1800" b="1" dirty="0">
                <a:latin typeface="Tahoma" pitchFamily="34" charset="0"/>
                <a:cs typeface="Tahoma" pitchFamily="34" charset="0"/>
              </a:rPr>
              <a:t>Crop improvement </a:t>
            </a:r>
          </a:p>
          <a:p>
            <a:pPr algn="ctr">
              <a:spcBef>
                <a:spcPct val="50000"/>
              </a:spcBef>
              <a:defRPr/>
            </a:pPr>
            <a:r>
              <a:rPr lang="en-US" sz="1600" b="1" dirty="0" smtClean="0">
                <a:latin typeface="Tahoma" pitchFamily="34" charset="0"/>
                <a:cs typeface="Tahoma" pitchFamily="34" charset="0"/>
              </a:rPr>
              <a:t>(Marker Assisted Selection: MAS</a:t>
            </a:r>
            <a:r>
              <a:rPr lang="en-US" sz="1600" b="1" dirty="0">
                <a:latin typeface="Tahoma" pitchFamily="34" charset="0"/>
                <a:cs typeface="Tahoma" pitchFamily="34" charset="0"/>
              </a:rPr>
              <a:t>, GMOs)</a:t>
            </a:r>
            <a:endParaRPr lang="th-TH" sz="1600" b="1" dirty="0">
              <a:latin typeface="Tahoma" pitchFamily="34" charset="0"/>
              <a:cs typeface="Tahoma" pitchFamily="34" charset="0"/>
            </a:endParaRPr>
          </a:p>
        </p:txBody>
      </p:sp>
      <p:sp>
        <p:nvSpPr>
          <p:cNvPr id="9" name="Text Box 21"/>
          <p:cNvSpPr txBox="1">
            <a:spLocks noChangeArrowheads="1"/>
          </p:cNvSpPr>
          <p:nvPr/>
        </p:nvSpPr>
        <p:spPr bwMode="auto">
          <a:xfrm>
            <a:off x="755576" y="5651956"/>
            <a:ext cx="4320480" cy="369332"/>
          </a:xfrm>
          <a:prstGeom prst="rect">
            <a:avLst/>
          </a:prstGeom>
          <a:solidFill>
            <a:srgbClr val="FFCCFF"/>
          </a:solidFill>
          <a:ln w="9525">
            <a:noFill/>
            <a:miter lim="800000"/>
            <a:headEnd/>
            <a:tailEnd/>
          </a:ln>
          <a:effectLst>
            <a:outerShdw dist="71842" dir="2700000" algn="ctr" rotWithShape="0">
              <a:schemeClr val="bg2"/>
            </a:outerShdw>
          </a:effectLst>
        </p:spPr>
        <p:txBody>
          <a:bodyPr wrap="square">
            <a:spAutoFit/>
          </a:bodyPr>
          <a:lstStyle/>
          <a:p>
            <a:pPr algn="ctr">
              <a:spcBef>
                <a:spcPct val="50000"/>
              </a:spcBef>
              <a:defRPr/>
            </a:pPr>
            <a:r>
              <a:rPr lang="en-US" sz="1800" b="1" dirty="0" smtClean="0">
                <a:latin typeface="Tahoma" pitchFamily="34" charset="0"/>
                <a:cs typeface="Tahoma" pitchFamily="34" charset="0"/>
              </a:rPr>
              <a:t>Precision Farming</a:t>
            </a:r>
            <a:endParaRPr lang="th-TH" sz="1800" b="1" dirty="0">
              <a:latin typeface="Tahoma" pitchFamily="34" charset="0"/>
              <a:cs typeface="Tahoma" pitchFamily="34" charset="0"/>
            </a:endParaRPr>
          </a:p>
        </p:txBody>
      </p:sp>
      <p:pic>
        <p:nvPicPr>
          <p:cNvPr id="10" name="Picture 2"/>
          <p:cNvPicPr>
            <a:picLocks noChangeAspect="1" noChangeArrowheads="1"/>
          </p:cNvPicPr>
          <p:nvPr/>
        </p:nvPicPr>
        <p:blipFill>
          <a:blip r:embed="rId2" cstate="print"/>
          <a:srcRect/>
          <a:stretch>
            <a:fillRect/>
          </a:stretch>
        </p:blipFill>
        <p:spPr bwMode="auto">
          <a:xfrm>
            <a:off x="6156052" y="770524"/>
            <a:ext cx="2952452" cy="3738596"/>
          </a:xfrm>
          <a:prstGeom prst="rect">
            <a:avLst/>
          </a:prstGeom>
          <a:noFill/>
          <a:ln w="9525">
            <a:noFill/>
            <a:round/>
            <a:headEnd/>
            <a:tailEnd/>
          </a:ln>
        </p:spPr>
      </p:pic>
      <p:pic>
        <p:nvPicPr>
          <p:cNvPr id="11" name="Picture 26"/>
          <p:cNvPicPr>
            <a:picLocks noChangeAspect="1" noChangeArrowheads="1"/>
          </p:cNvPicPr>
          <p:nvPr/>
        </p:nvPicPr>
        <p:blipFill>
          <a:blip r:embed="rId3" cstate="print"/>
          <a:srcRect/>
          <a:stretch>
            <a:fillRect/>
          </a:stretch>
        </p:blipFill>
        <p:spPr bwMode="auto">
          <a:xfrm>
            <a:off x="35496" y="1052736"/>
            <a:ext cx="1852960" cy="3644622"/>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1059549" y="1689429"/>
            <a:ext cx="2630919" cy="2583769"/>
          </a:xfrm>
          <a:prstGeom prst="rect">
            <a:avLst/>
          </a:prstGeom>
          <a:noFill/>
          <a:ln w="9525">
            <a:noFill/>
            <a:miter lim="800000"/>
            <a:headEnd/>
            <a:tailEnd/>
          </a:ln>
        </p:spPr>
      </p:pic>
      <p:sp>
        <p:nvSpPr>
          <p:cNvPr id="13" name="Rectangle 28"/>
          <p:cNvSpPr>
            <a:spLocks noChangeArrowheads="1"/>
          </p:cNvSpPr>
          <p:nvPr/>
        </p:nvSpPr>
        <p:spPr bwMode="auto">
          <a:xfrm>
            <a:off x="1227466" y="4217037"/>
            <a:ext cx="2768470" cy="246221"/>
          </a:xfrm>
          <a:prstGeom prst="rect">
            <a:avLst/>
          </a:prstGeom>
          <a:noFill/>
          <a:ln w="9525">
            <a:noFill/>
            <a:miter lim="800000"/>
            <a:headEnd/>
            <a:tailEnd/>
          </a:ln>
        </p:spPr>
        <p:txBody>
          <a:bodyPr wrap="square">
            <a:spAutoFit/>
          </a:bodyPr>
          <a:lstStyle/>
          <a:p>
            <a:r>
              <a:rPr lang="en-US" sz="1000" b="1" dirty="0">
                <a:latin typeface="Tahoma" pitchFamily="34" charset="0"/>
                <a:cs typeface="Tahoma" pitchFamily="34" charset="0"/>
              </a:rPr>
              <a:t>Weather radar system</a:t>
            </a:r>
            <a:endParaRPr lang="th-TH" sz="1000" b="1" dirty="0">
              <a:latin typeface="Tahoma" pitchFamily="34" charset="0"/>
              <a:cs typeface="Tahoma" pitchFamily="34" charset="0"/>
            </a:endParaRPr>
          </a:p>
        </p:txBody>
      </p:sp>
      <p:pic>
        <p:nvPicPr>
          <p:cNvPr id="14" name="Picture 2"/>
          <p:cNvPicPr>
            <a:picLocks noChangeAspect="1" noChangeArrowheads="1"/>
          </p:cNvPicPr>
          <p:nvPr/>
        </p:nvPicPr>
        <p:blipFill>
          <a:blip r:embed="rId5" cstate="print"/>
          <a:srcRect/>
          <a:stretch>
            <a:fillRect/>
          </a:stretch>
        </p:blipFill>
        <p:spPr bwMode="auto">
          <a:xfrm>
            <a:off x="5075807" y="3795941"/>
            <a:ext cx="4104705" cy="3089443"/>
          </a:xfrm>
          <a:prstGeom prst="rect">
            <a:avLst/>
          </a:prstGeom>
          <a:noFill/>
          <a:ln w="9525">
            <a:noFill/>
            <a:miter lim="800000"/>
            <a:headEnd/>
            <a:tailEnd/>
          </a:ln>
        </p:spPr>
      </p:pic>
      <p:pic>
        <p:nvPicPr>
          <p:cNvPr id="17" name="Picture 2"/>
          <p:cNvPicPr>
            <a:picLocks noChangeAspect="1" noChangeArrowheads="1"/>
          </p:cNvPicPr>
          <p:nvPr/>
        </p:nvPicPr>
        <p:blipFill>
          <a:blip r:embed="rId6" cstate="print"/>
          <a:srcRect/>
          <a:stretch>
            <a:fillRect/>
          </a:stretch>
        </p:blipFill>
        <p:spPr bwMode="auto">
          <a:xfrm>
            <a:off x="8316416" y="0"/>
            <a:ext cx="827584" cy="1052736"/>
          </a:xfrm>
          <a:prstGeom prst="rect">
            <a:avLst/>
          </a:prstGeom>
          <a:noFill/>
          <a:ln w="9525">
            <a:noFill/>
            <a:miter lim="800000"/>
            <a:headEnd/>
            <a:tailEnd/>
          </a:ln>
        </p:spPr>
      </p:pic>
      <p:cxnSp>
        <p:nvCxnSpPr>
          <p:cNvPr id="18" name="Straight Connector 17"/>
          <p:cNvCxnSpPr/>
          <p:nvPr/>
        </p:nvCxnSpPr>
        <p:spPr>
          <a:xfrm>
            <a:off x="179512" y="692696"/>
            <a:ext cx="7992888" cy="0"/>
          </a:xfrm>
          <a:prstGeom prst="line">
            <a:avLst/>
          </a:prstGeom>
          <a:ln w="76200">
            <a:solidFill>
              <a:srgbClr val="33CC33"/>
            </a:solidFill>
          </a:ln>
        </p:spPr>
        <p:style>
          <a:lnRef idx="1">
            <a:schemeClr val="accent1"/>
          </a:lnRef>
          <a:fillRef idx="0">
            <a:schemeClr val="accent1"/>
          </a:fillRef>
          <a:effectRef idx="0">
            <a:schemeClr val="accent1"/>
          </a:effectRef>
          <a:fontRef idx="minor">
            <a:schemeClr val="tx1"/>
          </a:fontRef>
        </p:style>
      </p:cxnSp>
      <p:sp>
        <p:nvSpPr>
          <p:cNvPr id="19" name="Slide Number Placeholder 5"/>
          <p:cNvSpPr txBox="1">
            <a:spLocks noGrp="1"/>
          </p:cNvSpPr>
          <p:nvPr/>
        </p:nvSpPr>
        <p:spPr>
          <a:xfrm>
            <a:off x="8676456" y="6492875"/>
            <a:ext cx="391344" cy="365125"/>
          </a:xfrm>
          <a:prstGeom prst="rect">
            <a:avLst/>
          </a:prstGeom>
          <a:noFill/>
        </p:spPr>
        <p:txBody>
          <a:bodyPr anchor="ctr"/>
          <a:lstStyle/>
          <a:p>
            <a:pPr algn="r" fontAlgn="auto">
              <a:spcBef>
                <a:spcPts val="0"/>
              </a:spcBef>
              <a:spcAft>
                <a:spcPts val="0"/>
              </a:spcAft>
              <a:defRPr/>
            </a:pPr>
            <a:fld id="{3DA78767-7E72-4BEF-98AE-139E6DBB109C}" type="slidenum">
              <a:rPr lang="th-TH" sz="1200">
                <a:solidFill>
                  <a:schemeClr val="tx1">
                    <a:tint val="75000"/>
                  </a:schemeClr>
                </a:solidFill>
                <a:latin typeface="Tahoma" pitchFamily="34" charset="0"/>
                <a:cs typeface="Tahoma" pitchFamily="34" charset="0"/>
              </a:rPr>
              <a:pPr algn="r" fontAlgn="auto">
                <a:spcBef>
                  <a:spcPts val="0"/>
                </a:spcBef>
                <a:spcAft>
                  <a:spcPts val="0"/>
                </a:spcAft>
                <a:defRPr/>
              </a:pPr>
              <a:t>106</a:t>
            </a:fld>
            <a:endParaRPr lang="th-TH" sz="1200" dirty="0">
              <a:solidFill>
                <a:schemeClr val="tx1">
                  <a:tint val="75000"/>
                </a:schemeClr>
              </a:solidFill>
              <a:latin typeface="Tahoma" pitchFamily="34" charset="0"/>
              <a:cs typeface="Tahoma" pitchFamily="34" charset="0"/>
            </a:endParaRPr>
          </a:p>
        </p:txBody>
      </p:sp>
      <p:sp>
        <p:nvSpPr>
          <p:cNvPr id="15" name="Slide Number Placeholder 14"/>
          <p:cNvSpPr>
            <a:spLocks noGrp="1"/>
          </p:cNvSpPr>
          <p:nvPr>
            <p:ph type="sldNum" sz="quarter" idx="12"/>
          </p:nvPr>
        </p:nvSpPr>
        <p:spPr/>
        <p:txBody>
          <a:bodyPr/>
          <a:lstStyle/>
          <a:p>
            <a:fld id="{69ADDD85-5A9F-4E89-AC81-0A64F86A6DC6}" type="slidenum">
              <a:rPr lang="th-TH" smtClean="0"/>
              <a:pPr/>
              <a:t>106</a:t>
            </a:fld>
            <a:endParaRPr lang="th-TH"/>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932040" y="980728"/>
            <a:ext cx="4211960" cy="5472608"/>
          </a:xfrm>
        </p:spPr>
        <p:txBody>
          <a:bodyPr>
            <a:noAutofit/>
          </a:bodyPr>
          <a:lstStyle/>
          <a:p>
            <a:pPr>
              <a:lnSpc>
                <a:spcPct val="115000"/>
              </a:lnSpc>
              <a:buSzPct val="200000"/>
              <a:buFont typeface="Wingdings" pitchFamily="2" charset="2"/>
              <a:buChar char="ü"/>
            </a:pPr>
            <a:r>
              <a:rPr lang="en-US" sz="1200" dirty="0" smtClean="0">
                <a:latin typeface="Tahoma" pitchFamily="34" charset="0"/>
                <a:ea typeface="Tahoma" pitchFamily="34" charset="0"/>
                <a:cs typeface="Tahoma" pitchFamily="34" charset="0"/>
              </a:rPr>
              <a:t>Weather &amp; hydrological modeling: Long range forecasting</a:t>
            </a:r>
            <a:endParaRPr lang="en-US" sz="1200" b="1" dirty="0" smtClean="0">
              <a:latin typeface="Tahoma" pitchFamily="34" charset="0"/>
              <a:ea typeface="Tahoma" pitchFamily="34" charset="0"/>
              <a:cs typeface="Tahoma" pitchFamily="34" charset="0"/>
            </a:endParaRPr>
          </a:p>
          <a:p>
            <a:pPr>
              <a:lnSpc>
                <a:spcPct val="115000"/>
              </a:lnSpc>
              <a:buSzPct val="200000"/>
              <a:buFont typeface="Wingdings" pitchFamily="2" charset="2"/>
              <a:buChar char="ü"/>
            </a:pPr>
            <a:r>
              <a:rPr lang="en-US" sz="1200" dirty="0" smtClean="0">
                <a:latin typeface="Tahoma" pitchFamily="34" charset="0"/>
                <a:ea typeface="Tahoma" pitchFamily="34" charset="0"/>
                <a:cs typeface="Tahoma" pitchFamily="34" charset="0"/>
              </a:rPr>
              <a:t>CWRM: Survey and mapping, including community stream water flow concept diagram</a:t>
            </a:r>
            <a:endParaRPr lang="en-US" sz="1200" b="1" dirty="0" smtClean="0">
              <a:latin typeface="Tahoma" pitchFamily="34" charset="0"/>
              <a:ea typeface="Tahoma" pitchFamily="34" charset="0"/>
              <a:cs typeface="Tahoma" pitchFamily="34" charset="0"/>
            </a:endParaRPr>
          </a:p>
          <a:p>
            <a:pPr>
              <a:lnSpc>
                <a:spcPct val="115000"/>
              </a:lnSpc>
              <a:buSzPct val="200000"/>
              <a:buFont typeface="Wingdings" pitchFamily="2" charset="2"/>
              <a:buChar char="ü"/>
            </a:pPr>
            <a:r>
              <a:rPr lang="en-US" sz="1200" dirty="0" smtClean="0">
                <a:latin typeface="Tahoma" pitchFamily="34" charset="0"/>
                <a:ea typeface="Tahoma" pitchFamily="34" charset="0"/>
                <a:cs typeface="Tahoma" pitchFamily="34" charset="0"/>
              </a:rPr>
              <a:t>Flood and drought risk management: Nonstructural technologies/practices for risk reduction</a:t>
            </a:r>
            <a:endParaRPr lang="en-US" sz="1200" b="1" dirty="0" smtClean="0">
              <a:latin typeface="Tahoma" pitchFamily="34" charset="0"/>
              <a:ea typeface="Tahoma" pitchFamily="34" charset="0"/>
              <a:cs typeface="Tahoma" pitchFamily="34" charset="0"/>
            </a:endParaRPr>
          </a:p>
          <a:p>
            <a:pPr>
              <a:lnSpc>
                <a:spcPct val="115000"/>
              </a:lnSpc>
              <a:buSzPct val="200000"/>
              <a:buFont typeface="Wingdings" pitchFamily="2" charset="2"/>
              <a:buChar char="ü"/>
            </a:pPr>
            <a:r>
              <a:rPr lang="en-US" sz="1200" dirty="0" smtClean="0">
                <a:latin typeface="Tahoma" pitchFamily="34" charset="0"/>
                <a:ea typeface="Tahoma" pitchFamily="34" charset="0"/>
                <a:cs typeface="Tahoma" pitchFamily="34" charset="0"/>
              </a:rPr>
              <a:t>Early Warning: Sensor web using observation and/or modeling data</a:t>
            </a:r>
            <a:endParaRPr lang="en-US" sz="1200" b="1" dirty="0" smtClean="0">
              <a:latin typeface="Tahoma" pitchFamily="34" charset="0"/>
              <a:ea typeface="Tahoma" pitchFamily="34" charset="0"/>
              <a:cs typeface="Tahoma" pitchFamily="34" charset="0"/>
            </a:endParaRPr>
          </a:p>
          <a:p>
            <a:pPr>
              <a:lnSpc>
                <a:spcPct val="115000"/>
              </a:lnSpc>
              <a:buSzPct val="200000"/>
              <a:buFont typeface="Wingdings" pitchFamily="2" charset="2"/>
              <a:buChar char="ü"/>
            </a:pPr>
            <a:r>
              <a:rPr lang="en-US" sz="1200" dirty="0" smtClean="0">
                <a:latin typeface="Tahoma" pitchFamily="34" charset="0"/>
                <a:ea typeface="Tahoma" pitchFamily="34" charset="0"/>
                <a:cs typeface="Tahoma" pitchFamily="34" charset="0"/>
              </a:rPr>
              <a:t>Weather &amp; hydrological modeling: Long range forecasting</a:t>
            </a:r>
            <a:endParaRPr lang="en-US" sz="1200" b="1" dirty="0" smtClean="0">
              <a:latin typeface="Tahoma" pitchFamily="34" charset="0"/>
              <a:ea typeface="Tahoma" pitchFamily="34" charset="0"/>
              <a:cs typeface="Tahoma" pitchFamily="34" charset="0"/>
            </a:endParaRPr>
          </a:p>
          <a:p>
            <a:pPr>
              <a:lnSpc>
                <a:spcPct val="115000"/>
              </a:lnSpc>
              <a:buSzPct val="200000"/>
              <a:buFont typeface="Wingdings" pitchFamily="2" charset="2"/>
              <a:buChar char="ü"/>
            </a:pPr>
            <a:r>
              <a:rPr lang="en-US" sz="1200" dirty="0" smtClean="0">
                <a:latin typeface="Tahoma" pitchFamily="34" charset="0"/>
                <a:ea typeface="Tahoma" pitchFamily="34" charset="0"/>
                <a:cs typeface="Tahoma" pitchFamily="34" charset="0"/>
              </a:rPr>
              <a:t>Flood and drought risk management: Structural technologies/practices for risk reduction (irrigation structure/ rubber dam), Nonstructural technologies/ practices for risk reduction, Strategies for developing and managing secondary and emergency water resources (including conjunctive use)</a:t>
            </a:r>
            <a:endParaRPr lang="en-US" sz="1200" b="1" dirty="0" smtClean="0">
              <a:latin typeface="Tahoma" pitchFamily="34" charset="0"/>
              <a:ea typeface="Tahoma" pitchFamily="34" charset="0"/>
              <a:cs typeface="Tahoma" pitchFamily="34" charset="0"/>
            </a:endParaRPr>
          </a:p>
          <a:p>
            <a:pPr>
              <a:lnSpc>
                <a:spcPct val="115000"/>
              </a:lnSpc>
              <a:buSzPct val="200000"/>
              <a:buFont typeface="Wingdings" pitchFamily="2" charset="2"/>
              <a:buChar char="ü"/>
            </a:pPr>
            <a:r>
              <a:rPr lang="en-US" sz="1200" dirty="0" smtClean="0">
                <a:latin typeface="Tahoma" pitchFamily="34" charset="0"/>
                <a:ea typeface="Tahoma" pitchFamily="34" charset="0"/>
                <a:cs typeface="Tahoma" pitchFamily="34" charset="0"/>
              </a:rPr>
              <a:t>CWRM: Survey and mapping, including community </a:t>
            </a:r>
            <a:r>
              <a:rPr lang="en-US" sz="1200" dirty="0" err="1" smtClean="0">
                <a:latin typeface="Tahoma" pitchFamily="34" charset="0"/>
                <a:ea typeface="Tahoma" pitchFamily="34" charset="0"/>
                <a:cs typeface="Tahoma" pitchFamily="34" charset="0"/>
              </a:rPr>
              <a:t>streamwater</a:t>
            </a:r>
            <a:r>
              <a:rPr lang="en-US" sz="1200" dirty="0" smtClean="0">
                <a:latin typeface="Tahoma" pitchFamily="34" charset="0"/>
                <a:ea typeface="Tahoma" pitchFamily="34" charset="0"/>
                <a:cs typeface="Tahoma" pitchFamily="34" charset="0"/>
              </a:rPr>
              <a:t> flow concept diagram, Engineering enhancement to increase efficiency in local water management (including rain harvest and wind break)</a:t>
            </a:r>
          </a:p>
          <a:p>
            <a:pPr>
              <a:lnSpc>
                <a:spcPct val="115000"/>
              </a:lnSpc>
              <a:buSzPct val="200000"/>
              <a:buFont typeface="Wingdings" pitchFamily="2" charset="2"/>
              <a:buChar char="ü"/>
            </a:pPr>
            <a:r>
              <a:rPr lang="en-US" sz="1200" dirty="0" smtClean="0">
                <a:latin typeface="Tahoma" pitchFamily="34" charset="0"/>
                <a:ea typeface="Tahoma" pitchFamily="34" charset="0"/>
                <a:cs typeface="Tahoma" pitchFamily="34" charset="0"/>
              </a:rPr>
              <a:t>Environmental observation: Automatic telemetry</a:t>
            </a:r>
          </a:p>
          <a:p>
            <a:pPr>
              <a:lnSpc>
                <a:spcPct val="115000"/>
              </a:lnSpc>
              <a:buSzPct val="200000"/>
              <a:buFont typeface="Wingdings" pitchFamily="2" charset="2"/>
              <a:buChar char="ü"/>
            </a:pPr>
            <a:r>
              <a:rPr lang="en-US" sz="1200" dirty="0" smtClean="0">
                <a:latin typeface="Tahoma" pitchFamily="34" charset="0"/>
                <a:ea typeface="Tahoma" pitchFamily="34" charset="0"/>
                <a:cs typeface="Tahoma" pitchFamily="34" charset="0"/>
              </a:rPr>
              <a:t>Flood and drought risk management: Structural technologies/practices for risk reduction (irrigation structure/ rubber dam), Nonstructural technologies/ practices for risk reduction </a:t>
            </a:r>
          </a:p>
          <a:p>
            <a:pPr>
              <a:lnSpc>
                <a:spcPct val="115000"/>
              </a:lnSpc>
              <a:buSzPct val="200000"/>
              <a:buFont typeface="Wingdings" pitchFamily="2" charset="2"/>
              <a:buChar char="ü"/>
            </a:pPr>
            <a:endParaRPr lang="en-US" sz="1200" b="1" dirty="0" smtClean="0">
              <a:latin typeface="Tahoma" pitchFamily="34" charset="0"/>
              <a:ea typeface="Tahoma" pitchFamily="34" charset="0"/>
              <a:cs typeface="Tahoma" pitchFamily="34" charset="0"/>
            </a:endParaRPr>
          </a:p>
          <a:p>
            <a:pPr>
              <a:buSzPct val="200000"/>
              <a:buFont typeface="Wingdings" pitchFamily="2" charset="2"/>
              <a:buChar char="ü"/>
            </a:pPr>
            <a:endParaRPr lang="th-TH" sz="1200" dirty="0">
              <a:latin typeface="Tahoma" pitchFamily="34" charset="0"/>
              <a:ea typeface="Tahoma" pitchFamily="34" charset="0"/>
              <a:cs typeface="Tahoma" pitchFamily="34" charset="0"/>
            </a:endParaRPr>
          </a:p>
        </p:txBody>
      </p:sp>
      <p:sp>
        <p:nvSpPr>
          <p:cNvPr id="88069" name="Slide Number Placeholder 1"/>
          <p:cNvSpPr>
            <a:spLocks noGrp="1"/>
          </p:cNvSpPr>
          <p:nvPr>
            <p:ph type="sldNum" sz="quarter" idx="12"/>
          </p:nvPr>
        </p:nvSpPr>
        <p:spPr bwMode="auto">
          <a:noFill/>
          <a:ln>
            <a:miter lim="800000"/>
            <a:headEnd/>
            <a:tailEnd/>
          </a:ln>
        </p:spPr>
        <p:txBody>
          <a:bodyPr/>
          <a:lstStyle/>
          <a:p>
            <a:pPr algn="l"/>
            <a:fld id="{06154461-3403-486C-AC1E-042C52473B40}" type="slidenum">
              <a:rPr lang="th-TH"/>
              <a:pPr algn="l"/>
              <a:t>107</a:t>
            </a:fld>
            <a:endParaRPr lang="th-TH"/>
          </a:p>
        </p:txBody>
      </p:sp>
      <p:sp>
        <p:nvSpPr>
          <p:cNvPr id="14" name="Title 1"/>
          <p:cNvSpPr>
            <a:spLocks noGrp="1"/>
          </p:cNvSpPr>
          <p:nvPr>
            <p:ph type="title"/>
          </p:nvPr>
        </p:nvSpPr>
        <p:spPr>
          <a:xfrm>
            <a:off x="179512" y="188640"/>
            <a:ext cx="8064896" cy="609600"/>
          </a:xfrm>
        </p:spPr>
        <p:txBody>
          <a:bodyPr>
            <a:noAutofit/>
          </a:bodyPr>
          <a:lstStyle/>
          <a:p>
            <a:pPr lvl="0" algn="l"/>
            <a:r>
              <a:rPr lang="en-US" sz="2000" b="1" dirty="0" smtClean="0">
                <a:solidFill>
                  <a:schemeClr val="tx1">
                    <a:lumMod val="95000"/>
                    <a:lumOff val="5000"/>
                  </a:schemeClr>
                </a:solidFill>
                <a:latin typeface="Tahoma" pitchFamily="34" charset="0"/>
                <a:ea typeface="Tahoma" pitchFamily="34" charset="0"/>
                <a:cs typeface="Tahoma" pitchFamily="34" charset="0"/>
              </a:rPr>
              <a:t>Sample Results of TNA for Water Resource Management</a:t>
            </a:r>
            <a:endParaRPr lang="th-TH" sz="2000" dirty="0">
              <a:solidFill>
                <a:schemeClr val="tx1">
                  <a:lumMod val="95000"/>
                  <a:lumOff val="5000"/>
                </a:schemeClr>
              </a:solidFill>
              <a:latin typeface="Tahoma" pitchFamily="34" charset="0"/>
              <a:ea typeface="Tahoma" pitchFamily="34" charset="0"/>
              <a:cs typeface="Tahoma" pitchFamily="34" charset="0"/>
            </a:endParaRPr>
          </a:p>
        </p:txBody>
      </p:sp>
      <p:cxnSp>
        <p:nvCxnSpPr>
          <p:cNvPr id="15" name="Straight Connector 14"/>
          <p:cNvCxnSpPr/>
          <p:nvPr/>
        </p:nvCxnSpPr>
        <p:spPr>
          <a:xfrm>
            <a:off x="179512" y="836712"/>
            <a:ext cx="7992888" cy="0"/>
          </a:xfrm>
          <a:prstGeom prst="line">
            <a:avLst/>
          </a:prstGeom>
          <a:ln w="76200">
            <a:solidFill>
              <a:srgbClr val="33CC33"/>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2" cstate="print"/>
          <a:srcRect/>
          <a:stretch>
            <a:fillRect/>
          </a:stretch>
        </p:blipFill>
        <p:spPr bwMode="auto">
          <a:xfrm>
            <a:off x="8316416" y="0"/>
            <a:ext cx="827584" cy="1052736"/>
          </a:xfrm>
          <a:prstGeom prst="rect">
            <a:avLst/>
          </a:prstGeom>
          <a:noFill/>
          <a:ln w="9525">
            <a:noFill/>
            <a:miter lim="800000"/>
            <a:headEnd/>
            <a:tailEnd/>
          </a:ln>
        </p:spPr>
      </p:pic>
      <p:grpSp>
        <p:nvGrpSpPr>
          <p:cNvPr id="2" name="Group 17"/>
          <p:cNvGrpSpPr/>
          <p:nvPr/>
        </p:nvGrpSpPr>
        <p:grpSpPr>
          <a:xfrm>
            <a:off x="0" y="908720"/>
            <a:ext cx="5256584" cy="5621166"/>
            <a:chOff x="0" y="908720"/>
            <a:chExt cx="5256584" cy="5621166"/>
          </a:xfrm>
        </p:grpSpPr>
        <p:sp>
          <p:nvSpPr>
            <p:cNvPr id="4" name="Rectangle 3"/>
            <p:cNvSpPr/>
            <p:nvPr/>
          </p:nvSpPr>
          <p:spPr>
            <a:xfrm>
              <a:off x="553902" y="1213956"/>
              <a:ext cx="1706536" cy="284929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th-TH">
                <a:solidFill>
                  <a:srgbClr val="FFFFFF"/>
                </a:solidFill>
              </a:endParaRPr>
            </a:p>
          </p:txBody>
        </p:sp>
        <p:sp>
          <p:nvSpPr>
            <p:cNvPr id="6" name="Rectangle 5"/>
            <p:cNvSpPr/>
            <p:nvPr/>
          </p:nvSpPr>
          <p:spPr>
            <a:xfrm>
              <a:off x="2267335" y="1213956"/>
              <a:ext cx="1741025" cy="2849292"/>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th-TH">
                <a:solidFill>
                  <a:srgbClr val="FFFFFF"/>
                </a:solidFill>
              </a:endParaRPr>
            </a:p>
          </p:txBody>
        </p:sp>
        <p:graphicFrame>
          <p:nvGraphicFramePr>
            <p:cNvPr id="3" name="Chart 2"/>
            <p:cNvGraphicFramePr>
              <a:graphicFrameLocks/>
            </p:cNvGraphicFramePr>
            <p:nvPr/>
          </p:nvGraphicFramePr>
          <p:xfrm>
            <a:off x="0" y="908720"/>
            <a:ext cx="5256584" cy="551723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538727" y="4084960"/>
              <a:ext cx="1721710" cy="1969345"/>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th-TH">
                <a:solidFill>
                  <a:srgbClr val="FFFFFF"/>
                </a:solidFill>
              </a:endParaRPr>
            </a:p>
          </p:txBody>
        </p:sp>
        <p:sp>
          <p:nvSpPr>
            <p:cNvPr id="88163" name="Oval 9"/>
            <p:cNvSpPr>
              <a:spLocks noChangeArrowheads="1"/>
            </p:cNvSpPr>
            <p:nvPr/>
          </p:nvSpPr>
          <p:spPr bwMode="auto">
            <a:xfrm>
              <a:off x="2699792" y="5085184"/>
              <a:ext cx="251083" cy="250319"/>
            </a:xfrm>
            <a:prstGeom prst="ellipse">
              <a:avLst/>
            </a:prstGeom>
            <a:noFill/>
            <a:ln w="38100" algn="ctr">
              <a:solidFill>
                <a:srgbClr val="0000FF"/>
              </a:solidFill>
              <a:prstDash val="sysDash"/>
              <a:round/>
              <a:headEnd/>
              <a:tailEnd/>
            </a:ln>
          </p:spPr>
          <p:txBody>
            <a:bodyPr lIns="18288" tIns="0" rIns="0" bIns="0"/>
            <a:lstStyle/>
            <a:p>
              <a:pPr>
                <a:buClrTx/>
                <a:buSzTx/>
                <a:buFontTx/>
                <a:buNone/>
              </a:pPr>
              <a:endParaRPr lang="th-TH" sz="1100">
                <a:solidFill>
                  <a:srgbClr val="FFFFFF"/>
                </a:solidFill>
                <a:latin typeface="Calibri" pitchFamily="34" charset="0"/>
                <a:cs typeface="Cordia New" pitchFamily="34" charset="-34"/>
              </a:endParaRPr>
            </a:p>
          </p:txBody>
        </p:sp>
        <p:sp>
          <p:nvSpPr>
            <p:cNvPr id="88164" name="TextBox 1"/>
            <p:cNvSpPr txBox="1">
              <a:spLocks noChangeArrowheads="1"/>
            </p:cNvSpPr>
            <p:nvPr/>
          </p:nvSpPr>
          <p:spPr bwMode="auto">
            <a:xfrm>
              <a:off x="444916" y="908720"/>
              <a:ext cx="3563444" cy="272031"/>
            </a:xfrm>
            <a:prstGeom prst="rect">
              <a:avLst/>
            </a:prstGeom>
            <a:noFill/>
            <a:ln w="9525">
              <a:noFill/>
              <a:miter lim="800000"/>
              <a:headEnd/>
              <a:tailEnd/>
            </a:ln>
          </p:spPr>
          <p:txBody>
            <a:bodyPr>
              <a:spAutoFit/>
            </a:bodyPr>
            <a:lstStyle/>
            <a:p>
              <a:pPr algn="ctr">
                <a:buClrTx/>
                <a:buSzTx/>
                <a:buFontTx/>
                <a:buNone/>
              </a:pPr>
              <a:r>
                <a:rPr lang="en-US" sz="1600" b="1" dirty="0" smtClean="0">
                  <a:solidFill>
                    <a:srgbClr val="000000"/>
                  </a:solidFill>
                  <a:latin typeface="Tahoma" pitchFamily="34" charset="0"/>
                  <a:cs typeface="Tahoma" pitchFamily="34" charset="0"/>
                </a:rPr>
                <a:t>TNA Scores</a:t>
              </a:r>
              <a:endParaRPr lang="en-US" sz="1600" b="1" dirty="0">
                <a:solidFill>
                  <a:srgbClr val="000000"/>
                </a:solidFill>
                <a:latin typeface="Tahoma" pitchFamily="34" charset="0"/>
                <a:cs typeface="Tahoma" pitchFamily="34" charset="0"/>
              </a:endParaRPr>
            </a:p>
          </p:txBody>
        </p:sp>
        <p:sp>
          <p:nvSpPr>
            <p:cNvPr id="17" name="TextBox 1"/>
            <p:cNvSpPr txBox="1"/>
            <p:nvPr/>
          </p:nvSpPr>
          <p:spPr>
            <a:xfrm>
              <a:off x="1691680" y="6309320"/>
              <a:ext cx="1935390" cy="22056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latin typeface="Tahoma" pitchFamily="34" charset="0"/>
                  <a:ea typeface="Tahoma" pitchFamily="34" charset="0"/>
                  <a:cs typeface="Tahoma" pitchFamily="34" charset="0"/>
                </a:rPr>
                <a:t>Readiness</a:t>
              </a:r>
              <a:r>
                <a:rPr lang="en-US" sz="1200" b="1" baseline="0" dirty="0" smtClean="0">
                  <a:latin typeface="Tahoma" pitchFamily="34" charset="0"/>
                  <a:ea typeface="Tahoma" pitchFamily="34" charset="0"/>
                  <a:cs typeface="Tahoma" pitchFamily="34" charset="0"/>
                </a:rPr>
                <a:t> assessment</a:t>
              </a:r>
              <a:r>
                <a:rPr lang="th-TH" sz="1200" b="1" baseline="0" dirty="0" smtClean="0">
                  <a:latin typeface="Tahoma" pitchFamily="34" charset="0"/>
                  <a:ea typeface="Tahoma" pitchFamily="34" charset="0"/>
                  <a:cs typeface="Tahoma" pitchFamily="34" charset="0"/>
                </a:rPr>
                <a:t>             </a:t>
              </a:r>
              <a:endParaRPr lang="th-TH" sz="1200" b="1" dirty="0">
                <a:latin typeface="Tahoma" pitchFamily="34" charset="0"/>
                <a:ea typeface="Tahoma" pitchFamily="34" charset="0"/>
                <a:cs typeface="Tahoma" pitchFamily="34" charset="0"/>
              </a:endParaRPr>
            </a:p>
          </p:txBody>
        </p:sp>
      </p:grpSp>
      <p:sp>
        <p:nvSpPr>
          <p:cNvPr id="19" name="Slide Number Placeholder 5"/>
          <p:cNvSpPr txBox="1">
            <a:spLocks noGrp="1"/>
          </p:cNvSpPr>
          <p:nvPr/>
        </p:nvSpPr>
        <p:spPr>
          <a:xfrm>
            <a:off x="8676456" y="6492875"/>
            <a:ext cx="391344" cy="365125"/>
          </a:xfrm>
          <a:prstGeom prst="rect">
            <a:avLst/>
          </a:prstGeom>
          <a:noFill/>
        </p:spPr>
        <p:txBody>
          <a:bodyPr anchor="ctr"/>
          <a:lstStyle/>
          <a:p>
            <a:pPr algn="r" fontAlgn="auto">
              <a:spcBef>
                <a:spcPts val="0"/>
              </a:spcBef>
              <a:spcAft>
                <a:spcPts val="0"/>
              </a:spcAft>
              <a:defRPr/>
            </a:pPr>
            <a:fld id="{3DA78767-7E72-4BEF-98AE-139E6DBB109C}" type="slidenum">
              <a:rPr lang="th-TH" sz="1200">
                <a:solidFill>
                  <a:schemeClr val="tx1">
                    <a:tint val="75000"/>
                  </a:schemeClr>
                </a:solidFill>
                <a:latin typeface="Tahoma" pitchFamily="34" charset="0"/>
                <a:cs typeface="Tahoma" pitchFamily="34" charset="0"/>
              </a:rPr>
              <a:pPr algn="r" fontAlgn="auto">
                <a:spcBef>
                  <a:spcPts val="0"/>
                </a:spcBef>
                <a:spcAft>
                  <a:spcPts val="0"/>
                </a:spcAft>
                <a:defRPr/>
              </a:pPr>
              <a:t>107</a:t>
            </a:fld>
            <a:endParaRPr lang="th-TH" sz="1200" dirty="0">
              <a:solidFill>
                <a:schemeClr val="tx1">
                  <a:tint val="75000"/>
                </a:schemeClr>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2802597" y="0"/>
            <a:ext cx="6391771" cy="609601"/>
          </a:xfrm>
        </p:spPr>
        <p:txBody>
          <a:bodyPr/>
          <a:lstStyle/>
          <a:p>
            <a:r>
              <a:rPr lang="en-US" sz="3000" b="1" dirty="0" smtClean="0">
                <a:cs typeface="Tahoma" pitchFamily="34" charset="0"/>
              </a:rPr>
              <a:t> Technologies in Thai Energy</a:t>
            </a:r>
          </a:p>
        </p:txBody>
      </p:sp>
      <p:sp>
        <p:nvSpPr>
          <p:cNvPr id="119811" name="Rectangle 3"/>
          <p:cNvSpPr>
            <a:spLocks noGrp="1" noChangeArrowheads="1"/>
          </p:cNvSpPr>
          <p:nvPr>
            <p:ph type="body" idx="4294967295"/>
          </p:nvPr>
        </p:nvSpPr>
        <p:spPr>
          <a:xfrm>
            <a:off x="4031894" y="1846634"/>
            <a:ext cx="5004602" cy="1210029"/>
          </a:xfrm>
        </p:spPr>
        <p:txBody>
          <a:bodyPr>
            <a:normAutofit fontScale="92500" lnSpcReduction="10000"/>
          </a:bodyPr>
          <a:lstStyle/>
          <a:p>
            <a:pPr>
              <a:lnSpc>
                <a:spcPct val="90000"/>
              </a:lnSpc>
              <a:spcBef>
                <a:spcPct val="0"/>
              </a:spcBef>
              <a:buFont typeface="Arial" pitchFamily="34" charset="0"/>
              <a:buChar char="•"/>
              <a:defRPr/>
            </a:pPr>
            <a:r>
              <a:rPr lang="th-TH" sz="1600" b="1" dirty="0" smtClean="0">
                <a:solidFill>
                  <a:srgbClr val="FF0000"/>
                </a:solidFill>
              </a:rPr>
              <a:t>การผลิตไฟฟ้า</a:t>
            </a:r>
            <a:r>
              <a:rPr lang="en-US" sz="1600" b="1" dirty="0" smtClean="0">
                <a:solidFill>
                  <a:srgbClr val="FF0000"/>
                </a:solidFill>
              </a:rPr>
              <a:t> (</a:t>
            </a:r>
            <a:r>
              <a:rPr lang="th-TH" sz="1600" b="1" dirty="0" smtClean="0">
                <a:solidFill>
                  <a:srgbClr val="FF0000"/>
                </a:solidFill>
              </a:rPr>
              <a:t>ฟอสซิล</a:t>
            </a:r>
            <a:r>
              <a:rPr lang="en-US" sz="1600" b="1" dirty="0" smtClean="0">
                <a:solidFill>
                  <a:srgbClr val="FF0000"/>
                </a:solidFill>
              </a:rPr>
              <a:t>: Thermal, CCGT, diesel </a:t>
            </a:r>
            <a:r>
              <a:rPr lang="th-TH" sz="1600" b="1" dirty="0" smtClean="0">
                <a:solidFill>
                  <a:srgbClr val="FF0000"/>
                </a:solidFill>
              </a:rPr>
              <a:t>และหมุนเวียน</a:t>
            </a:r>
            <a:r>
              <a:rPr lang="en-US" sz="1600" b="1" dirty="0" smtClean="0">
                <a:solidFill>
                  <a:srgbClr val="FF0000"/>
                </a:solidFill>
              </a:rPr>
              <a:t>: Gasification, Thermal)</a:t>
            </a:r>
            <a:endParaRPr lang="th-TH" sz="1600" b="1" dirty="0" smtClean="0">
              <a:solidFill>
                <a:srgbClr val="FF0000"/>
              </a:solidFill>
            </a:endParaRPr>
          </a:p>
          <a:p>
            <a:pPr>
              <a:lnSpc>
                <a:spcPct val="90000"/>
              </a:lnSpc>
              <a:spcBef>
                <a:spcPct val="0"/>
              </a:spcBef>
              <a:buFont typeface="Arial" pitchFamily="34" charset="0"/>
              <a:buChar char="•"/>
              <a:defRPr/>
            </a:pPr>
            <a:r>
              <a:rPr lang="th-TH" sz="1600" dirty="0" smtClean="0"/>
              <a:t>การกลั่นน้ำมัน </a:t>
            </a:r>
          </a:p>
          <a:p>
            <a:pPr>
              <a:lnSpc>
                <a:spcPct val="90000"/>
              </a:lnSpc>
              <a:spcBef>
                <a:spcPct val="0"/>
              </a:spcBef>
              <a:buFont typeface="Arial" pitchFamily="34" charset="0"/>
              <a:buChar char="•"/>
              <a:defRPr/>
            </a:pPr>
            <a:r>
              <a:rPr lang="th-TH" sz="1600" dirty="0" smtClean="0"/>
              <a:t>การแยกก๊าซธรรมชาติ</a:t>
            </a:r>
          </a:p>
          <a:p>
            <a:pPr>
              <a:lnSpc>
                <a:spcPct val="90000"/>
              </a:lnSpc>
              <a:spcBef>
                <a:spcPct val="0"/>
              </a:spcBef>
              <a:buFont typeface="Arial" pitchFamily="34" charset="0"/>
              <a:buChar char="•"/>
              <a:defRPr/>
            </a:pPr>
            <a:r>
              <a:rPr lang="th-TH" sz="1600" dirty="0" smtClean="0"/>
              <a:t>การผลิตความร้อน</a:t>
            </a:r>
            <a:r>
              <a:rPr lang="en-US" sz="1600" dirty="0" smtClean="0"/>
              <a:t>/</a:t>
            </a:r>
            <a:r>
              <a:rPr lang="th-TH" sz="1600" dirty="0" smtClean="0"/>
              <a:t>ความเย็น</a:t>
            </a:r>
          </a:p>
          <a:p>
            <a:pPr>
              <a:lnSpc>
                <a:spcPct val="90000"/>
              </a:lnSpc>
              <a:spcBef>
                <a:spcPct val="0"/>
              </a:spcBef>
              <a:buFont typeface="Arial" pitchFamily="34" charset="0"/>
              <a:buChar char="•"/>
              <a:defRPr/>
            </a:pPr>
            <a:r>
              <a:rPr lang="th-TH" sz="1600" dirty="0" smtClean="0"/>
              <a:t>การวางแผนการผลิตพลังงาน</a:t>
            </a:r>
          </a:p>
          <a:p>
            <a:pPr>
              <a:lnSpc>
                <a:spcPct val="90000"/>
              </a:lnSpc>
              <a:spcBef>
                <a:spcPct val="0"/>
              </a:spcBef>
              <a:buFont typeface="Arial" pitchFamily="34" charset="0"/>
              <a:buChar char="•"/>
              <a:defRPr/>
            </a:pPr>
            <a:endParaRPr lang="en-US" sz="1600" dirty="0" smtClean="0"/>
          </a:p>
          <a:p>
            <a:pPr>
              <a:lnSpc>
                <a:spcPct val="90000"/>
              </a:lnSpc>
              <a:buFont typeface="Arial" pitchFamily="34" charset="0"/>
              <a:buChar char="•"/>
              <a:defRPr/>
            </a:pPr>
            <a:endParaRPr lang="en-US" sz="1600" dirty="0" smtClean="0"/>
          </a:p>
        </p:txBody>
      </p:sp>
      <p:sp>
        <p:nvSpPr>
          <p:cNvPr id="6" name="Rectangle 5"/>
          <p:cNvSpPr/>
          <p:nvPr/>
        </p:nvSpPr>
        <p:spPr>
          <a:xfrm>
            <a:off x="369887" y="1969366"/>
            <a:ext cx="3236219" cy="9555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600" b="1" dirty="0" smtClean="0">
                <a:solidFill>
                  <a:srgbClr val="FFFFFF"/>
                </a:solidFill>
                <a:latin typeface="Tahoma" pitchFamily="34" charset="0"/>
                <a:cs typeface="Tahoma" pitchFamily="34" charset="0"/>
              </a:rPr>
              <a:t>Transformation</a:t>
            </a:r>
            <a:endParaRPr lang="th-TH" sz="1600" b="1" dirty="0" smtClean="0">
              <a:solidFill>
                <a:srgbClr val="FFFFFF"/>
              </a:solidFill>
              <a:latin typeface="Tahoma" pitchFamily="34" charset="0"/>
              <a:cs typeface="Tahoma" pitchFamily="34" charset="0"/>
            </a:endParaRPr>
          </a:p>
          <a:p>
            <a:pPr algn="ctr" defTabSz="914400">
              <a:defRPr/>
            </a:pPr>
            <a:endParaRPr lang="th-TH" sz="1600" b="1" dirty="0">
              <a:solidFill>
                <a:srgbClr val="FFFFFF"/>
              </a:solidFill>
              <a:latin typeface="Tahoma" pitchFamily="34" charset="0"/>
              <a:cs typeface="Tahoma" pitchFamily="34" charset="0"/>
            </a:endParaRPr>
          </a:p>
          <a:p>
            <a:pPr algn="ctr" defTabSz="914400">
              <a:defRPr/>
            </a:pPr>
            <a:endParaRPr lang="en-US" sz="1600" b="1" dirty="0">
              <a:solidFill>
                <a:srgbClr val="FFFFFF"/>
              </a:solidFill>
              <a:latin typeface="Tahoma" pitchFamily="34" charset="0"/>
              <a:cs typeface="Tahoma" pitchFamily="34" charset="0"/>
            </a:endParaRPr>
          </a:p>
        </p:txBody>
      </p:sp>
      <p:sp>
        <p:nvSpPr>
          <p:cNvPr id="7" name="Rectangle 6"/>
          <p:cNvSpPr/>
          <p:nvPr/>
        </p:nvSpPr>
        <p:spPr>
          <a:xfrm>
            <a:off x="369887" y="3482997"/>
            <a:ext cx="3236219" cy="104296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800" b="1" dirty="0" smtClean="0">
                <a:solidFill>
                  <a:srgbClr val="FFFFFF"/>
                </a:solidFill>
                <a:latin typeface="Tahoma" pitchFamily="34" charset="0"/>
                <a:cs typeface="Tahoma" pitchFamily="34" charset="0"/>
              </a:rPr>
              <a:t>Transmission/Distribution</a:t>
            </a:r>
            <a:endParaRPr lang="th-TH" sz="1800" b="1" dirty="0" smtClean="0">
              <a:solidFill>
                <a:srgbClr val="FFFFFF"/>
              </a:solidFill>
              <a:latin typeface="Tahoma" pitchFamily="34" charset="0"/>
              <a:cs typeface="Tahoma" pitchFamily="34" charset="0"/>
            </a:endParaRPr>
          </a:p>
          <a:p>
            <a:pPr algn="ctr" defTabSz="914400">
              <a:defRPr/>
            </a:pPr>
            <a:endParaRPr lang="th-TH" sz="1800" b="1" dirty="0">
              <a:solidFill>
                <a:srgbClr val="FFFFFF"/>
              </a:solidFill>
              <a:latin typeface="Tahoma" pitchFamily="34" charset="0"/>
              <a:cs typeface="Tahoma" pitchFamily="34" charset="0"/>
            </a:endParaRPr>
          </a:p>
          <a:p>
            <a:pPr algn="ctr" defTabSz="914400">
              <a:defRPr/>
            </a:pPr>
            <a:endParaRPr lang="en-US" sz="1800" b="1" dirty="0">
              <a:solidFill>
                <a:srgbClr val="FFFFFF"/>
              </a:solidFill>
              <a:latin typeface="Tahoma" pitchFamily="34" charset="0"/>
              <a:cs typeface="Tahoma" pitchFamily="34" charset="0"/>
            </a:endParaRPr>
          </a:p>
        </p:txBody>
      </p:sp>
      <p:sp>
        <p:nvSpPr>
          <p:cNvPr id="15" name="Down Arrow 14"/>
          <p:cNvSpPr/>
          <p:nvPr/>
        </p:nvSpPr>
        <p:spPr>
          <a:xfrm>
            <a:off x="1837119" y="1573355"/>
            <a:ext cx="367209" cy="360363"/>
          </a:xfrm>
          <a:prstGeom prst="downArrow">
            <a:avLst/>
          </a:prstGeom>
          <a:solidFill>
            <a:srgbClr val="FF0000"/>
          </a:solidFill>
        </p:spPr>
        <p:style>
          <a:lnRef idx="1">
            <a:schemeClr val="accent1"/>
          </a:lnRef>
          <a:fillRef idx="2">
            <a:schemeClr val="accent1"/>
          </a:fillRef>
          <a:effectRef idx="1">
            <a:schemeClr val="accent1"/>
          </a:effectRef>
          <a:fontRef idx="minor">
            <a:schemeClr val="dk1"/>
          </a:fontRef>
        </p:style>
        <p:txBody>
          <a:bodyPr anchor="ctr"/>
          <a:lstStyle/>
          <a:p>
            <a:pPr algn="ctr" defTabSz="914400">
              <a:defRPr/>
            </a:pPr>
            <a:endParaRPr lang="en-US" sz="1800">
              <a:solidFill>
                <a:srgbClr val="FFFFFF"/>
              </a:solidFill>
              <a:cs typeface="Arial" pitchFamily="34" charset="0"/>
            </a:endParaRPr>
          </a:p>
        </p:txBody>
      </p:sp>
      <p:sp>
        <p:nvSpPr>
          <p:cNvPr id="16" name="Rectangle 15"/>
          <p:cNvSpPr/>
          <p:nvPr/>
        </p:nvSpPr>
        <p:spPr>
          <a:xfrm>
            <a:off x="753759" y="868941"/>
            <a:ext cx="2520950" cy="68846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000" b="1" dirty="0" smtClean="0">
                <a:solidFill>
                  <a:schemeClr val="bg1"/>
                </a:solidFill>
                <a:latin typeface="Tahoma" pitchFamily="34" charset="0"/>
                <a:cs typeface="Tahoma" pitchFamily="34" charset="0"/>
              </a:rPr>
              <a:t>Energy Supply</a:t>
            </a:r>
            <a:endParaRPr lang="th-TH" sz="2000" b="1" dirty="0">
              <a:solidFill>
                <a:schemeClr val="bg1"/>
              </a:solidFill>
              <a:latin typeface="Tahoma" pitchFamily="34" charset="0"/>
              <a:cs typeface="Tahoma" pitchFamily="34" charset="0"/>
            </a:endParaRPr>
          </a:p>
        </p:txBody>
      </p:sp>
      <p:sp>
        <p:nvSpPr>
          <p:cNvPr id="97294" name="Rectangle 9"/>
          <p:cNvSpPr>
            <a:spLocks noChangeArrowheads="1"/>
          </p:cNvSpPr>
          <p:nvPr/>
        </p:nvSpPr>
        <p:spPr bwMode="auto">
          <a:xfrm>
            <a:off x="3755602" y="768064"/>
            <a:ext cx="543039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a:buFont typeface="Arial" charset="0"/>
              <a:buChar char="•"/>
            </a:pPr>
            <a:r>
              <a:rPr lang="en-US" sz="1600" dirty="0">
                <a:solidFill>
                  <a:srgbClr val="000000"/>
                </a:solidFill>
                <a:latin typeface="Tahoma" pitchFamily="34" charset="0"/>
                <a:cs typeface="Tahoma" pitchFamily="34" charset="0"/>
              </a:rPr>
              <a:t>    </a:t>
            </a:r>
            <a:r>
              <a:rPr lang="th-TH" sz="1600" dirty="0" smtClean="0">
                <a:solidFill>
                  <a:srgbClr val="000000"/>
                </a:solidFill>
                <a:latin typeface="Tahoma" pitchFamily="34" charset="0"/>
                <a:cs typeface="Tahoma" pitchFamily="34" charset="0"/>
              </a:rPr>
              <a:t>พลังงานฟอสซิล (ถ่านหิน </a:t>
            </a:r>
            <a:r>
              <a:rPr lang="th-TH" sz="1600" b="1" dirty="0" smtClean="0">
                <a:solidFill>
                  <a:srgbClr val="FF0000"/>
                </a:solidFill>
                <a:latin typeface="Tahoma" pitchFamily="34" charset="0"/>
                <a:cs typeface="Tahoma" pitchFamily="34" charset="0"/>
              </a:rPr>
              <a:t>ก๊าซ</a:t>
            </a:r>
            <a:r>
              <a:rPr lang="th-TH" sz="1600" dirty="0" smtClean="0">
                <a:solidFill>
                  <a:srgbClr val="000000"/>
                </a:solidFill>
                <a:latin typeface="Tahoma" pitchFamily="34" charset="0"/>
                <a:cs typeface="Tahoma" pitchFamily="34" charset="0"/>
              </a:rPr>
              <a:t> </a:t>
            </a:r>
            <a:r>
              <a:rPr lang="th-TH" sz="1600" b="1" dirty="0" smtClean="0">
                <a:solidFill>
                  <a:srgbClr val="FF0000"/>
                </a:solidFill>
                <a:latin typeface="Tahoma" pitchFamily="34" charset="0"/>
                <a:cs typeface="Tahoma" pitchFamily="34" charset="0"/>
              </a:rPr>
              <a:t>น้ำมัน</a:t>
            </a:r>
            <a:r>
              <a:rPr lang="th-TH" sz="1600" dirty="0" smtClean="0">
                <a:solidFill>
                  <a:srgbClr val="000000"/>
                </a:solidFill>
                <a:latin typeface="Tahoma" pitchFamily="34" charset="0"/>
                <a:cs typeface="Tahoma" pitchFamily="34" charset="0"/>
              </a:rPr>
              <a:t> อื่นๆ) </a:t>
            </a:r>
            <a:endParaRPr lang="en-US" sz="1600" dirty="0">
              <a:solidFill>
                <a:srgbClr val="000000"/>
              </a:solidFill>
              <a:latin typeface="Tahoma" pitchFamily="34" charset="0"/>
              <a:cs typeface="Tahoma" pitchFamily="34" charset="0"/>
            </a:endParaRPr>
          </a:p>
          <a:p>
            <a:pPr defTabSz="914400">
              <a:buFont typeface="Arial" charset="0"/>
              <a:buChar char="•"/>
            </a:pPr>
            <a:r>
              <a:rPr lang="en-US" sz="1600" dirty="0">
                <a:solidFill>
                  <a:srgbClr val="000000"/>
                </a:solidFill>
                <a:latin typeface="Tahoma" pitchFamily="34" charset="0"/>
                <a:cs typeface="Tahoma" pitchFamily="34" charset="0"/>
              </a:rPr>
              <a:t>    </a:t>
            </a:r>
            <a:r>
              <a:rPr lang="th-TH" sz="1600" dirty="0" smtClean="0">
                <a:solidFill>
                  <a:srgbClr val="000000"/>
                </a:solidFill>
                <a:latin typeface="Tahoma" pitchFamily="34" charset="0"/>
                <a:cs typeface="Tahoma" pitchFamily="34" charset="0"/>
              </a:rPr>
              <a:t>พลังงานหมุนเวียน (</a:t>
            </a:r>
            <a:r>
              <a:rPr lang="en-US" sz="1600" dirty="0" smtClean="0">
                <a:solidFill>
                  <a:srgbClr val="000000"/>
                </a:solidFill>
                <a:latin typeface="Tahoma" pitchFamily="34" charset="0"/>
                <a:cs typeface="Tahoma" pitchFamily="34" charset="0"/>
              </a:rPr>
              <a:t>Solar, wind, biomass, biogas, </a:t>
            </a:r>
            <a:r>
              <a:rPr lang="en-US" sz="1600" b="1" dirty="0" smtClean="0">
                <a:solidFill>
                  <a:srgbClr val="FF0000"/>
                </a:solidFill>
                <a:latin typeface="Tahoma" pitchFamily="34" charset="0"/>
                <a:cs typeface="Tahoma" pitchFamily="34" charset="0"/>
              </a:rPr>
              <a:t>MSW</a:t>
            </a:r>
            <a:endParaRPr lang="th-TH" sz="1600" b="1" dirty="0" smtClean="0">
              <a:solidFill>
                <a:srgbClr val="FF0000"/>
              </a:solidFill>
              <a:latin typeface="Tahoma" pitchFamily="34" charset="0"/>
              <a:cs typeface="Tahoma" pitchFamily="34" charset="0"/>
            </a:endParaRPr>
          </a:p>
          <a:p>
            <a:pPr defTabSz="914400"/>
            <a:r>
              <a:rPr lang="th-TH" sz="1600" dirty="0">
                <a:solidFill>
                  <a:srgbClr val="000000"/>
                </a:solidFill>
                <a:latin typeface="Tahoma" pitchFamily="34" charset="0"/>
                <a:cs typeface="Tahoma" pitchFamily="34" charset="0"/>
              </a:rPr>
              <a:t> </a:t>
            </a:r>
            <a:r>
              <a:rPr lang="th-TH" sz="1600" dirty="0" smtClean="0">
                <a:solidFill>
                  <a:srgbClr val="000000"/>
                </a:solidFill>
                <a:latin typeface="Tahoma" pitchFamily="34" charset="0"/>
                <a:cs typeface="Tahoma" pitchFamily="34" charset="0"/>
              </a:rPr>
              <a:t>  	</a:t>
            </a:r>
            <a:r>
              <a:rPr lang="en-US" sz="1600" b="1" dirty="0" smtClean="0">
                <a:solidFill>
                  <a:srgbClr val="FF0000"/>
                </a:solidFill>
                <a:latin typeface="Tahoma" pitchFamily="34" charset="0"/>
                <a:cs typeface="Tahoma" pitchFamily="34" charset="0"/>
              </a:rPr>
              <a:t>Biofuels</a:t>
            </a:r>
            <a:r>
              <a:rPr lang="th-TH" sz="1600" dirty="0" smtClean="0">
                <a:solidFill>
                  <a:srgbClr val="000000"/>
                </a:solidFill>
                <a:latin typeface="Tahoma" pitchFamily="34" charset="0"/>
                <a:cs typeface="Tahoma" pitchFamily="34" charset="0"/>
              </a:rPr>
              <a:t>)</a:t>
            </a:r>
          </a:p>
        </p:txBody>
      </p:sp>
      <p:sp>
        <p:nvSpPr>
          <p:cNvPr id="17" name="Rectangle 3"/>
          <p:cNvSpPr txBox="1">
            <a:spLocks noChangeArrowheads="1"/>
          </p:cNvSpPr>
          <p:nvPr/>
        </p:nvSpPr>
        <p:spPr bwMode="auto">
          <a:xfrm>
            <a:off x="4095190" y="5080104"/>
            <a:ext cx="4769580" cy="1203325"/>
          </a:xfrm>
          <a:prstGeom prst="rect">
            <a:avLst/>
          </a:prstGeom>
          <a:noFill/>
          <a:ln w="9525">
            <a:noFill/>
            <a:round/>
            <a:headEnd/>
            <a:tailEnd/>
          </a:ln>
        </p:spPr>
        <p:txBody>
          <a:bodyPr lIns="90000" tIns="46800" rIns="90000" bIns="46800"/>
          <a:lstStyle>
            <a:lvl1pPr marL="342900" indent="-342900" eaLnBrk="0" hangingPunct="0">
              <a:defRPr sz="2800">
                <a:solidFill>
                  <a:schemeClr val="bg1"/>
                </a:solidFill>
                <a:latin typeface="Arial" pitchFamily="34" charset="0"/>
                <a:cs typeface="Angsana New" pitchFamily="18" charset="-34"/>
              </a:defRPr>
            </a:lvl1pPr>
            <a:lvl2pPr eaLnBrk="0" hangingPunct="0">
              <a:defRPr sz="2800">
                <a:solidFill>
                  <a:schemeClr val="bg1"/>
                </a:solidFill>
                <a:latin typeface="Arial" pitchFamily="34" charset="0"/>
                <a:cs typeface="Angsana New" pitchFamily="18" charset="-34"/>
              </a:defRPr>
            </a:lvl2pPr>
            <a:lvl3pPr eaLnBrk="0" hangingPunct="0">
              <a:defRPr sz="2800">
                <a:solidFill>
                  <a:schemeClr val="bg1"/>
                </a:solidFill>
                <a:latin typeface="Arial" pitchFamily="34" charset="0"/>
                <a:cs typeface="Angsana New" pitchFamily="18" charset="-34"/>
              </a:defRPr>
            </a:lvl3pPr>
            <a:lvl4pPr eaLnBrk="0" hangingPunct="0">
              <a:defRPr sz="2800">
                <a:solidFill>
                  <a:schemeClr val="bg1"/>
                </a:solidFill>
                <a:latin typeface="Arial" pitchFamily="34" charset="0"/>
                <a:cs typeface="Angsana New" pitchFamily="18" charset="-34"/>
              </a:defRPr>
            </a:lvl4pPr>
            <a:lvl5pPr eaLnBrk="0" hangingPunct="0">
              <a:defRPr sz="2800">
                <a:solidFill>
                  <a:schemeClr val="bg1"/>
                </a:solidFill>
                <a:latin typeface="Arial" pitchFamily="34" charset="0"/>
                <a:cs typeface="Angsana New" pitchFamily="18" charset="-34"/>
              </a:defRPr>
            </a:lvl5pPr>
            <a:lvl6pPr marL="2514600" indent="-228600" defTabSz="449263" eaLnBrk="0" fontAlgn="base" hangingPunct="0">
              <a:spcBef>
                <a:spcPct val="0"/>
              </a:spcBef>
              <a:spcAft>
                <a:spcPct val="0"/>
              </a:spcAft>
              <a:buClr>
                <a:srgbClr val="000000"/>
              </a:buClr>
              <a:buSzPct val="100000"/>
              <a:buFont typeface="Times New Roman" pitchFamily="18" charset="0"/>
              <a:defRPr sz="2800">
                <a:solidFill>
                  <a:schemeClr val="bg1"/>
                </a:solidFill>
                <a:latin typeface="Arial" pitchFamily="34" charset="0"/>
                <a:cs typeface="Angsana New" pitchFamily="18" charset="-34"/>
              </a:defRPr>
            </a:lvl6pPr>
            <a:lvl7pPr marL="2971800" indent="-228600" defTabSz="449263" eaLnBrk="0" fontAlgn="base" hangingPunct="0">
              <a:spcBef>
                <a:spcPct val="0"/>
              </a:spcBef>
              <a:spcAft>
                <a:spcPct val="0"/>
              </a:spcAft>
              <a:buClr>
                <a:srgbClr val="000000"/>
              </a:buClr>
              <a:buSzPct val="100000"/>
              <a:buFont typeface="Times New Roman" pitchFamily="18" charset="0"/>
              <a:defRPr sz="2800">
                <a:solidFill>
                  <a:schemeClr val="bg1"/>
                </a:solidFill>
                <a:latin typeface="Arial" pitchFamily="34" charset="0"/>
                <a:cs typeface="Angsana New" pitchFamily="18" charset="-34"/>
              </a:defRPr>
            </a:lvl7pPr>
            <a:lvl8pPr marL="3429000" indent="-228600" defTabSz="449263" eaLnBrk="0" fontAlgn="base" hangingPunct="0">
              <a:spcBef>
                <a:spcPct val="0"/>
              </a:spcBef>
              <a:spcAft>
                <a:spcPct val="0"/>
              </a:spcAft>
              <a:buClr>
                <a:srgbClr val="000000"/>
              </a:buClr>
              <a:buSzPct val="100000"/>
              <a:buFont typeface="Times New Roman" pitchFamily="18" charset="0"/>
              <a:defRPr sz="2800">
                <a:solidFill>
                  <a:schemeClr val="bg1"/>
                </a:solidFill>
                <a:latin typeface="Arial" pitchFamily="34" charset="0"/>
                <a:cs typeface="Angsana New" pitchFamily="18" charset="-34"/>
              </a:defRPr>
            </a:lvl8pPr>
            <a:lvl9pPr marL="3886200" indent="-228600" defTabSz="449263" eaLnBrk="0" fontAlgn="base" hangingPunct="0">
              <a:spcBef>
                <a:spcPct val="0"/>
              </a:spcBef>
              <a:spcAft>
                <a:spcPct val="0"/>
              </a:spcAft>
              <a:buClr>
                <a:srgbClr val="000000"/>
              </a:buClr>
              <a:buSzPct val="100000"/>
              <a:buFont typeface="Times New Roman" pitchFamily="18" charset="0"/>
              <a:defRPr sz="2800">
                <a:solidFill>
                  <a:schemeClr val="bg1"/>
                </a:solidFill>
                <a:latin typeface="Arial" pitchFamily="34" charset="0"/>
                <a:cs typeface="Angsana New" pitchFamily="18" charset="-34"/>
              </a:defRPr>
            </a:lvl9pPr>
          </a:lstStyle>
          <a:p>
            <a:pPr>
              <a:lnSpc>
                <a:spcPct val="90000"/>
              </a:lnSpc>
              <a:buFont typeface="Arial" pitchFamily="34" charset="0"/>
              <a:buChar char="•"/>
              <a:defRPr/>
            </a:pPr>
            <a:r>
              <a:rPr lang="th-TH" sz="1600" dirty="0" smtClean="0">
                <a:solidFill>
                  <a:srgbClr val="000000"/>
                </a:solidFill>
                <a:latin typeface="Tahoma" pitchFamily="34" charset="0"/>
                <a:cs typeface="Tahoma" pitchFamily="34" charset="0"/>
              </a:rPr>
              <a:t>การประเมินความต้องการ</a:t>
            </a:r>
          </a:p>
          <a:p>
            <a:pPr>
              <a:lnSpc>
                <a:spcPct val="90000"/>
              </a:lnSpc>
              <a:buFont typeface="Arial" pitchFamily="34" charset="0"/>
              <a:buChar char="•"/>
              <a:defRPr/>
            </a:pPr>
            <a:r>
              <a:rPr lang="th-TH" sz="1600" dirty="0" smtClean="0">
                <a:solidFill>
                  <a:srgbClr val="000000"/>
                </a:solidFill>
                <a:latin typeface="Tahoma" pitchFamily="34" charset="0"/>
                <a:cs typeface="Tahoma" pitchFamily="34" charset="0"/>
              </a:rPr>
              <a:t>การใช้พลังงานไฟฟ้า (มอเตอร์ อัดอากาศ ปรับอากาศ ฯลฯ)</a:t>
            </a:r>
            <a:endParaRPr lang="en-US" sz="1600" dirty="0" smtClean="0">
              <a:solidFill>
                <a:srgbClr val="000000"/>
              </a:solidFill>
              <a:latin typeface="Tahoma" pitchFamily="34" charset="0"/>
              <a:cs typeface="Tahoma" pitchFamily="34" charset="0"/>
            </a:endParaRPr>
          </a:p>
          <a:p>
            <a:pPr>
              <a:lnSpc>
                <a:spcPct val="90000"/>
              </a:lnSpc>
              <a:buFont typeface="Arial" pitchFamily="34" charset="0"/>
              <a:buChar char="•"/>
              <a:defRPr/>
            </a:pPr>
            <a:r>
              <a:rPr lang="th-TH" sz="1600" b="1" dirty="0" smtClean="0">
                <a:solidFill>
                  <a:srgbClr val="FF0000"/>
                </a:solidFill>
                <a:latin typeface="Tahoma" pitchFamily="34" charset="0"/>
                <a:cs typeface="Tahoma" pitchFamily="34" charset="0"/>
              </a:rPr>
              <a:t>การใช้เชื้อเพลิง</a:t>
            </a:r>
            <a:r>
              <a:rPr lang="en-US" sz="1600" b="1" dirty="0" smtClean="0">
                <a:solidFill>
                  <a:srgbClr val="FF0000"/>
                </a:solidFill>
                <a:latin typeface="Tahoma" pitchFamily="34" charset="0"/>
                <a:cs typeface="Tahoma" pitchFamily="34" charset="0"/>
              </a:rPr>
              <a:t> </a:t>
            </a:r>
            <a:r>
              <a:rPr lang="th-TH" sz="1600" b="1" dirty="0" smtClean="0">
                <a:solidFill>
                  <a:srgbClr val="FF0000"/>
                </a:solidFill>
                <a:latin typeface="Tahoma" pitchFamily="34" charset="0"/>
                <a:cs typeface="Tahoma" pitchFamily="34" charset="0"/>
              </a:rPr>
              <a:t>(ขนส่ง)</a:t>
            </a:r>
          </a:p>
          <a:p>
            <a:pPr>
              <a:lnSpc>
                <a:spcPct val="90000"/>
              </a:lnSpc>
              <a:buFont typeface="Arial" pitchFamily="34" charset="0"/>
              <a:buChar char="•"/>
              <a:defRPr/>
            </a:pPr>
            <a:r>
              <a:rPr lang="th-TH" sz="1600" b="1" dirty="0" smtClean="0">
                <a:solidFill>
                  <a:srgbClr val="FF0000"/>
                </a:solidFill>
                <a:latin typeface="Tahoma" pitchFamily="34" charset="0"/>
                <a:cs typeface="Tahoma" pitchFamily="34" charset="0"/>
              </a:rPr>
              <a:t>การใช้พลังงานความร้อน (หม้อน้ำ </a:t>
            </a:r>
            <a:r>
              <a:rPr lang="th-TH" sz="1600" dirty="0" smtClean="0">
                <a:solidFill>
                  <a:schemeClr val="tx1"/>
                </a:solidFill>
                <a:latin typeface="Tahoma" pitchFamily="34" charset="0"/>
                <a:cs typeface="Tahoma" pitchFamily="34" charset="0"/>
              </a:rPr>
              <a:t>เตาเผา</a:t>
            </a:r>
            <a:r>
              <a:rPr lang="th-TH" sz="1600" b="1" dirty="0" smtClean="0">
                <a:solidFill>
                  <a:srgbClr val="FF0000"/>
                </a:solidFill>
                <a:latin typeface="Tahoma" pitchFamily="34" charset="0"/>
                <a:cs typeface="Tahoma" pitchFamily="34" charset="0"/>
              </a:rPr>
              <a:t>)</a:t>
            </a:r>
          </a:p>
          <a:p>
            <a:pPr>
              <a:lnSpc>
                <a:spcPct val="90000"/>
              </a:lnSpc>
              <a:buFont typeface="Arial" pitchFamily="34" charset="0"/>
              <a:buChar char="•"/>
              <a:defRPr/>
            </a:pPr>
            <a:r>
              <a:rPr lang="th-TH" sz="1600" dirty="0" smtClean="0">
                <a:solidFill>
                  <a:srgbClr val="000000"/>
                </a:solidFill>
                <a:latin typeface="Tahoma" pitchFamily="34" charset="0"/>
                <a:cs typeface="Tahoma" pitchFamily="34" charset="0"/>
              </a:rPr>
              <a:t>การบริหารจัดการพลังงาน (ระบบควบคุมต่างๆ)</a:t>
            </a:r>
            <a:endParaRPr lang="en-US" sz="1600" dirty="0" smtClean="0">
              <a:solidFill>
                <a:srgbClr val="000000"/>
              </a:solidFill>
              <a:latin typeface="Tahoma" pitchFamily="34" charset="0"/>
              <a:cs typeface="Tahoma" pitchFamily="34" charset="0"/>
            </a:endParaRPr>
          </a:p>
        </p:txBody>
      </p:sp>
      <p:sp>
        <p:nvSpPr>
          <p:cNvPr id="18" name="Rectangle 3"/>
          <p:cNvSpPr txBox="1">
            <a:spLocks noChangeArrowheads="1"/>
          </p:cNvSpPr>
          <p:nvPr/>
        </p:nvSpPr>
        <p:spPr bwMode="auto">
          <a:xfrm>
            <a:off x="4068542" y="3421725"/>
            <a:ext cx="3943253" cy="1276350"/>
          </a:xfrm>
          <a:prstGeom prst="rect">
            <a:avLst/>
          </a:prstGeom>
          <a:noFill/>
          <a:ln w="9525">
            <a:noFill/>
            <a:round/>
            <a:headEnd/>
            <a:tailEnd/>
          </a:ln>
        </p:spPr>
        <p:txBody>
          <a:bodyPr lIns="90000" tIns="46800" rIns="90000" bIns="46800"/>
          <a:lstStyle>
            <a:lvl1pPr marL="342900" indent="-342900" eaLnBrk="0" hangingPunct="0">
              <a:defRPr sz="2800">
                <a:solidFill>
                  <a:schemeClr val="bg1"/>
                </a:solidFill>
                <a:latin typeface="Arial" pitchFamily="34" charset="0"/>
                <a:cs typeface="Angsana New" pitchFamily="18" charset="-34"/>
              </a:defRPr>
            </a:lvl1pPr>
            <a:lvl2pPr eaLnBrk="0" hangingPunct="0">
              <a:defRPr sz="2800">
                <a:solidFill>
                  <a:schemeClr val="bg1"/>
                </a:solidFill>
                <a:latin typeface="Arial" pitchFamily="34" charset="0"/>
                <a:cs typeface="Angsana New" pitchFamily="18" charset="-34"/>
              </a:defRPr>
            </a:lvl2pPr>
            <a:lvl3pPr eaLnBrk="0" hangingPunct="0">
              <a:defRPr sz="2800">
                <a:solidFill>
                  <a:schemeClr val="bg1"/>
                </a:solidFill>
                <a:latin typeface="Arial" pitchFamily="34" charset="0"/>
                <a:cs typeface="Angsana New" pitchFamily="18" charset="-34"/>
              </a:defRPr>
            </a:lvl3pPr>
            <a:lvl4pPr eaLnBrk="0" hangingPunct="0">
              <a:defRPr sz="2800">
                <a:solidFill>
                  <a:schemeClr val="bg1"/>
                </a:solidFill>
                <a:latin typeface="Arial" pitchFamily="34" charset="0"/>
                <a:cs typeface="Angsana New" pitchFamily="18" charset="-34"/>
              </a:defRPr>
            </a:lvl4pPr>
            <a:lvl5pPr eaLnBrk="0" hangingPunct="0">
              <a:defRPr sz="2800">
                <a:solidFill>
                  <a:schemeClr val="bg1"/>
                </a:solidFill>
                <a:latin typeface="Arial" pitchFamily="34" charset="0"/>
                <a:cs typeface="Angsana New" pitchFamily="18" charset="-34"/>
              </a:defRPr>
            </a:lvl5pPr>
            <a:lvl6pPr marL="2514600" indent="-228600" defTabSz="449263" eaLnBrk="0" fontAlgn="base" hangingPunct="0">
              <a:spcBef>
                <a:spcPct val="0"/>
              </a:spcBef>
              <a:spcAft>
                <a:spcPct val="0"/>
              </a:spcAft>
              <a:buClr>
                <a:srgbClr val="000000"/>
              </a:buClr>
              <a:buSzPct val="100000"/>
              <a:buFont typeface="Times New Roman" pitchFamily="18" charset="0"/>
              <a:defRPr sz="2800">
                <a:solidFill>
                  <a:schemeClr val="bg1"/>
                </a:solidFill>
                <a:latin typeface="Arial" pitchFamily="34" charset="0"/>
                <a:cs typeface="Angsana New" pitchFamily="18" charset="-34"/>
              </a:defRPr>
            </a:lvl6pPr>
            <a:lvl7pPr marL="2971800" indent="-228600" defTabSz="449263" eaLnBrk="0" fontAlgn="base" hangingPunct="0">
              <a:spcBef>
                <a:spcPct val="0"/>
              </a:spcBef>
              <a:spcAft>
                <a:spcPct val="0"/>
              </a:spcAft>
              <a:buClr>
                <a:srgbClr val="000000"/>
              </a:buClr>
              <a:buSzPct val="100000"/>
              <a:buFont typeface="Times New Roman" pitchFamily="18" charset="0"/>
              <a:defRPr sz="2800">
                <a:solidFill>
                  <a:schemeClr val="bg1"/>
                </a:solidFill>
                <a:latin typeface="Arial" pitchFamily="34" charset="0"/>
                <a:cs typeface="Angsana New" pitchFamily="18" charset="-34"/>
              </a:defRPr>
            </a:lvl7pPr>
            <a:lvl8pPr marL="3429000" indent="-228600" defTabSz="449263" eaLnBrk="0" fontAlgn="base" hangingPunct="0">
              <a:spcBef>
                <a:spcPct val="0"/>
              </a:spcBef>
              <a:spcAft>
                <a:spcPct val="0"/>
              </a:spcAft>
              <a:buClr>
                <a:srgbClr val="000000"/>
              </a:buClr>
              <a:buSzPct val="100000"/>
              <a:buFont typeface="Times New Roman" pitchFamily="18" charset="0"/>
              <a:defRPr sz="2800">
                <a:solidFill>
                  <a:schemeClr val="bg1"/>
                </a:solidFill>
                <a:latin typeface="Arial" pitchFamily="34" charset="0"/>
                <a:cs typeface="Angsana New" pitchFamily="18" charset="-34"/>
              </a:defRPr>
            </a:lvl8pPr>
            <a:lvl9pPr marL="3886200" indent="-228600" defTabSz="449263" eaLnBrk="0" fontAlgn="base" hangingPunct="0">
              <a:spcBef>
                <a:spcPct val="0"/>
              </a:spcBef>
              <a:spcAft>
                <a:spcPct val="0"/>
              </a:spcAft>
              <a:buClr>
                <a:srgbClr val="000000"/>
              </a:buClr>
              <a:buSzPct val="100000"/>
              <a:buFont typeface="Times New Roman" pitchFamily="18" charset="0"/>
              <a:defRPr sz="2800">
                <a:solidFill>
                  <a:schemeClr val="bg1"/>
                </a:solidFill>
                <a:latin typeface="Arial" pitchFamily="34" charset="0"/>
                <a:cs typeface="Angsana New" pitchFamily="18" charset="-34"/>
              </a:defRPr>
            </a:lvl9pPr>
          </a:lstStyle>
          <a:p>
            <a:pPr>
              <a:spcBef>
                <a:spcPts val="0"/>
              </a:spcBef>
              <a:buFont typeface="Arial" pitchFamily="34" charset="0"/>
              <a:buChar char="•"/>
              <a:defRPr/>
            </a:pPr>
            <a:r>
              <a:rPr lang="th-TH" sz="1600" dirty="0" smtClean="0">
                <a:solidFill>
                  <a:srgbClr val="000000"/>
                </a:solidFill>
                <a:latin typeface="Tahoma" pitchFamily="34" charset="0"/>
                <a:cs typeface="Tahoma" pitchFamily="34" charset="0"/>
              </a:rPr>
              <a:t>ระบบส่งจ่ายไฟฟ้า</a:t>
            </a:r>
          </a:p>
          <a:p>
            <a:pPr>
              <a:spcBef>
                <a:spcPts val="0"/>
              </a:spcBef>
              <a:buFont typeface="Arial" pitchFamily="34" charset="0"/>
              <a:buChar char="•"/>
              <a:defRPr/>
            </a:pPr>
            <a:r>
              <a:rPr lang="th-TH" sz="1600" b="1" dirty="0" smtClean="0">
                <a:solidFill>
                  <a:srgbClr val="FF0000"/>
                </a:solidFill>
                <a:latin typeface="Tahoma" pitchFamily="34" charset="0"/>
                <a:cs typeface="Tahoma" pitchFamily="34" charset="0"/>
              </a:rPr>
              <a:t>ระบบจำหน่ายไฟฟ้า</a:t>
            </a:r>
          </a:p>
          <a:p>
            <a:pPr>
              <a:spcBef>
                <a:spcPts val="0"/>
              </a:spcBef>
              <a:buFont typeface="Arial" pitchFamily="34" charset="0"/>
              <a:buChar char="•"/>
              <a:defRPr/>
            </a:pPr>
            <a:r>
              <a:rPr lang="th-TH" sz="1600" dirty="0" smtClean="0">
                <a:solidFill>
                  <a:srgbClr val="000000"/>
                </a:solidFill>
                <a:latin typeface="Tahoma" pitchFamily="34" charset="0"/>
                <a:cs typeface="Tahoma" pitchFamily="34" charset="0"/>
              </a:rPr>
              <a:t>ระบบขนส่งปิโตรเลียม</a:t>
            </a:r>
            <a:endParaRPr lang="en-US" sz="1600" dirty="0" smtClean="0">
              <a:solidFill>
                <a:srgbClr val="000000"/>
              </a:solidFill>
              <a:latin typeface="Tahoma" pitchFamily="34" charset="0"/>
              <a:cs typeface="Tahoma" pitchFamily="34" charset="0"/>
            </a:endParaRPr>
          </a:p>
          <a:p>
            <a:pPr>
              <a:spcBef>
                <a:spcPts val="0"/>
              </a:spcBef>
              <a:buFont typeface="Arial" pitchFamily="34" charset="0"/>
              <a:buChar char="•"/>
              <a:defRPr/>
            </a:pPr>
            <a:r>
              <a:rPr lang="th-TH" sz="1600" dirty="0" smtClean="0">
                <a:solidFill>
                  <a:srgbClr val="000000"/>
                </a:solidFill>
                <a:latin typeface="Tahoma" pitchFamily="34" charset="0"/>
                <a:cs typeface="Tahoma" pitchFamily="34" charset="0"/>
              </a:rPr>
              <a:t>ระบบบำรุงรักษา</a:t>
            </a:r>
            <a:endParaRPr lang="en-US" sz="1600" dirty="0" smtClean="0">
              <a:solidFill>
                <a:srgbClr val="000000"/>
              </a:solidFill>
              <a:latin typeface="Tahoma" pitchFamily="34" charset="0"/>
              <a:cs typeface="Tahoma" pitchFamily="34" charset="0"/>
            </a:endParaRPr>
          </a:p>
          <a:p>
            <a:pPr>
              <a:lnSpc>
                <a:spcPct val="90000"/>
              </a:lnSpc>
              <a:spcBef>
                <a:spcPts val="800"/>
              </a:spcBef>
              <a:buFont typeface="Arial" pitchFamily="34" charset="0"/>
              <a:buChar char="•"/>
              <a:defRPr/>
            </a:pPr>
            <a:endParaRPr lang="en-US" sz="1600" dirty="0" smtClean="0">
              <a:solidFill>
                <a:srgbClr val="000000"/>
              </a:solidFill>
              <a:latin typeface="Tahoma" pitchFamily="34" charset="0"/>
              <a:cs typeface="Tahoma" pitchFamily="34" charset="0"/>
            </a:endParaRPr>
          </a:p>
        </p:txBody>
      </p:sp>
      <p:sp>
        <p:nvSpPr>
          <p:cNvPr id="2" name="Rounded Rectangle 1"/>
          <p:cNvSpPr/>
          <p:nvPr/>
        </p:nvSpPr>
        <p:spPr>
          <a:xfrm>
            <a:off x="445277" y="2461205"/>
            <a:ext cx="801142" cy="3665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Power</a:t>
            </a:r>
            <a:endParaRPr lang="en-US" sz="1400" b="1" dirty="0">
              <a:latin typeface="Tahoma" pitchFamily="34" charset="0"/>
              <a:ea typeface="Tahoma" pitchFamily="34" charset="0"/>
              <a:cs typeface="Tahoma" pitchFamily="34" charset="0"/>
            </a:endParaRPr>
          </a:p>
        </p:txBody>
      </p:sp>
      <p:sp>
        <p:nvSpPr>
          <p:cNvPr id="24" name="Rounded Rectangle 23"/>
          <p:cNvSpPr/>
          <p:nvPr/>
        </p:nvSpPr>
        <p:spPr>
          <a:xfrm>
            <a:off x="1291431" y="2458317"/>
            <a:ext cx="1369984" cy="3665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Oil refinery</a:t>
            </a:r>
            <a:endParaRPr lang="en-US" sz="1400" b="1" dirty="0">
              <a:latin typeface="Tahoma" pitchFamily="34" charset="0"/>
              <a:ea typeface="Tahoma" pitchFamily="34" charset="0"/>
              <a:cs typeface="Tahoma" pitchFamily="34" charset="0"/>
            </a:endParaRPr>
          </a:p>
        </p:txBody>
      </p:sp>
      <p:sp>
        <p:nvSpPr>
          <p:cNvPr id="25" name="Rounded Rectangle 24"/>
          <p:cNvSpPr/>
          <p:nvPr/>
        </p:nvSpPr>
        <p:spPr>
          <a:xfrm>
            <a:off x="2818484" y="2458317"/>
            <a:ext cx="673396" cy="3665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GSP</a:t>
            </a:r>
            <a:endParaRPr lang="en-US" sz="1400" b="1" dirty="0">
              <a:latin typeface="Tahoma" pitchFamily="34" charset="0"/>
              <a:ea typeface="Tahoma" pitchFamily="34" charset="0"/>
              <a:cs typeface="Tahoma" pitchFamily="34" charset="0"/>
            </a:endParaRPr>
          </a:p>
        </p:txBody>
      </p:sp>
      <p:sp>
        <p:nvSpPr>
          <p:cNvPr id="26" name="Down Arrow 25"/>
          <p:cNvSpPr/>
          <p:nvPr/>
        </p:nvSpPr>
        <p:spPr>
          <a:xfrm>
            <a:off x="1829084" y="2931213"/>
            <a:ext cx="439664" cy="496364"/>
          </a:xfrm>
          <a:prstGeom prst="downArrow">
            <a:avLst/>
          </a:prstGeom>
          <a:solidFill>
            <a:srgbClr val="FF0000"/>
          </a:solidFill>
        </p:spPr>
        <p:style>
          <a:lnRef idx="1">
            <a:schemeClr val="accent1"/>
          </a:lnRef>
          <a:fillRef idx="2">
            <a:schemeClr val="accent1"/>
          </a:fillRef>
          <a:effectRef idx="1">
            <a:schemeClr val="accent1"/>
          </a:effectRef>
          <a:fontRef idx="minor">
            <a:schemeClr val="dk1"/>
          </a:fontRef>
        </p:style>
        <p:txBody>
          <a:bodyPr anchor="ctr"/>
          <a:lstStyle/>
          <a:p>
            <a:pPr algn="ctr" defTabSz="914400">
              <a:defRPr/>
            </a:pPr>
            <a:endParaRPr lang="en-US" sz="1800">
              <a:solidFill>
                <a:srgbClr val="FFFFFF"/>
              </a:solidFill>
              <a:cs typeface="Arial" pitchFamily="34" charset="0"/>
            </a:endParaRPr>
          </a:p>
        </p:txBody>
      </p:sp>
      <p:sp>
        <p:nvSpPr>
          <p:cNvPr id="27" name="Rounded Rectangle 26"/>
          <p:cNvSpPr/>
          <p:nvPr/>
        </p:nvSpPr>
        <p:spPr>
          <a:xfrm>
            <a:off x="427013" y="3978405"/>
            <a:ext cx="801142" cy="3665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Grid</a:t>
            </a:r>
            <a:endParaRPr lang="en-US" sz="1400" b="1" dirty="0">
              <a:latin typeface="Tahoma" pitchFamily="34" charset="0"/>
              <a:ea typeface="Tahoma" pitchFamily="34" charset="0"/>
              <a:cs typeface="Tahoma" pitchFamily="34" charset="0"/>
            </a:endParaRPr>
          </a:p>
        </p:txBody>
      </p:sp>
      <p:sp>
        <p:nvSpPr>
          <p:cNvPr id="28" name="Rounded Rectangle 27"/>
          <p:cNvSpPr/>
          <p:nvPr/>
        </p:nvSpPr>
        <p:spPr>
          <a:xfrm>
            <a:off x="1296786" y="3978405"/>
            <a:ext cx="974877" cy="3665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Tube</a:t>
            </a:r>
            <a:endParaRPr lang="en-US" sz="1400" b="1" dirty="0">
              <a:latin typeface="Tahoma" pitchFamily="34" charset="0"/>
              <a:ea typeface="Tahoma" pitchFamily="34" charset="0"/>
              <a:cs typeface="Tahoma" pitchFamily="34" charset="0"/>
            </a:endParaRPr>
          </a:p>
        </p:txBody>
      </p:sp>
      <p:sp>
        <p:nvSpPr>
          <p:cNvPr id="29" name="Rounded Rectangle 28"/>
          <p:cNvSpPr/>
          <p:nvPr/>
        </p:nvSpPr>
        <p:spPr>
          <a:xfrm>
            <a:off x="2324411" y="4004480"/>
            <a:ext cx="1147762" cy="3665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Transport</a:t>
            </a:r>
            <a:endParaRPr lang="en-US" sz="1400" b="1" dirty="0">
              <a:latin typeface="Tahoma" pitchFamily="34" charset="0"/>
              <a:ea typeface="Tahoma" pitchFamily="34" charset="0"/>
              <a:cs typeface="Tahoma" pitchFamily="34" charset="0"/>
            </a:endParaRPr>
          </a:p>
        </p:txBody>
      </p:sp>
      <p:sp>
        <p:nvSpPr>
          <p:cNvPr id="30" name="Down Arrow 29"/>
          <p:cNvSpPr/>
          <p:nvPr/>
        </p:nvSpPr>
        <p:spPr>
          <a:xfrm>
            <a:off x="1840938" y="4573740"/>
            <a:ext cx="433960" cy="479117"/>
          </a:xfrm>
          <a:prstGeom prst="downArrow">
            <a:avLst/>
          </a:prstGeom>
          <a:solidFill>
            <a:srgbClr val="FF0000"/>
          </a:solidFill>
        </p:spPr>
        <p:style>
          <a:lnRef idx="1">
            <a:schemeClr val="accent1"/>
          </a:lnRef>
          <a:fillRef idx="2">
            <a:schemeClr val="accent1"/>
          </a:fillRef>
          <a:effectRef idx="1">
            <a:schemeClr val="accent1"/>
          </a:effectRef>
          <a:fontRef idx="minor">
            <a:schemeClr val="dk1"/>
          </a:fontRef>
        </p:style>
        <p:txBody>
          <a:bodyPr anchor="ctr"/>
          <a:lstStyle/>
          <a:p>
            <a:pPr algn="ctr" defTabSz="914400">
              <a:defRPr/>
            </a:pPr>
            <a:endParaRPr lang="en-US" sz="1800">
              <a:solidFill>
                <a:srgbClr val="FFFFFF"/>
              </a:solidFill>
              <a:cs typeface="Arial" pitchFamily="34" charset="0"/>
            </a:endParaRPr>
          </a:p>
        </p:txBody>
      </p:sp>
      <p:sp>
        <p:nvSpPr>
          <p:cNvPr id="31" name="Rectangle 30"/>
          <p:cNvSpPr/>
          <p:nvPr/>
        </p:nvSpPr>
        <p:spPr>
          <a:xfrm>
            <a:off x="445277" y="5167269"/>
            <a:ext cx="3046603" cy="136991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600" b="1" dirty="0" smtClean="0">
                <a:solidFill>
                  <a:srgbClr val="FFFFFF"/>
                </a:solidFill>
                <a:latin typeface="Tahoma" pitchFamily="34" charset="0"/>
                <a:cs typeface="Tahoma" pitchFamily="34" charset="0"/>
              </a:rPr>
              <a:t>Final Energy Consumption</a:t>
            </a:r>
            <a:endParaRPr lang="th-TH" sz="1600" b="1" dirty="0" smtClean="0">
              <a:solidFill>
                <a:srgbClr val="FFFFFF"/>
              </a:solidFill>
              <a:latin typeface="Tahoma" pitchFamily="34" charset="0"/>
              <a:cs typeface="Tahoma" pitchFamily="34" charset="0"/>
            </a:endParaRPr>
          </a:p>
          <a:p>
            <a:pPr algn="ctr" defTabSz="914400">
              <a:defRPr/>
            </a:pPr>
            <a:endParaRPr lang="th-TH" sz="1600" b="1" dirty="0" smtClean="0">
              <a:solidFill>
                <a:srgbClr val="FFFFFF"/>
              </a:solidFill>
              <a:latin typeface="Tahoma" pitchFamily="34" charset="0"/>
              <a:cs typeface="Tahoma" pitchFamily="34" charset="0"/>
            </a:endParaRPr>
          </a:p>
          <a:p>
            <a:pPr algn="ctr" defTabSz="914400">
              <a:defRPr/>
            </a:pPr>
            <a:endParaRPr lang="th-TH" sz="1600" b="1" dirty="0">
              <a:solidFill>
                <a:srgbClr val="FFFFFF"/>
              </a:solidFill>
              <a:latin typeface="Tahoma" pitchFamily="34" charset="0"/>
              <a:cs typeface="Tahoma" pitchFamily="34" charset="0"/>
            </a:endParaRPr>
          </a:p>
          <a:p>
            <a:pPr algn="ctr" defTabSz="914400">
              <a:defRPr/>
            </a:pPr>
            <a:endParaRPr lang="en-US" sz="1600" b="1" dirty="0">
              <a:solidFill>
                <a:srgbClr val="FFFFFF"/>
              </a:solidFill>
              <a:latin typeface="Tahoma" pitchFamily="34" charset="0"/>
              <a:cs typeface="Tahoma" pitchFamily="34" charset="0"/>
            </a:endParaRPr>
          </a:p>
        </p:txBody>
      </p:sp>
      <p:sp>
        <p:nvSpPr>
          <p:cNvPr id="32" name="Rounded Rectangle 31"/>
          <p:cNvSpPr/>
          <p:nvPr/>
        </p:nvSpPr>
        <p:spPr>
          <a:xfrm>
            <a:off x="767508" y="5626513"/>
            <a:ext cx="1208915" cy="3665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Industry</a:t>
            </a:r>
            <a:endParaRPr lang="en-US" sz="1400" b="1" dirty="0">
              <a:latin typeface="Tahoma" pitchFamily="34" charset="0"/>
              <a:ea typeface="Tahoma" pitchFamily="34" charset="0"/>
              <a:cs typeface="Tahoma" pitchFamily="34" charset="0"/>
            </a:endParaRPr>
          </a:p>
        </p:txBody>
      </p:sp>
      <p:sp>
        <p:nvSpPr>
          <p:cNvPr id="33" name="Rounded Rectangle 32"/>
          <p:cNvSpPr/>
          <p:nvPr/>
        </p:nvSpPr>
        <p:spPr>
          <a:xfrm>
            <a:off x="1908918" y="6059058"/>
            <a:ext cx="627537" cy="3665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Res</a:t>
            </a:r>
            <a:endParaRPr lang="en-US" sz="1400" b="1" dirty="0">
              <a:latin typeface="Tahoma" pitchFamily="34" charset="0"/>
              <a:ea typeface="Tahoma" pitchFamily="34" charset="0"/>
              <a:cs typeface="Tahoma" pitchFamily="34" charset="0"/>
            </a:endParaRPr>
          </a:p>
        </p:txBody>
      </p:sp>
      <p:sp>
        <p:nvSpPr>
          <p:cNvPr id="34" name="Rounded Rectangle 33"/>
          <p:cNvSpPr/>
          <p:nvPr/>
        </p:nvSpPr>
        <p:spPr>
          <a:xfrm>
            <a:off x="486843" y="6058910"/>
            <a:ext cx="1383806" cy="3665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Commercial</a:t>
            </a:r>
            <a:endParaRPr lang="en-US" sz="1400" b="1" dirty="0">
              <a:latin typeface="Tahoma" pitchFamily="34" charset="0"/>
              <a:ea typeface="Tahoma" pitchFamily="34" charset="0"/>
              <a:cs typeface="Tahoma" pitchFamily="34" charset="0"/>
            </a:endParaRPr>
          </a:p>
        </p:txBody>
      </p:sp>
      <p:sp>
        <p:nvSpPr>
          <p:cNvPr id="35" name="Rounded Rectangle 34"/>
          <p:cNvSpPr/>
          <p:nvPr/>
        </p:nvSpPr>
        <p:spPr>
          <a:xfrm>
            <a:off x="2051721" y="5613522"/>
            <a:ext cx="1222988" cy="3665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Transport</a:t>
            </a:r>
            <a:endParaRPr lang="en-US" sz="1400" b="1" dirty="0">
              <a:latin typeface="Tahoma" pitchFamily="34" charset="0"/>
              <a:ea typeface="Tahoma" pitchFamily="34" charset="0"/>
              <a:cs typeface="Tahoma" pitchFamily="34" charset="0"/>
            </a:endParaRPr>
          </a:p>
        </p:txBody>
      </p:sp>
      <p:sp>
        <p:nvSpPr>
          <p:cNvPr id="36" name="Rounded Rectangle 35"/>
          <p:cNvSpPr/>
          <p:nvPr/>
        </p:nvSpPr>
        <p:spPr>
          <a:xfrm>
            <a:off x="2605731" y="6049532"/>
            <a:ext cx="832813" cy="3665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latin typeface="Tahoma" pitchFamily="34" charset="0"/>
                <a:ea typeface="Tahoma" pitchFamily="34" charset="0"/>
                <a:cs typeface="Tahoma" pitchFamily="34" charset="0"/>
              </a:rPr>
              <a:t>Others</a:t>
            </a:r>
            <a:endParaRPr lang="en-US" sz="1400" b="1" dirty="0">
              <a:latin typeface="Tahoma" pitchFamily="34" charset="0"/>
              <a:ea typeface="Tahoma" pitchFamily="34" charset="0"/>
              <a:cs typeface="Tahoma" pitchFamily="34" charset="0"/>
            </a:endParaRPr>
          </a:p>
        </p:txBody>
      </p:sp>
      <p:sp>
        <p:nvSpPr>
          <p:cNvPr id="3" name="TextBox 2"/>
          <p:cNvSpPr txBox="1"/>
          <p:nvPr/>
        </p:nvSpPr>
        <p:spPr>
          <a:xfrm>
            <a:off x="3186264" y="2866450"/>
            <a:ext cx="70641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800" b="1" dirty="0" smtClean="0">
                <a:latin typeface="Tahoma" pitchFamily="34" charset="0"/>
                <a:ea typeface="Tahoma" pitchFamily="34" charset="0"/>
                <a:cs typeface="Tahoma" pitchFamily="34" charset="0"/>
              </a:rPr>
              <a:t>CCS</a:t>
            </a:r>
            <a:endParaRPr lang="en-US" sz="1800" b="1" dirty="0">
              <a:latin typeface="Tahoma" pitchFamily="34" charset="0"/>
              <a:ea typeface="Tahoma" pitchFamily="34" charset="0"/>
              <a:cs typeface="Tahoma" pitchFamily="34" charset="0"/>
            </a:endParaRPr>
          </a:p>
        </p:txBody>
      </p:sp>
      <p:sp>
        <p:nvSpPr>
          <p:cNvPr id="4" name="TextBox 3"/>
          <p:cNvSpPr txBox="1"/>
          <p:nvPr/>
        </p:nvSpPr>
        <p:spPr>
          <a:xfrm>
            <a:off x="7019925" y="3051116"/>
            <a:ext cx="2041328" cy="1631216"/>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000" b="1" i="1" dirty="0" smtClean="0">
                <a:latin typeface="+mj-lt"/>
              </a:rPr>
              <a:t>1.Smart grid</a:t>
            </a:r>
          </a:p>
          <a:p>
            <a:r>
              <a:rPr lang="en-US" sz="2000" b="1" i="1" dirty="0" smtClean="0">
                <a:latin typeface="+mj-lt"/>
              </a:rPr>
              <a:t>2.Waste</a:t>
            </a:r>
          </a:p>
          <a:p>
            <a:r>
              <a:rPr lang="en-US" sz="2000" b="1" i="1" dirty="0" smtClean="0">
                <a:latin typeface="+mj-lt"/>
              </a:rPr>
              <a:t>3.Efficient Burner</a:t>
            </a:r>
          </a:p>
          <a:p>
            <a:r>
              <a:rPr lang="en-US" sz="2000" b="1" i="1" dirty="0" smtClean="0">
                <a:latin typeface="+mj-lt"/>
              </a:rPr>
              <a:t>4.CCS</a:t>
            </a:r>
          </a:p>
          <a:p>
            <a:r>
              <a:rPr lang="en-US" sz="2000" b="1" i="1" dirty="0" smtClean="0">
                <a:latin typeface="+mj-lt"/>
              </a:rPr>
              <a:t>5.2</a:t>
            </a:r>
            <a:r>
              <a:rPr lang="en-US" sz="2000" b="1" i="1" baseline="30000" dirty="0" smtClean="0">
                <a:latin typeface="+mj-lt"/>
              </a:rPr>
              <a:t>nd</a:t>
            </a:r>
            <a:r>
              <a:rPr lang="en-US" sz="2000" b="1" i="1" dirty="0" smtClean="0">
                <a:latin typeface="+mj-lt"/>
              </a:rPr>
              <a:t> Gen biofuel</a:t>
            </a:r>
            <a:endParaRPr lang="en-US" sz="2000" b="1" i="1" dirty="0">
              <a:latin typeface="+mj-lt"/>
            </a:endParaRPr>
          </a:p>
        </p:txBody>
      </p:sp>
      <p:sp>
        <p:nvSpPr>
          <p:cNvPr id="8" name="Rounded Rectangle 7"/>
          <p:cNvSpPr/>
          <p:nvPr/>
        </p:nvSpPr>
        <p:spPr>
          <a:xfrm>
            <a:off x="8388424" y="5888371"/>
            <a:ext cx="312940" cy="353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3</a:t>
            </a:r>
            <a:endParaRPr lang="en-US" sz="1800" b="1" dirty="0"/>
          </a:p>
        </p:txBody>
      </p:sp>
      <p:sp>
        <p:nvSpPr>
          <p:cNvPr id="38" name="Rounded Rectangle 37"/>
          <p:cNvSpPr/>
          <p:nvPr/>
        </p:nvSpPr>
        <p:spPr>
          <a:xfrm>
            <a:off x="6665420" y="487260"/>
            <a:ext cx="312940" cy="353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4</a:t>
            </a:r>
            <a:endParaRPr lang="en-US" sz="1800" b="1" dirty="0"/>
          </a:p>
        </p:txBody>
      </p:sp>
      <p:sp>
        <p:nvSpPr>
          <p:cNvPr id="39" name="Rounded Rectangle 38"/>
          <p:cNvSpPr/>
          <p:nvPr/>
        </p:nvSpPr>
        <p:spPr>
          <a:xfrm>
            <a:off x="6596145" y="1554684"/>
            <a:ext cx="312940" cy="353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2</a:t>
            </a:r>
            <a:endParaRPr lang="en-US" sz="1800" b="1" dirty="0"/>
          </a:p>
        </p:txBody>
      </p:sp>
      <p:sp>
        <p:nvSpPr>
          <p:cNvPr id="40" name="Rounded Rectangle 39"/>
          <p:cNvSpPr/>
          <p:nvPr/>
        </p:nvSpPr>
        <p:spPr>
          <a:xfrm>
            <a:off x="6352480" y="3613226"/>
            <a:ext cx="312940" cy="353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1</a:t>
            </a:r>
            <a:endParaRPr lang="en-US" sz="1800" b="1" dirty="0"/>
          </a:p>
        </p:txBody>
      </p:sp>
      <p:sp>
        <p:nvSpPr>
          <p:cNvPr id="41" name="Rounded Rectangle 40"/>
          <p:cNvSpPr/>
          <p:nvPr/>
        </p:nvSpPr>
        <p:spPr>
          <a:xfrm>
            <a:off x="6167040" y="1571351"/>
            <a:ext cx="312940" cy="353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1</a:t>
            </a:r>
            <a:endParaRPr lang="en-US" sz="1800" b="1" dirty="0"/>
          </a:p>
        </p:txBody>
      </p:sp>
      <p:sp>
        <p:nvSpPr>
          <p:cNvPr id="42" name="Rounded Rectangle 41"/>
          <p:cNvSpPr/>
          <p:nvPr/>
        </p:nvSpPr>
        <p:spPr>
          <a:xfrm>
            <a:off x="6789842" y="5615089"/>
            <a:ext cx="312940" cy="353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5</a:t>
            </a:r>
            <a:endParaRPr lang="en-US" sz="1800" b="1" dirty="0"/>
          </a:p>
        </p:txBody>
      </p:sp>
      <p:sp>
        <p:nvSpPr>
          <p:cNvPr id="43" name="Rounded Rectangle 42"/>
          <p:cNvSpPr/>
          <p:nvPr/>
        </p:nvSpPr>
        <p:spPr>
          <a:xfrm>
            <a:off x="4427984" y="1250696"/>
            <a:ext cx="312940" cy="353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5</a:t>
            </a:r>
            <a:endParaRPr lang="en-US" sz="1800" b="1" dirty="0"/>
          </a:p>
        </p:txBody>
      </p:sp>
      <p:sp>
        <p:nvSpPr>
          <p:cNvPr id="44" name="Rounded Rectangle 43"/>
          <p:cNvSpPr/>
          <p:nvPr/>
        </p:nvSpPr>
        <p:spPr>
          <a:xfrm>
            <a:off x="8564651" y="691955"/>
            <a:ext cx="312940" cy="353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2</a:t>
            </a:r>
            <a:endParaRPr lang="en-US" sz="1800" b="1" dirty="0"/>
          </a:p>
        </p:txBody>
      </p:sp>
      <p:sp>
        <p:nvSpPr>
          <p:cNvPr id="45" name="Rounded Rectangle 44"/>
          <p:cNvSpPr/>
          <p:nvPr/>
        </p:nvSpPr>
        <p:spPr>
          <a:xfrm>
            <a:off x="7047630" y="1557495"/>
            <a:ext cx="312940" cy="353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4</a:t>
            </a:r>
            <a:endParaRPr lang="en-US" sz="1800" b="1" dirty="0"/>
          </a:p>
        </p:txBody>
      </p:sp>
      <p:sp>
        <p:nvSpPr>
          <p:cNvPr id="5" name="Slide Number Placeholder 4"/>
          <p:cNvSpPr>
            <a:spLocks noGrp="1"/>
          </p:cNvSpPr>
          <p:nvPr>
            <p:ph type="sldNum" sz="quarter" idx="10"/>
          </p:nvPr>
        </p:nvSpPr>
        <p:spPr/>
        <p:txBody>
          <a:bodyPr/>
          <a:lstStyle/>
          <a:p>
            <a:pPr>
              <a:defRPr/>
            </a:pPr>
            <a:fld id="{2ACA5123-28CE-4398-BFF2-ECC4751D7722}" type="slidenum">
              <a:rPr lang="th-TH" smtClean="0"/>
              <a:pPr>
                <a:defRPr/>
              </a:pPr>
              <a:t>108</a:t>
            </a:fld>
            <a:endParaRPr lang="th-TH" dirty="0"/>
          </a:p>
        </p:txBody>
      </p:sp>
      <p:sp>
        <p:nvSpPr>
          <p:cNvPr id="37" name="TextBox 36"/>
          <p:cNvSpPr txBox="1"/>
          <p:nvPr/>
        </p:nvSpPr>
        <p:spPr>
          <a:xfrm>
            <a:off x="3635896" y="6381328"/>
            <a:ext cx="1260281" cy="307777"/>
          </a:xfrm>
          <a:prstGeom prst="rect">
            <a:avLst/>
          </a:prstGeom>
          <a:noFill/>
        </p:spPr>
        <p:txBody>
          <a:bodyPr wrap="none" rtlCol="0">
            <a:spAutoFit/>
          </a:bodyPr>
          <a:lstStyle/>
          <a:p>
            <a:r>
              <a:rPr lang="en-US" sz="1400" dirty="0" smtClean="0"/>
              <a:t>Source: CMU</a:t>
            </a:r>
            <a:endParaRPr lang="th-TH" sz="1400" dirty="0"/>
          </a:p>
        </p:txBody>
      </p:sp>
    </p:spTree>
    <p:extLst>
      <p:ext uri="{BB962C8B-B14F-4D97-AF65-F5344CB8AC3E}">
        <p14:creationId xmlns:p14="http://schemas.microsoft.com/office/powerpoint/2010/main" xmlns="" val="1659584269"/>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152400"/>
            <a:ext cx="8229600" cy="990600"/>
          </a:xfrm>
        </p:spPr>
        <p:txBody>
          <a:bodyPr/>
          <a:lstStyle/>
          <a:p>
            <a:pPr eaLnBrk="1" hangingPunct="1"/>
            <a:r>
              <a:rPr lang="th-TH" smtClean="0">
                <a:solidFill>
                  <a:schemeClr val="tx1"/>
                </a:solidFill>
              </a:rPr>
              <a:t>ประเด็นด้านพลังงานของไทย</a:t>
            </a:r>
          </a:p>
        </p:txBody>
      </p:sp>
      <p:pic>
        <p:nvPicPr>
          <p:cNvPr id="16387" name="Picture 3"/>
          <p:cNvPicPr>
            <a:picLocks noChangeAspect="1" noChangeArrowheads="1"/>
          </p:cNvPicPr>
          <p:nvPr/>
        </p:nvPicPr>
        <p:blipFill>
          <a:blip r:embed="rId3" cstate="print"/>
          <a:srcRect/>
          <a:stretch>
            <a:fillRect/>
          </a:stretch>
        </p:blipFill>
        <p:spPr bwMode="auto">
          <a:xfrm>
            <a:off x="-14288" y="685800"/>
            <a:ext cx="3519488" cy="2301875"/>
          </a:xfrm>
          <a:prstGeom prst="rect">
            <a:avLst/>
          </a:prstGeom>
          <a:noFill/>
          <a:ln w="9525">
            <a:noFill/>
            <a:miter lim="800000"/>
            <a:headEnd/>
            <a:tailEnd/>
          </a:ln>
        </p:spPr>
      </p:pic>
      <p:pic>
        <p:nvPicPr>
          <p:cNvPr id="16388" name="Picture 2"/>
          <p:cNvPicPr>
            <a:picLocks noChangeAspect="1" noChangeArrowheads="1"/>
          </p:cNvPicPr>
          <p:nvPr/>
        </p:nvPicPr>
        <p:blipFill>
          <a:blip r:embed="rId4" cstate="print"/>
          <a:srcRect/>
          <a:stretch>
            <a:fillRect/>
          </a:stretch>
        </p:blipFill>
        <p:spPr bwMode="auto">
          <a:xfrm>
            <a:off x="4800600" y="2024063"/>
            <a:ext cx="4067175" cy="2547937"/>
          </a:xfrm>
          <a:prstGeom prst="rect">
            <a:avLst/>
          </a:prstGeom>
          <a:noFill/>
          <a:ln w="9525">
            <a:noFill/>
            <a:miter lim="800000"/>
            <a:headEnd/>
            <a:tailEnd/>
          </a:ln>
        </p:spPr>
      </p:pic>
      <p:pic>
        <p:nvPicPr>
          <p:cNvPr id="16389" name="Picture 32"/>
          <p:cNvPicPr>
            <a:picLocks noChangeAspect="1" noChangeArrowheads="1"/>
          </p:cNvPicPr>
          <p:nvPr/>
        </p:nvPicPr>
        <p:blipFill>
          <a:blip r:embed="rId5" cstate="print"/>
          <a:srcRect/>
          <a:stretch>
            <a:fillRect/>
          </a:stretch>
        </p:blipFill>
        <p:spPr bwMode="auto">
          <a:xfrm>
            <a:off x="304800" y="4191000"/>
            <a:ext cx="4038600" cy="2468563"/>
          </a:xfrm>
          <a:prstGeom prst="rect">
            <a:avLst/>
          </a:prstGeom>
          <a:noFill/>
          <a:ln w="9525">
            <a:noFill/>
            <a:miter lim="800000"/>
            <a:headEnd/>
            <a:tailEnd/>
          </a:ln>
        </p:spPr>
      </p:pic>
      <p:sp>
        <p:nvSpPr>
          <p:cNvPr id="16390" name="AutoShape 2"/>
          <p:cNvSpPr>
            <a:spLocks noChangeAspect="1" noChangeArrowheads="1"/>
          </p:cNvSpPr>
          <p:nvPr/>
        </p:nvSpPr>
        <p:spPr bwMode="auto">
          <a:xfrm>
            <a:off x="-228600" y="4219575"/>
            <a:ext cx="6019800" cy="2638425"/>
          </a:xfrm>
          <a:prstGeom prst="rect">
            <a:avLst/>
          </a:prstGeom>
          <a:noFill/>
          <a:ln w="9525">
            <a:noFill/>
            <a:miter lim="800000"/>
            <a:headEnd/>
            <a:tailEnd/>
          </a:ln>
        </p:spPr>
        <p:txBody>
          <a:bodyPr/>
          <a:lstStyle/>
          <a:p>
            <a:endParaRPr lang="en-US"/>
          </a:p>
        </p:txBody>
      </p:sp>
      <p:sp>
        <p:nvSpPr>
          <p:cNvPr id="16391" name="TextBox 6"/>
          <p:cNvSpPr txBox="1">
            <a:spLocks noChangeArrowheads="1"/>
          </p:cNvSpPr>
          <p:nvPr/>
        </p:nvSpPr>
        <p:spPr bwMode="auto">
          <a:xfrm>
            <a:off x="3581400" y="1066800"/>
            <a:ext cx="4648200" cy="892175"/>
          </a:xfrm>
          <a:prstGeom prst="rect">
            <a:avLst/>
          </a:prstGeom>
          <a:noFill/>
          <a:ln w="9525">
            <a:noFill/>
            <a:miter lim="800000"/>
            <a:headEnd/>
            <a:tailEnd/>
          </a:ln>
        </p:spPr>
        <p:txBody>
          <a:bodyPr>
            <a:spAutoFit/>
          </a:bodyPr>
          <a:lstStyle/>
          <a:p>
            <a:pPr>
              <a:buFont typeface="Wingdings" pitchFamily="2" charset="2"/>
              <a:buChar char="§"/>
            </a:pPr>
            <a:r>
              <a:rPr lang="en-US">
                <a:solidFill>
                  <a:srgbClr val="0000CC"/>
                </a:solidFill>
              </a:rPr>
              <a:t> </a:t>
            </a:r>
            <a:r>
              <a:rPr lang="en-US" sz="2400">
                <a:solidFill>
                  <a:srgbClr val="0000CC"/>
                </a:solidFill>
              </a:rPr>
              <a:t>Demand continues to rise</a:t>
            </a:r>
          </a:p>
          <a:p>
            <a:pPr>
              <a:buFont typeface="Wingdings" pitchFamily="2" charset="2"/>
              <a:buChar char="§"/>
            </a:pPr>
            <a:r>
              <a:rPr lang="en-US" sz="2400">
                <a:solidFill>
                  <a:srgbClr val="0000CC"/>
                </a:solidFill>
              </a:rPr>
              <a:t> High energy intensity</a:t>
            </a:r>
          </a:p>
        </p:txBody>
      </p:sp>
      <p:sp>
        <p:nvSpPr>
          <p:cNvPr id="16392" name="TextBox 7"/>
          <p:cNvSpPr txBox="1">
            <a:spLocks noChangeArrowheads="1"/>
          </p:cNvSpPr>
          <p:nvPr/>
        </p:nvSpPr>
        <p:spPr bwMode="auto">
          <a:xfrm>
            <a:off x="2057400" y="3200400"/>
            <a:ext cx="3200400" cy="523875"/>
          </a:xfrm>
          <a:prstGeom prst="rect">
            <a:avLst/>
          </a:prstGeom>
          <a:noFill/>
          <a:ln w="9525">
            <a:noFill/>
            <a:miter lim="800000"/>
            <a:headEnd/>
            <a:tailEnd/>
          </a:ln>
        </p:spPr>
        <p:txBody>
          <a:bodyPr>
            <a:spAutoFit/>
          </a:bodyPr>
          <a:lstStyle/>
          <a:p>
            <a:pPr>
              <a:buFont typeface="Wingdings" pitchFamily="2" charset="2"/>
              <a:buChar char="§"/>
            </a:pPr>
            <a:r>
              <a:rPr lang="en-US">
                <a:solidFill>
                  <a:srgbClr val="0000CC"/>
                </a:solidFill>
              </a:rPr>
              <a:t> </a:t>
            </a:r>
            <a:r>
              <a:rPr lang="en-US" sz="2400">
                <a:solidFill>
                  <a:srgbClr val="0000CC"/>
                </a:solidFill>
              </a:rPr>
              <a:t>Increasing import </a:t>
            </a:r>
            <a:endParaRPr lang="th-TH">
              <a:solidFill>
                <a:srgbClr val="0000CC"/>
              </a:solidFill>
            </a:endParaRPr>
          </a:p>
        </p:txBody>
      </p:sp>
      <p:sp>
        <p:nvSpPr>
          <p:cNvPr id="16393" name="TextBox 8"/>
          <p:cNvSpPr txBox="1">
            <a:spLocks noChangeArrowheads="1"/>
          </p:cNvSpPr>
          <p:nvPr/>
        </p:nvSpPr>
        <p:spPr bwMode="auto">
          <a:xfrm>
            <a:off x="4572000" y="4953000"/>
            <a:ext cx="4191000" cy="892175"/>
          </a:xfrm>
          <a:prstGeom prst="rect">
            <a:avLst/>
          </a:prstGeom>
          <a:noFill/>
          <a:ln w="9525">
            <a:noFill/>
            <a:miter lim="800000"/>
            <a:headEnd/>
            <a:tailEnd/>
          </a:ln>
        </p:spPr>
        <p:txBody>
          <a:bodyPr>
            <a:spAutoFit/>
          </a:bodyPr>
          <a:lstStyle/>
          <a:p>
            <a:pPr>
              <a:buFont typeface="Wingdings" pitchFamily="2" charset="2"/>
              <a:buChar char="§"/>
            </a:pPr>
            <a:r>
              <a:rPr lang="en-US">
                <a:solidFill>
                  <a:srgbClr val="0000CC"/>
                </a:solidFill>
              </a:rPr>
              <a:t> </a:t>
            </a:r>
            <a:r>
              <a:rPr lang="en-US" sz="2400">
                <a:solidFill>
                  <a:srgbClr val="0000CC"/>
                </a:solidFill>
              </a:rPr>
              <a:t>High share of energy CO</a:t>
            </a:r>
            <a:r>
              <a:rPr lang="en-US" sz="2400" baseline="-25000">
                <a:solidFill>
                  <a:srgbClr val="0000CC"/>
                </a:solidFill>
              </a:rPr>
              <a:t>2</a:t>
            </a:r>
          </a:p>
          <a:p>
            <a:pPr>
              <a:buFont typeface="Wingdings" pitchFamily="2" charset="2"/>
              <a:buChar char="§"/>
            </a:pPr>
            <a:r>
              <a:rPr lang="en-US" sz="2400" baseline="-25000">
                <a:solidFill>
                  <a:srgbClr val="0000CC"/>
                </a:solidFill>
              </a:rPr>
              <a:t>  </a:t>
            </a:r>
            <a:r>
              <a:rPr lang="en-US" sz="2400">
                <a:solidFill>
                  <a:srgbClr val="0000CC"/>
                </a:solidFill>
              </a:rPr>
              <a:t>Rising trend continues</a:t>
            </a:r>
            <a:endParaRPr lang="th-TH" baseline="-25000">
              <a:solidFill>
                <a:srgbClr val="0000CC"/>
              </a:solidFill>
            </a:endParaRPr>
          </a:p>
        </p:txBody>
      </p:sp>
      <p:sp>
        <p:nvSpPr>
          <p:cNvPr id="10" name="Slide Number Placeholder 9"/>
          <p:cNvSpPr>
            <a:spLocks noGrp="1"/>
          </p:cNvSpPr>
          <p:nvPr>
            <p:ph type="sldNum" sz="quarter" idx="12"/>
          </p:nvPr>
        </p:nvSpPr>
        <p:spPr/>
        <p:txBody>
          <a:bodyPr/>
          <a:lstStyle/>
          <a:p>
            <a:fld id="{69ADDD85-5A9F-4E89-AC81-0A64F86A6DC6}" type="slidenum">
              <a:rPr lang="th-TH" smtClean="0"/>
              <a:pPr/>
              <a:t>109</a:t>
            </a:fld>
            <a:endParaRPr lang="th-TH"/>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ตัวยึดหมายเลขภาพนิ่ง 3"/>
          <p:cNvSpPr>
            <a:spLocks noGrp="1"/>
          </p:cNvSpPr>
          <p:nvPr>
            <p:ph type="sldNum" sz="quarter" idx="12"/>
          </p:nvPr>
        </p:nvSpPr>
        <p:spPr bwMode="auto">
          <a:noFill/>
          <a:ln>
            <a:miter lim="800000"/>
            <a:headEnd/>
            <a:tailEnd/>
          </a:ln>
        </p:spPr>
        <p:txBody>
          <a:bodyPr/>
          <a:lstStyle/>
          <a:p>
            <a:fld id="{C7BFEDDD-48E7-4969-9C77-867508ABECB1}" type="slidenum">
              <a:rPr lang="th-TH" sz="1800" smtClean="0"/>
              <a:pPr/>
              <a:t>11</a:t>
            </a:fld>
            <a:endParaRPr lang="th-TH" smtClean="0"/>
          </a:p>
        </p:txBody>
      </p:sp>
      <p:sp>
        <p:nvSpPr>
          <p:cNvPr id="10243" name="Rectangle 18"/>
          <p:cNvSpPr>
            <a:spLocks noChangeArrowheads="1"/>
          </p:cNvSpPr>
          <p:nvPr/>
        </p:nvSpPr>
        <p:spPr bwMode="auto">
          <a:xfrm>
            <a:off x="1558709" y="188913"/>
            <a:ext cx="6085320" cy="1077218"/>
          </a:xfrm>
          <a:prstGeom prst="rect">
            <a:avLst/>
          </a:prstGeom>
          <a:noFill/>
          <a:ln w="9525">
            <a:noFill/>
            <a:miter lim="800000"/>
            <a:headEnd/>
            <a:tailEnd/>
          </a:ln>
        </p:spPr>
        <p:txBody>
          <a:bodyPr wrap="none">
            <a:spAutoFit/>
          </a:bodyPr>
          <a:lstStyle/>
          <a:p>
            <a:pPr algn="ctr"/>
            <a:r>
              <a:rPr lang="th-TH" sz="3200" b="1" dirty="0">
                <a:latin typeface="EucrosiaUPC" pitchFamily="18" charset="-34"/>
                <a:cs typeface="EucrosiaUPC" pitchFamily="18" charset="-34"/>
              </a:rPr>
              <a:t>การลงทุน </a:t>
            </a:r>
            <a:r>
              <a:rPr lang="en-US" sz="3200" b="1" dirty="0">
                <a:latin typeface="EucrosiaUPC" pitchFamily="18" charset="-34"/>
                <a:cs typeface="EucrosiaUPC" pitchFamily="18" charset="-34"/>
              </a:rPr>
              <a:t>R&amp;D </a:t>
            </a:r>
            <a:r>
              <a:rPr lang="th-TH" sz="3200" b="1" dirty="0">
                <a:latin typeface="EucrosiaUPC" pitchFamily="18" charset="-34"/>
                <a:cs typeface="EucrosiaUPC" pitchFamily="18" charset="-34"/>
              </a:rPr>
              <a:t>เพิ่มขึ้นจะเปลี่ยนประเทศไทย</a:t>
            </a:r>
          </a:p>
          <a:p>
            <a:pPr algn="ctr"/>
            <a:r>
              <a:rPr lang="th-TH" sz="3200" b="1" dirty="0">
                <a:latin typeface="EucrosiaUPC" pitchFamily="18" charset="-34"/>
                <a:cs typeface="EucrosiaUPC" pitchFamily="18" charset="-34"/>
              </a:rPr>
              <a:t>ให้กลายเป็นประเทศที่</a:t>
            </a:r>
            <a:r>
              <a:rPr lang="th-TH" sz="3200" b="1" u="sng" dirty="0">
                <a:latin typeface="EucrosiaUPC" pitchFamily="18" charset="-34"/>
                <a:cs typeface="EucrosiaUPC" pitchFamily="18" charset="-34"/>
              </a:rPr>
              <a:t>คุ้มครองทรัพย์สินทางปัญญา</a:t>
            </a:r>
            <a:endParaRPr lang="en-US" sz="3200" b="1" u="sng" dirty="0">
              <a:latin typeface="EucrosiaUPC" pitchFamily="18" charset="-34"/>
              <a:cs typeface="EucrosiaUPC" pitchFamily="18" charset="-34"/>
            </a:endParaRPr>
          </a:p>
        </p:txBody>
      </p:sp>
      <p:graphicFrame>
        <p:nvGraphicFramePr>
          <p:cNvPr id="6" name="ตาราง 5"/>
          <p:cNvGraphicFramePr>
            <a:graphicFrameLocks noGrp="1"/>
          </p:cNvGraphicFramePr>
          <p:nvPr/>
        </p:nvGraphicFramePr>
        <p:xfrm>
          <a:off x="1331913" y="1341438"/>
          <a:ext cx="7272337" cy="4703445"/>
        </p:xfrm>
        <a:graphic>
          <a:graphicData uri="http://schemas.openxmlformats.org/drawingml/2006/table">
            <a:tbl>
              <a:tblPr/>
              <a:tblGrid>
                <a:gridCol w="1851025"/>
                <a:gridCol w="2268537"/>
                <a:gridCol w="3152775"/>
              </a:tblGrid>
              <a:tr h="3619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ahoma" pitchFamily="34" charset="0"/>
                          <a:cs typeface="Tahoma" pitchFamily="34" charset="0"/>
                        </a:rPr>
                        <a:t>Country</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ahoma" pitchFamily="34" charset="0"/>
                          <a:cs typeface="Tahoma" pitchFamily="34" charset="0"/>
                        </a:rPr>
                        <a:t>GERD/GDP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Tahoma" pitchFamily="34" charset="0"/>
                          <a:cs typeface="Tahoma" pitchFamily="34" charset="0"/>
                        </a:rPr>
                        <a:t>Intellectual property rights</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Tahoma" pitchFamily="34" charset="0"/>
                          <a:cs typeface="Tahoma" pitchFamily="34" charset="0"/>
                        </a:rPr>
                        <a:t> are adequately enforced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Tahoma" pitchFamily="34" charset="0"/>
                          <a:cs typeface="Tahoma" pitchFamily="34" charset="0"/>
                        </a:rPr>
                        <a:t>(10-highest, 0-lowest)</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Japan</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3.45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8.06</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Korea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3.36</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6.13</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Taiwan</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2.94</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7.16</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Germany</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2.82</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8.62</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USA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2.77</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8.62</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Venezuela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2.39</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1.66</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Singapore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2.27</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8.15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Australia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2.24</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8.14</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Canada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1.95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7.93</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United Kingdom</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1.87</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7.93</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Turkey</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0.85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5.00</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Malaysia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0.84</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6.65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India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0.80</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5.43</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Thailand</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0.24</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4.39</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Philippines</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0.10</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3.88</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Tahoma" pitchFamily="34" charset="0"/>
                        </a:rPr>
                        <a:t>Indonesia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0.05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000000"/>
                          </a:solidFill>
                          <a:effectLst/>
                          <a:latin typeface="Tahoma" pitchFamily="34" charset="0"/>
                          <a:cs typeface="Tahoma" pitchFamily="34" charset="0"/>
                        </a:rPr>
                        <a:t>3.71</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1859C"/>
                    </a:solidFill>
                  </a:tcPr>
                </a:tc>
              </a:tr>
            </a:tbl>
          </a:graphicData>
        </a:graphic>
      </p:graphicFrame>
      <p:sp>
        <p:nvSpPr>
          <p:cNvPr id="10318" name="สี่เหลี่ยมผืนผ้า 7"/>
          <p:cNvSpPr>
            <a:spLocks noChangeArrowheads="1"/>
          </p:cNvSpPr>
          <p:nvPr/>
        </p:nvSpPr>
        <p:spPr bwMode="auto">
          <a:xfrm>
            <a:off x="1258888" y="6165850"/>
            <a:ext cx="4572000" cy="276225"/>
          </a:xfrm>
          <a:prstGeom prst="rect">
            <a:avLst/>
          </a:prstGeom>
          <a:noFill/>
          <a:ln w="9525">
            <a:noFill/>
            <a:miter lim="800000"/>
            <a:headEnd/>
            <a:tailEnd/>
          </a:ln>
        </p:spPr>
        <p:txBody>
          <a:bodyPr>
            <a:spAutoFit/>
          </a:bodyPr>
          <a:lstStyle/>
          <a:p>
            <a:r>
              <a:rPr lang="en-US" sz="1200">
                <a:latin typeface="Tahoma" pitchFamily="34" charset="0"/>
                <a:cs typeface="Tahoma" pitchFamily="34" charset="0"/>
              </a:rPr>
              <a:t>Source: IMD WORLD COMPETITIVENESS  2011</a:t>
            </a:r>
            <a:endParaRPr lang="th-TH" sz="1200">
              <a:latin typeface="Tahoma" pitchFamily="34" charset="0"/>
              <a:cs typeface="Tahoma" pitchFamily="34" charset="0"/>
            </a:endParaRPr>
          </a:p>
        </p:txBody>
      </p:sp>
      <p:sp>
        <p:nvSpPr>
          <p:cNvPr id="10319" name="TextBox 8"/>
          <p:cNvSpPr txBox="1">
            <a:spLocks noChangeArrowheads="1"/>
          </p:cNvSpPr>
          <p:nvPr/>
        </p:nvSpPr>
        <p:spPr bwMode="auto">
          <a:xfrm>
            <a:off x="179388" y="2708275"/>
            <a:ext cx="1079500" cy="831850"/>
          </a:xfrm>
          <a:prstGeom prst="rect">
            <a:avLst/>
          </a:prstGeom>
          <a:noFill/>
          <a:ln w="9525">
            <a:noFill/>
            <a:miter lim="800000"/>
            <a:headEnd/>
            <a:tailEnd/>
          </a:ln>
        </p:spPr>
        <p:txBody>
          <a:bodyPr lIns="0" rIns="0">
            <a:spAutoFit/>
          </a:bodyPr>
          <a:lstStyle/>
          <a:p>
            <a:r>
              <a:rPr lang="th-TH" sz="1600">
                <a:solidFill>
                  <a:srgbClr val="FF0000"/>
                </a:solidFill>
                <a:latin typeface="Tahoma" pitchFamily="34" charset="0"/>
                <a:cs typeface="Tahoma" pitchFamily="34" charset="0"/>
              </a:rPr>
              <a:t>กลุ่มที่ลงทุน </a:t>
            </a:r>
            <a:r>
              <a:rPr lang="en-US" sz="1600">
                <a:solidFill>
                  <a:srgbClr val="FF0000"/>
                </a:solidFill>
                <a:latin typeface="Tahoma" pitchFamily="34" charset="0"/>
                <a:cs typeface="Tahoma" pitchFamily="34" charset="0"/>
              </a:rPr>
              <a:t>R&amp;D &gt;1%</a:t>
            </a:r>
          </a:p>
          <a:p>
            <a:r>
              <a:rPr lang="en-US" sz="1600">
                <a:solidFill>
                  <a:srgbClr val="FF0000"/>
                </a:solidFill>
                <a:latin typeface="Tahoma" pitchFamily="34" charset="0"/>
                <a:cs typeface="Tahoma" pitchFamily="34" charset="0"/>
              </a:rPr>
              <a:t>of GDP</a:t>
            </a:r>
            <a:endParaRPr lang="th-TH" sz="1600">
              <a:solidFill>
                <a:srgbClr val="FF0000"/>
              </a:solidFill>
              <a:latin typeface="Tahoma" pitchFamily="34" charset="0"/>
              <a:cs typeface="Tahoma" pitchFamily="34" charset="0"/>
            </a:endParaRPr>
          </a:p>
        </p:txBody>
      </p:sp>
      <p:sp>
        <p:nvSpPr>
          <p:cNvPr id="10320" name="TextBox 9"/>
          <p:cNvSpPr txBox="1">
            <a:spLocks noChangeArrowheads="1"/>
          </p:cNvSpPr>
          <p:nvPr/>
        </p:nvSpPr>
        <p:spPr bwMode="auto">
          <a:xfrm>
            <a:off x="179388" y="4830763"/>
            <a:ext cx="1079500" cy="830262"/>
          </a:xfrm>
          <a:prstGeom prst="rect">
            <a:avLst/>
          </a:prstGeom>
          <a:noFill/>
          <a:ln w="9525">
            <a:noFill/>
            <a:miter lim="800000"/>
            <a:headEnd/>
            <a:tailEnd/>
          </a:ln>
        </p:spPr>
        <p:txBody>
          <a:bodyPr lIns="0" rIns="0">
            <a:spAutoFit/>
          </a:bodyPr>
          <a:lstStyle/>
          <a:p>
            <a:r>
              <a:rPr lang="th-TH" sz="1600">
                <a:solidFill>
                  <a:srgbClr val="FF0000"/>
                </a:solidFill>
                <a:latin typeface="Tahoma" pitchFamily="34" charset="0"/>
                <a:cs typeface="Tahoma" pitchFamily="34" charset="0"/>
              </a:rPr>
              <a:t>กลุ่มที่ลงทุน </a:t>
            </a:r>
            <a:r>
              <a:rPr lang="en-US" sz="1600">
                <a:solidFill>
                  <a:srgbClr val="FF0000"/>
                </a:solidFill>
                <a:latin typeface="Tahoma" pitchFamily="34" charset="0"/>
                <a:cs typeface="Tahoma" pitchFamily="34" charset="0"/>
              </a:rPr>
              <a:t>R&amp;D &lt; 1%</a:t>
            </a:r>
          </a:p>
          <a:p>
            <a:r>
              <a:rPr lang="en-US" sz="1600">
                <a:solidFill>
                  <a:srgbClr val="FF0000"/>
                </a:solidFill>
                <a:latin typeface="Tahoma" pitchFamily="34" charset="0"/>
                <a:cs typeface="Tahoma" pitchFamily="34" charset="0"/>
              </a:rPr>
              <a:t>of GDP</a:t>
            </a:r>
            <a:endParaRPr lang="th-TH" sz="1600">
              <a:solidFill>
                <a:srgbClr val="FF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th-TH" b="1" dirty="0" smtClean="0"/>
              <a:t>กลุ่มเทคโนโลยีเป้าหมายด้านพลังงาน</a:t>
            </a:r>
            <a:endParaRPr lang="en-US" b="1" dirty="0" smtClean="0">
              <a:cs typeface="Browallia New" pitchFamily="34" charset="-34"/>
            </a:endParaRPr>
          </a:p>
        </p:txBody>
      </p:sp>
      <p:sp>
        <p:nvSpPr>
          <p:cNvPr id="3" name="Content Placeholder 2"/>
          <p:cNvSpPr>
            <a:spLocks noGrp="1"/>
          </p:cNvSpPr>
          <p:nvPr>
            <p:ph sz="quarter" idx="1"/>
          </p:nvPr>
        </p:nvSpPr>
        <p:spPr>
          <a:xfrm>
            <a:off x="457200" y="1752600"/>
            <a:ext cx="8229600" cy="4648200"/>
          </a:xfrm>
          <a:ln>
            <a:solidFill>
              <a:srgbClr val="FF0000"/>
            </a:solidFill>
          </a:ln>
        </p:spPr>
        <p:txBody>
          <a:bodyPr>
            <a:normAutofit fontScale="92500" lnSpcReduction="20000"/>
          </a:bodyPr>
          <a:lstStyle/>
          <a:p>
            <a:pPr marL="742950" indent="-742950" eaLnBrk="1" hangingPunct="1">
              <a:buFont typeface="Wingdings 3" pitchFamily="18" charset="2"/>
              <a:buNone/>
              <a:defRPr/>
            </a:pPr>
            <a:endParaRPr lang="th-TH" sz="3600" dirty="0" smtClean="0">
              <a:solidFill>
                <a:srgbClr val="FF0000"/>
              </a:solidFill>
            </a:endParaRPr>
          </a:p>
          <a:p>
            <a:pPr marL="742950" indent="-742950" eaLnBrk="1" hangingPunct="1">
              <a:buFont typeface="+mj-lt"/>
              <a:buAutoNum type="arabicPeriod"/>
              <a:defRPr/>
            </a:pPr>
            <a:r>
              <a:rPr lang="th-TH" sz="3600" dirty="0" smtClean="0">
                <a:solidFill>
                  <a:srgbClr val="FF0000"/>
                </a:solidFill>
              </a:rPr>
              <a:t>เทคโนโลยีการเพิ่มประสิทธิภาพพลังงาน</a:t>
            </a:r>
            <a:endParaRPr lang="en-US" sz="3600" dirty="0" smtClean="0">
              <a:solidFill>
                <a:srgbClr val="FF0000"/>
              </a:solidFill>
            </a:endParaRPr>
          </a:p>
          <a:p>
            <a:pPr marL="742950" indent="-742950" eaLnBrk="1" hangingPunct="1">
              <a:buFont typeface="+mj-lt"/>
              <a:buAutoNum type="arabicPeriod"/>
              <a:defRPr/>
            </a:pPr>
            <a:r>
              <a:rPr lang="th-TH" sz="3600" dirty="0" smtClean="0">
                <a:solidFill>
                  <a:srgbClr val="FF0000"/>
                </a:solidFill>
              </a:rPr>
              <a:t>เทคโนโลยีพลังงานหมุนเวียน</a:t>
            </a:r>
            <a:endParaRPr lang="en-US" sz="3600" dirty="0" smtClean="0">
              <a:solidFill>
                <a:srgbClr val="FF0000"/>
              </a:solidFill>
            </a:endParaRPr>
          </a:p>
          <a:p>
            <a:pPr marL="742950" indent="-742950" eaLnBrk="1" hangingPunct="1">
              <a:buFont typeface="+mj-lt"/>
              <a:buAutoNum type="arabicPeriod"/>
              <a:defRPr/>
            </a:pPr>
            <a:r>
              <a:rPr lang="th-TH" sz="3600" dirty="0" smtClean="0">
                <a:solidFill>
                  <a:srgbClr val="FF0000"/>
                </a:solidFill>
              </a:rPr>
              <a:t>เทคโนโลยีเชื้อเพลิงขนส่งทางเลือก</a:t>
            </a:r>
            <a:endParaRPr lang="en-US" sz="3600" dirty="0" smtClean="0">
              <a:solidFill>
                <a:srgbClr val="FF0000"/>
              </a:solidFill>
            </a:endParaRPr>
          </a:p>
          <a:p>
            <a:pPr marL="742950" indent="-742950" eaLnBrk="1" hangingPunct="1">
              <a:buFont typeface="+mj-lt"/>
              <a:buAutoNum type="arabicPeriod"/>
              <a:defRPr/>
            </a:pPr>
            <a:r>
              <a:rPr lang="th-TH" sz="3600" dirty="0" smtClean="0"/>
              <a:t>เทคโนโลยีเชื้อเพลิง</a:t>
            </a:r>
            <a:r>
              <a:rPr lang="th-TH" sz="3600" dirty="0" err="1" smtClean="0"/>
              <a:t>ฟอสซิล</a:t>
            </a:r>
            <a:r>
              <a:rPr lang="th-TH" sz="3600" dirty="0" smtClean="0"/>
              <a:t> </a:t>
            </a:r>
          </a:p>
          <a:p>
            <a:pPr marL="742950" indent="-742950" eaLnBrk="1" hangingPunct="1">
              <a:buFont typeface="Wingdings 3" pitchFamily="18" charset="2"/>
              <a:buNone/>
              <a:defRPr/>
            </a:pPr>
            <a:r>
              <a:rPr lang="th-TH" sz="3600" dirty="0" smtClean="0"/>
              <a:t>	(รวม การดักและการกักเก็บคาร์บอน </a:t>
            </a:r>
            <a:r>
              <a:rPr lang="en-US" sz="3600" dirty="0" smtClean="0"/>
              <a:t>CCS</a:t>
            </a:r>
            <a:r>
              <a:rPr lang="th-TH" sz="3600" dirty="0" smtClean="0"/>
              <a:t>)</a:t>
            </a:r>
            <a:endParaRPr lang="en-US" sz="3600" dirty="0" smtClean="0"/>
          </a:p>
          <a:p>
            <a:pPr marL="742950" indent="-742950" eaLnBrk="1" hangingPunct="1">
              <a:buFont typeface="+mj-lt"/>
              <a:buAutoNum type="arabicPeriod"/>
              <a:defRPr/>
            </a:pPr>
            <a:r>
              <a:rPr lang="th-TH" sz="3600" dirty="0" smtClean="0"/>
              <a:t>เทคโนโลยีระบบไฟฟ้ากำลังและการเก็บสะสมพลังงาน</a:t>
            </a:r>
            <a:endParaRPr lang="en-US" sz="3600" dirty="0" smtClean="0"/>
          </a:p>
          <a:p>
            <a:pPr marL="742950" indent="-742950" eaLnBrk="1" hangingPunct="1">
              <a:buFont typeface="+mj-lt"/>
              <a:buAutoNum type="arabicPeriod"/>
              <a:defRPr/>
            </a:pPr>
            <a:r>
              <a:rPr lang="th-TH" sz="3600" dirty="0" smtClean="0"/>
              <a:t>เทคโนโลยีพลังงานชนบท</a:t>
            </a:r>
            <a:endParaRPr lang="en-US" sz="3600" dirty="0" smtClean="0"/>
          </a:p>
          <a:p>
            <a:pPr marL="742950" indent="-742950" eaLnBrk="1" hangingPunct="1">
              <a:buFont typeface="+mj-lt"/>
              <a:buAutoNum type="arabicPeriod"/>
              <a:defRPr/>
            </a:pPr>
            <a:r>
              <a:rPr lang="th-TH" sz="3600" dirty="0" smtClean="0"/>
              <a:t>เทคโนโลยีพลังงานนิวเคลียร์</a:t>
            </a:r>
            <a:endParaRPr lang="en-US" sz="3600" dirty="0" smtClean="0"/>
          </a:p>
          <a:p>
            <a:pPr marL="548958" lvl="1" indent="-274320" eaLnBrk="1" fontAlgn="auto" hangingPunct="1">
              <a:lnSpc>
                <a:spcPct val="90000"/>
              </a:lnSpc>
              <a:spcAft>
                <a:spcPts val="0"/>
              </a:spcAft>
              <a:buFont typeface="Wingdings 3" pitchFamily="18" charset="2"/>
              <a:buNone/>
              <a:defRPr/>
            </a:pPr>
            <a:endParaRPr lang="th-TH" sz="3200" dirty="0" smtClean="0"/>
          </a:p>
          <a:p>
            <a:pPr marL="548958" lvl="1" indent="-274320" eaLnBrk="1" fontAlgn="auto" hangingPunct="1">
              <a:lnSpc>
                <a:spcPct val="90000"/>
              </a:lnSpc>
              <a:spcAft>
                <a:spcPts val="0"/>
              </a:spcAft>
              <a:buFont typeface="Wingdings 3" pitchFamily="18" charset="2"/>
              <a:buNone/>
              <a:defRPr/>
            </a:pPr>
            <a:endParaRPr lang="th-TH" sz="3200" dirty="0" smtClean="0"/>
          </a:p>
        </p:txBody>
      </p:sp>
      <p:sp>
        <p:nvSpPr>
          <p:cNvPr id="4" name="Slide Number Placeholder 3"/>
          <p:cNvSpPr>
            <a:spLocks noGrp="1"/>
          </p:cNvSpPr>
          <p:nvPr>
            <p:ph type="sldNum" sz="quarter" idx="12"/>
          </p:nvPr>
        </p:nvSpPr>
        <p:spPr/>
        <p:txBody>
          <a:bodyPr/>
          <a:lstStyle/>
          <a:p>
            <a:fld id="{69ADDD85-5A9F-4E89-AC81-0A64F86A6DC6}" type="slidenum">
              <a:rPr lang="th-TH" smtClean="0"/>
              <a:pPr/>
              <a:t>110</a:t>
            </a:fld>
            <a:endParaRPr lang="th-TH"/>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85818"/>
          </a:xfrm>
        </p:spPr>
        <p:txBody>
          <a:bodyPr>
            <a:noAutofit/>
          </a:bodyPr>
          <a:lstStyle/>
          <a:p>
            <a:pPr algn="ctr"/>
            <a:r>
              <a:rPr lang="th-TH" sz="4000" b="1" dirty="0" smtClean="0">
                <a:solidFill>
                  <a:schemeClr val="tx2">
                    <a:lumMod val="50000"/>
                  </a:schemeClr>
                </a:solidFill>
                <a:latin typeface="EucrosiaUPC" pitchFamily="18" charset="-34"/>
                <a:cs typeface="EucrosiaUPC" pitchFamily="18" charset="-34"/>
              </a:rPr>
              <a:t>นวัตกรรมทั่วถึง (</a:t>
            </a:r>
            <a:r>
              <a:rPr lang="en-US" sz="4000" b="1" dirty="0" smtClean="0">
                <a:solidFill>
                  <a:schemeClr val="tx2">
                    <a:lumMod val="50000"/>
                  </a:schemeClr>
                </a:solidFill>
                <a:latin typeface="EucrosiaUPC" pitchFamily="18" charset="-34"/>
                <a:cs typeface="EucrosiaUPC" pitchFamily="18" charset="-34"/>
              </a:rPr>
              <a:t>Inclusive Innovation)</a:t>
            </a:r>
            <a:endParaRPr lang="th-TH" sz="4000" b="1" dirty="0">
              <a:solidFill>
                <a:schemeClr val="tx2">
                  <a:lumMod val="50000"/>
                </a:schemeClr>
              </a:solidFill>
              <a:latin typeface="EucrosiaUPC" pitchFamily="18" charset="-34"/>
              <a:cs typeface="EucrosiaUPC" pitchFamily="18" charset="-34"/>
            </a:endParaRPr>
          </a:p>
        </p:txBody>
      </p:sp>
      <p:sp>
        <p:nvSpPr>
          <p:cNvPr id="3" name="Content Placeholder 2"/>
          <p:cNvSpPr>
            <a:spLocks noGrp="1"/>
          </p:cNvSpPr>
          <p:nvPr>
            <p:ph idx="1"/>
          </p:nvPr>
        </p:nvSpPr>
        <p:spPr>
          <a:xfrm>
            <a:off x="251520" y="908720"/>
            <a:ext cx="6184182" cy="2643206"/>
          </a:xfrm>
        </p:spPr>
        <p:txBody>
          <a:bodyPr>
            <a:noAutofit/>
          </a:bodyPr>
          <a:lstStyle/>
          <a:p>
            <a:pPr marL="0" indent="0" algn="thaiDist">
              <a:lnSpc>
                <a:spcPts val="2500"/>
              </a:lnSpc>
              <a:buNone/>
            </a:pPr>
            <a:r>
              <a:rPr lang="en-US" sz="2000" b="1" dirty="0" smtClean="0">
                <a:solidFill>
                  <a:srgbClr val="008E40"/>
                </a:solidFill>
                <a:latin typeface="TH SarabunPSK" pitchFamily="34" charset="-34"/>
                <a:cs typeface="TH SarabunPSK" pitchFamily="34" charset="-34"/>
              </a:rPr>
              <a:t>‘</a:t>
            </a:r>
            <a:r>
              <a:rPr lang="en-US" sz="2000" b="1" dirty="0">
                <a:solidFill>
                  <a:srgbClr val="008E40"/>
                </a:solidFill>
                <a:latin typeface="TH SarabunPSK" pitchFamily="34" charset="-34"/>
                <a:cs typeface="TH SarabunPSK" pitchFamily="34" charset="-34"/>
              </a:rPr>
              <a:t>Inclusive Innovation,’ could be one of the tools for poverty and social disparities reduction by focusing on improving the lives of all citizens, especially rural areas.  The concept of inclusive innovation is about harnessing sophisticated science and engineering know-how to addressing the mundane problems faced by people at the </a:t>
            </a:r>
            <a:r>
              <a:rPr lang="en-US" sz="2000" b="1" dirty="0" smtClean="0">
                <a:solidFill>
                  <a:srgbClr val="008E40"/>
                </a:solidFill>
                <a:latin typeface="TH SarabunPSK" pitchFamily="34" charset="-34"/>
                <a:cs typeface="TH SarabunPSK" pitchFamily="34" charset="-34"/>
              </a:rPr>
              <a:t>Bottom of the Pyramids</a:t>
            </a:r>
            <a:endParaRPr lang="th-TH" sz="2000" b="1" dirty="0">
              <a:solidFill>
                <a:srgbClr val="008E40"/>
              </a:solidFill>
              <a:latin typeface="TH SarabunPSK" pitchFamily="34" charset="-34"/>
              <a:cs typeface="TH SarabunPSK" pitchFamily="34" charset="-34"/>
            </a:endParaRPr>
          </a:p>
        </p:txBody>
      </p:sp>
      <p:sp>
        <p:nvSpPr>
          <p:cNvPr id="4" name="Content Placeholder 2"/>
          <p:cNvSpPr txBox="1">
            <a:spLocks/>
          </p:cNvSpPr>
          <p:nvPr/>
        </p:nvSpPr>
        <p:spPr>
          <a:xfrm>
            <a:off x="4572000" y="3429024"/>
            <a:ext cx="4607372" cy="3429000"/>
          </a:xfrm>
          <a:prstGeom prst="rect">
            <a:avLst/>
          </a:prstGeom>
        </p:spPr>
        <p:txBody>
          <a:bodyPr vert="horz" lIns="91440" tIns="45720" rIns="91440" bIns="45720" rtlCol="0">
            <a:noAutofit/>
          </a:bodyPr>
          <a:lstStyle/>
          <a:p>
            <a:pPr marL="0" lvl="1" algn="l">
              <a:lnSpc>
                <a:spcPts val="2500"/>
              </a:lnSpc>
            </a:pPr>
            <a:r>
              <a:rPr lang="en-US" sz="2000" b="1" dirty="0" smtClean="0">
                <a:solidFill>
                  <a:srgbClr val="004F8A"/>
                </a:solidFill>
                <a:latin typeface="TH SarabunPSK" pitchFamily="34" charset="-34"/>
                <a:cs typeface="TH SarabunPSK" pitchFamily="34" charset="-34"/>
              </a:rPr>
              <a:t>Policy paper on Inclusive innovation include:</a:t>
            </a:r>
            <a:endParaRPr lang="en-US" sz="2000" b="1" dirty="0">
              <a:solidFill>
                <a:srgbClr val="004F8A"/>
              </a:solidFill>
              <a:latin typeface="TH SarabunPSK" pitchFamily="34" charset="-34"/>
              <a:cs typeface="TH SarabunPSK" pitchFamily="34" charset="-34"/>
            </a:endParaRPr>
          </a:p>
          <a:p>
            <a:pPr marL="358775" lvl="1" indent="-179388" algn="l">
              <a:lnSpc>
                <a:spcPts val="2500"/>
              </a:lnSpc>
              <a:buFont typeface="Arial" pitchFamily="34" charset="0"/>
              <a:buChar char="•"/>
            </a:pPr>
            <a:r>
              <a:rPr lang="en-US" sz="2000" b="1" dirty="0" smtClean="0">
                <a:solidFill>
                  <a:srgbClr val="004F8A"/>
                </a:solidFill>
                <a:latin typeface="TH SarabunPSK" pitchFamily="34" charset="-34"/>
                <a:cs typeface="TH SarabunPSK" pitchFamily="34" charset="-34"/>
              </a:rPr>
              <a:t>Identifying </a:t>
            </a:r>
            <a:r>
              <a:rPr lang="en-US" sz="2000" b="1" dirty="0">
                <a:solidFill>
                  <a:srgbClr val="004F8A"/>
                </a:solidFill>
                <a:latin typeface="TH SarabunPSK" pitchFamily="34" charset="-34"/>
                <a:cs typeface="TH SarabunPSK" pitchFamily="34" charset="-34"/>
              </a:rPr>
              <a:t>inclusive innovation </a:t>
            </a:r>
            <a:r>
              <a:rPr lang="en-US" sz="2000" b="1" dirty="0" smtClean="0">
                <a:solidFill>
                  <a:srgbClr val="004F8A"/>
                </a:solidFill>
                <a:latin typeface="TH SarabunPSK" pitchFamily="34" charset="-34"/>
                <a:cs typeface="TH SarabunPSK" pitchFamily="34" charset="-34"/>
              </a:rPr>
              <a:t>system in </a:t>
            </a:r>
            <a:r>
              <a:rPr lang="en-US" sz="2000" b="1" dirty="0">
                <a:solidFill>
                  <a:srgbClr val="004F8A"/>
                </a:solidFill>
                <a:latin typeface="TH SarabunPSK" pitchFamily="34" charset="-34"/>
                <a:cs typeface="TH SarabunPSK" pitchFamily="34" charset="-34"/>
              </a:rPr>
              <a:t>Thai Context</a:t>
            </a:r>
          </a:p>
          <a:p>
            <a:pPr marL="358775" lvl="1" indent="-179388" algn="l">
              <a:lnSpc>
                <a:spcPts val="2500"/>
              </a:lnSpc>
              <a:buFont typeface="Arial" pitchFamily="34" charset="0"/>
              <a:buChar char="•"/>
            </a:pPr>
            <a:r>
              <a:rPr lang="en-US" sz="2000" b="1" dirty="0" smtClean="0">
                <a:solidFill>
                  <a:srgbClr val="004F8A"/>
                </a:solidFill>
                <a:latin typeface="TH SarabunPSK" pitchFamily="34" charset="-34"/>
                <a:cs typeface="TH SarabunPSK" pitchFamily="34" charset="-34"/>
              </a:rPr>
              <a:t>Exploring </a:t>
            </a:r>
            <a:r>
              <a:rPr lang="en-US" sz="2000" b="1" dirty="0">
                <a:solidFill>
                  <a:srgbClr val="004F8A"/>
                </a:solidFill>
                <a:latin typeface="TH SarabunPSK" pitchFamily="34" charset="-34"/>
                <a:cs typeface="TH SarabunPSK" pitchFamily="34" charset="-34"/>
              </a:rPr>
              <a:t>mechanism and financial incentive to promoting inclusive </a:t>
            </a:r>
            <a:r>
              <a:rPr lang="en-US" sz="2000" b="1" dirty="0" smtClean="0">
                <a:solidFill>
                  <a:srgbClr val="004F8A"/>
                </a:solidFill>
                <a:latin typeface="TH SarabunPSK" pitchFamily="34" charset="-34"/>
                <a:cs typeface="TH SarabunPSK" pitchFamily="34" charset="-34"/>
              </a:rPr>
              <a:t>innovation</a:t>
            </a:r>
            <a:r>
              <a:rPr lang="en-US" sz="2000" b="1" dirty="0">
                <a:solidFill>
                  <a:srgbClr val="004F8A"/>
                </a:solidFill>
                <a:latin typeface="TH SarabunPSK" pitchFamily="34" charset="-34"/>
                <a:cs typeface="TH SarabunPSK" pitchFamily="34" charset="-34"/>
              </a:rPr>
              <a:t>.</a:t>
            </a:r>
          </a:p>
          <a:p>
            <a:pPr marL="358775" lvl="1" indent="-179388" algn="l">
              <a:lnSpc>
                <a:spcPts val="2500"/>
              </a:lnSpc>
              <a:buFont typeface="Arial" pitchFamily="34" charset="0"/>
              <a:buChar char="•"/>
            </a:pPr>
            <a:r>
              <a:rPr lang="en-US" sz="2000" b="1" dirty="0" smtClean="0">
                <a:solidFill>
                  <a:srgbClr val="004F8A"/>
                </a:solidFill>
                <a:latin typeface="TH SarabunPSK" pitchFamily="34" charset="-34"/>
                <a:cs typeface="TH SarabunPSK" pitchFamily="34" charset="-34"/>
              </a:rPr>
              <a:t>Roles </a:t>
            </a:r>
            <a:r>
              <a:rPr lang="en-US" sz="2000" b="1" dirty="0">
                <a:solidFill>
                  <a:srgbClr val="004F8A"/>
                </a:solidFill>
                <a:latin typeface="TH SarabunPSK" pitchFamily="34" charset="-34"/>
                <a:cs typeface="TH SarabunPSK" pitchFamily="34" charset="-34"/>
              </a:rPr>
              <a:t>and collaboration mechanism among key stakeholders</a:t>
            </a:r>
            <a:endParaRPr lang="th-TH" sz="2000" b="1" dirty="0">
              <a:solidFill>
                <a:srgbClr val="004F8A"/>
              </a:solidFill>
              <a:latin typeface="TH SarabunPSK" pitchFamily="34" charset="-34"/>
              <a:cs typeface="TH SarabunPSK" pitchFamily="34" charset="-34"/>
            </a:endParaRPr>
          </a:p>
        </p:txBody>
      </p:sp>
      <p:grpSp>
        <p:nvGrpSpPr>
          <p:cNvPr id="8" name="Group 44"/>
          <p:cNvGrpSpPr/>
          <p:nvPr/>
        </p:nvGrpSpPr>
        <p:grpSpPr>
          <a:xfrm>
            <a:off x="-13245" y="3712375"/>
            <a:ext cx="8871525" cy="3146786"/>
            <a:chOff x="-26296" y="588773"/>
            <a:chExt cx="17613188" cy="6620328"/>
          </a:xfrm>
        </p:grpSpPr>
        <p:sp>
          <p:nvSpPr>
            <p:cNvPr id="46" name="Isosceles Triangle 45"/>
            <p:cNvSpPr/>
            <p:nvPr/>
          </p:nvSpPr>
          <p:spPr>
            <a:xfrm>
              <a:off x="684213" y="908050"/>
              <a:ext cx="7848600" cy="5616575"/>
            </a:xfrm>
            <a:prstGeom prst="triangle">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th-TH" sz="1400" b="1">
                <a:effectLst>
                  <a:outerShdw blurRad="38100" dist="38100" dir="2700000" algn="tl">
                    <a:srgbClr val="000000">
                      <a:alpha val="43137"/>
                    </a:srgbClr>
                  </a:outerShdw>
                </a:effectLst>
              </a:endParaRPr>
            </a:p>
          </p:txBody>
        </p:sp>
        <p:sp>
          <p:nvSpPr>
            <p:cNvPr id="47" name="TextBox 7"/>
            <p:cNvSpPr txBox="1">
              <a:spLocks noChangeArrowheads="1"/>
            </p:cNvSpPr>
            <p:nvPr/>
          </p:nvSpPr>
          <p:spPr bwMode="auto">
            <a:xfrm>
              <a:off x="-26296" y="6755842"/>
              <a:ext cx="17613188" cy="453259"/>
            </a:xfrm>
            <a:prstGeom prst="rect">
              <a:avLst/>
            </a:prstGeom>
            <a:noFill/>
            <a:ln w="9525">
              <a:noFill/>
              <a:miter lim="800000"/>
              <a:headEnd/>
              <a:tailEnd/>
            </a:ln>
          </p:spPr>
          <p:txBody>
            <a:bodyPr wrap="square">
              <a:spAutoFit/>
            </a:bodyPr>
            <a:lstStyle/>
            <a:p>
              <a:pPr algn="l"/>
              <a:r>
                <a:rPr lang="en-US" sz="800" dirty="0"/>
                <a:t>Source: National Statistical Office, Thailand (2009); Analyzed by: Office of the National Economic and Social Development Board </a:t>
              </a:r>
              <a:endParaRPr lang="th-TH" sz="800" dirty="0"/>
            </a:p>
          </p:txBody>
        </p:sp>
        <p:sp>
          <p:nvSpPr>
            <p:cNvPr id="48" name="TextBox 16"/>
            <p:cNvSpPr txBox="1">
              <a:spLocks noChangeArrowheads="1"/>
            </p:cNvSpPr>
            <p:nvPr/>
          </p:nvSpPr>
          <p:spPr bwMode="auto">
            <a:xfrm>
              <a:off x="2771800" y="4149081"/>
              <a:ext cx="3600451" cy="2787210"/>
            </a:xfrm>
            <a:prstGeom prst="rect">
              <a:avLst/>
            </a:prstGeom>
            <a:noFill/>
            <a:ln w="9525">
              <a:noFill/>
              <a:miter lim="800000"/>
              <a:headEnd/>
              <a:tailEnd/>
            </a:ln>
          </p:spPr>
          <p:txBody>
            <a:bodyPr>
              <a:spAutoFit/>
            </a:bodyPr>
            <a:lstStyle/>
            <a:p>
              <a:pPr algn="ctr"/>
              <a:r>
                <a:rPr lang="en-US" sz="1200" b="1" dirty="0">
                  <a:solidFill>
                    <a:srgbClr val="0070C0"/>
                  </a:solidFill>
                  <a:effectLst>
                    <a:outerShdw blurRad="38100" dist="38100" dir="2700000" algn="tl">
                      <a:srgbClr val="000000">
                        <a:alpha val="43137"/>
                      </a:srgbClr>
                    </a:outerShdw>
                  </a:effectLst>
                </a:rPr>
                <a:t>53</a:t>
              </a:r>
              <a:r>
                <a:rPr lang="th-TH" sz="1200" b="1" dirty="0">
                  <a:solidFill>
                    <a:srgbClr val="0070C0"/>
                  </a:solidFill>
                  <a:effectLst>
                    <a:outerShdw blurRad="38100" dist="38100" dir="2700000" algn="tl">
                      <a:srgbClr val="000000">
                        <a:alpha val="43137"/>
                      </a:srgbClr>
                    </a:outerShdw>
                  </a:effectLst>
                </a:rPr>
                <a:t> </a:t>
              </a:r>
              <a:r>
                <a:rPr lang="en-US" sz="1200" b="1" dirty="0">
                  <a:solidFill>
                    <a:srgbClr val="0070C0"/>
                  </a:solidFill>
                  <a:effectLst>
                    <a:outerShdw blurRad="38100" dist="38100" dir="2700000" algn="tl">
                      <a:srgbClr val="000000">
                        <a:alpha val="43137"/>
                      </a:srgbClr>
                    </a:outerShdw>
                  </a:effectLst>
                </a:rPr>
                <a:t>Million people,</a:t>
              </a:r>
            </a:p>
            <a:p>
              <a:pPr algn="ctr"/>
              <a:r>
                <a:rPr lang="en-US" sz="1200" b="1" dirty="0">
                  <a:solidFill>
                    <a:srgbClr val="0070C0"/>
                  </a:solidFill>
                  <a:effectLst>
                    <a:outerShdw blurRad="38100" dist="38100" dir="2700000" algn="tl">
                      <a:srgbClr val="000000">
                        <a:alpha val="43137"/>
                      </a:srgbClr>
                    </a:outerShdw>
                  </a:effectLst>
                </a:rPr>
                <a:t>Average monthly </a:t>
              </a:r>
            </a:p>
            <a:p>
              <a:pPr algn="ctr"/>
              <a:r>
                <a:rPr lang="en-US" sz="1200" b="1" dirty="0">
                  <a:solidFill>
                    <a:srgbClr val="0070C0"/>
                  </a:solidFill>
                  <a:effectLst>
                    <a:outerShdw blurRad="38100" dist="38100" dir="2700000" algn="tl">
                      <a:srgbClr val="000000">
                        <a:alpha val="43137"/>
                      </a:srgbClr>
                    </a:outerShdw>
                  </a:effectLst>
                </a:rPr>
                <a:t>income per head:</a:t>
              </a:r>
            </a:p>
            <a:p>
              <a:pPr algn="ctr"/>
              <a:r>
                <a:rPr lang="en-US" sz="1200" b="1" dirty="0">
                  <a:solidFill>
                    <a:srgbClr val="0070C0"/>
                  </a:solidFill>
                  <a:effectLst>
                    <a:outerShdw blurRad="38100" dist="38100" dir="2700000" algn="tl">
                      <a:srgbClr val="000000">
                        <a:alpha val="43137"/>
                      </a:srgbClr>
                    </a:outerShdw>
                  </a:effectLst>
                </a:rPr>
                <a:t>$ 40-200</a:t>
              </a:r>
              <a:endParaRPr lang="th-TH" sz="1100" b="1" dirty="0">
                <a:solidFill>
                  <a:srgbClr val="0070C0"/>
                </a:solidFill>
                <a:effectLst>
                  <a:outerShdw blurRad="38100" dist="38100" dir="2700000" algn="tl">
                    <a:srgbClr val="000000">
                      <a:alpha val="43137"/>
                    </a:srgbClr>
                  </a:outerShdw>
                </a:effectLst>
              </a:endParaRPr>
            </a:p>
          </p:txBody>
        </p:sp>
        <p:sp>
          <p:nvSpPr>
            <p:cNvPr id="49" name="Rectangle 13"/>
            <p:cNvSpPr>
              <a:spLocks noChangeArrowheads="1"/>
            </p:cNvSpPr>
            <p:nvPr/>
          </p:nvSpPr>
          <p:spPr bwMode="auto">
            <a:xfrm>
              <a:off x="1763712" y="5732463"/>
              <a:ext cx="5783260" cy="619381"/>
            </a:xfrm>
            <a:prstGeom prst="rect">
              <a:avLst/>
            </a:prstGeom>
            <a:noFill/>
            <a:ln w="9525">
              <a:solidFill>
                <a:srgbClr val="FF0000"/>
              </a:solidFill>
              <a:miter lim="800000"/>
              <a:headEnd/>
              <a:tailEnd/>
            </a:ln>
          </p:spPr>
          <p:txBody>
            <a:bodyPr>
              <a:spAutoFit/>
            </a:bodyPr>
            <a:lstStyle/>
            <a:p>
              <a:pPr algn="ctr"/>
              <a:r>
                <a:rPr lang="en-US" sz="1400" b="1" dirty="0">
                  <a:solidFill>
                    <a:schemeClr val="bg1"/>
                  </a:solidFill>
                  <a:effectLst>
                    <a:outerShdw blurRad="38100" dist="38100" dir="2700000" algn="tl">
                      <a:srgbClr val="000000">
                        <a:alpha val="43137"/>
                      </a:srgbClr>
                    </a:outerShdw>
                  </a:effectLst>
                </a:rPr>
                <a:t>Bottom of the </a:t>
              </a:r>
              <a:r>
                <a:rPr lang="en-US" sz="1400" b="1" dirty="0" smtClean="0">
                  <a:solidFill>
                    <a:schemeClr val="bg1"/>
                  </a:solidFill>
                  <a:effectLst>
                    <a:outerShdw blurRad="38100" dist="38100" dir="2700000" algn="tl">
                      <a:srgbClr val="000000">
                        <a:alpha val="43137"/>
                      </a:srgbClr>
                    </a:outerShdw>
                  </a:effectLst>
                </a:rPr>
                <a:t>Pyramid (</a:t>
              </a:r>
              <a:r>
                <a:rPr lang="en-US" sz="1400" b="1" dirty="0" err="1" smtClean="0">
                  <a:solidFill>
                    <a:schemeClr val="bg1"/>
                  </a:solidFill>
                  <a:effectLst>
                    <a:outerShdw blurRad="38100" dist="38100" dir="2700000" algn="tl">
                      <a:srgbClr val="000000">
                        <a:alpha val="43137"/>
                      </a:srgbClr>
                    </a:outerShdw>
                  </a:effectLst>
                </a:rPr>
                <a:t>BoP</a:t>
              </a:r>
              <a:r>
                <a:rPr lang="en-US" sz="1400" b="1" dirty="0" smtClean="0">
                  <a:solidFill>
                    <a:schemeClr val="bg1"/>
                  </a:solidFill>
                  <a:effectLst>
                    <a:outerShdw blurRad="38100" dist="38100" dir="2700000" algn="tl">
                      <a:srgbClr val="000000">
                        <a:alpha val="43137"/>
                      </a:srgbClr>
                    </a:outerShdw>
                  </a:effectLst>
                </a:rPr>
                <a:t>)</a:t>
              </a:r>
              <a:endParaRPr lang="th-TH" sz="1400" b="1" dirty="0">
                <a:solidFill>
                  <a:schemeClr val="bg1"/>
                </a:solidFill>
                <a:effectLst>
                  <a:outerShdw blurRad="38100" dist="38100" dir="2700000" algn="tl">
                    <a:srgbClr val="000000">
                      <a:alpha val="43137"/>
                    </a:srgbClr>
                  </a:outerShdw>
                </a:effectLst>
              </a:endParaRPr>
            </a:p>
          </p:txBody>
        </p:sp>
        <p:pic>
          <p:nvPicPr>
            <p:cNvPr id="51" name="Picture 10" descr="http://www.buzzle.com/img/articleImages/331875-2171-9.jpg"/>
            <p:cNvPicPr>
              <a:picLocks noChangeAspect="1" noChangeArrowheads="1"/>
            </p:cNvPicPr>
            <p:nvPr/>
          </p:nvPicPr>
          <p:blipFill>
            <a:blip r:embed="rId3" cstate="print"/>
            <a:srcRect/>
            <a:stretch>
              <a:fillRect/>
            </a:stretch>
          </p:blipFill>
          <p:spPr bwMode="auto">
            <a:xfrm>
              <a:off x="6217836" y="750064"/>
              <a:ext cx="2490458" cy="2008431"/>
            </a:xfrm>
            <a:prstGeom prst="rect">
              <a:avLst/>
            </a:prstGeom>
            <a:ln>
              <a:noFill/>
            </a:ln>
            <a:effectLst>
              <a:softEdge rad="112500"/>
            </a:effectLst>
          </p:spPr>
        </p:pic>
        <p:pic>
          <p:nvPicPr>
            <p:cNvPr id="52" name="Picture 14" descr="http://2.bp.blogspot.com/_m7f1iV3WaEI/S5sDJMmcjbI/AAAAAAAAC18/Vx6mw7VcJGs/s320/hbv_vaccine.gif"/>
            <p:cNvPicPr>
              <a:picLocks noChangeAspect="1" noChangeArrowheads="1"/>
            </p:cNvPicPr>
            <p:nvPr/>
          </p:nvPicPr>
          <p:blipFill>
            <a:blip r:embed="rId4" cstate="print"/>
            <a:srcRect/>
            <a:stretch>
              <a:fillRect/>
            </a:stretch>
          </p:blipFill>
          <p:spPr bwMode="auto">
            <a:xfrm>
              <a:off x="179512" y="588773"/>
              <a:ext cx="2592287" cy="2231457"/>
            </a:xfrm>
            <a:prstGeom prst="rect">
              <a:avLst/>
            </a:prstGeom>
            <a:ln>
              <a:noFill/>
            </a:ln>
            <a:effectLst>
              <a:softEdge rad="112500"/>
            </a:effectLst>
          </p:spPr>
        </p:pic>
        <p:sp>
          <p:nvSpPr>
            <p:cNvPr id="53" name="Bent Arrow 52"/>
            <p:cNvSpPr/>
            <p:nvPr/>
          </p:nvSpPr>
          <p:spPr>
            <a:xfrm flipV="1">
              <a:off x="1331913" y="3141663"/>
              <a:ext cx="1511300" cy="1727200"/>
            </a:xfrm>
            <a:prstGeom prst="bentArrow">
              <a:avLst>
                <a:gd name="adj1" fmla="val 25000"/>
                <a:gd name="adj2" fmla="val 21390"/>
                <a:gd name="adj3" fmla="val 25000"/>
                <a:gd name="adj4" fmla="val 4375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th-TH" sz="1400" b="1">
                <a:solidFill>
                  <a:schemeClr val="tx1"/>
                </a:solidFill>
                <a:effectLst>
                  <a:outerShdw blurRad="38100" dist="38100" dir="2700000" algn="tl">
                    <a:srgbClr val="000000">
                      <a:alpha val="43137"/>
                    </a:srgbClr>
                  </a:outerShdw>
                </a:effectLst>
              </a:endParaRPr>
            </a:p>
          </p:txBody>
        </p:sp>
        <p:sp>
          <p:nvSpPr>
            <p:cNvPr id="54" name="Rectangle 53"/>
            <p:cNvSpPr/>
            <p:nvPr/>
          </p:nvSpPr>
          <p:spPr>
            <a:xfrm>
              <a:off x="117475" y="3441701"/>
              <a:ext cx="3039301" cy="743256"/>
            </a:xfrm>
            <a:prstGeom prst="rect">
              <a:avLst/>
            </a:prstGeom>
          </p:spPr>
          <p:txBody>
            <a:bodyPr wrap="none">
              <a:spAutoFit/>
            </a:bodyPr>
            <a:lstStyle/>
            <a:p>
              <a:pPr>
                <a:defRPr/>
              </a:pPr>
              <a:r>
                <a:rPr lang="en-US" sz="1800" b="1" dirty="0">
                  <a:solidFill>
                    <a:srgbClr val="FF3399"/>
                  </a:solidFill>
                  <a:effectLst>
                    <a:outerShdw blurRad="38100" dist="38100" dir="2700000" algn="tl">
                      <a:srgbClr val="000000">
                        <a:alpha val="43137"/>
                      </a:srgbClr>
                    </a:outerShdw>
                  </a:effectLst>
                </a:rPr>
                <a:t>Accessibility</a:t>
              </a:r>
              <a:endParaRPr lang="th-TH" sz="1800" b="1" dirty="0">
                <a:solidFill>
                  <a:srgbClr val="FF3399"/>
                </a:solidFill>
                <a:effectLst>
                  <a:outerShdw blurRad="38100" dist="38100" dir="2700000" algn="tl">
                    <a:srgbClr val="000000">
                      <a:alpha val="43137"/>
                    </a:srgbClr>
                  </a:outerShdw>
                </a:effectLst>
              </a:endParaRPr>
            </a:p>
          </p:txBody>
        </p:sp>
        <p:sp>
          <p:nvSpPr>
            <p:cNvPr id="55" name="Bent Arrow 54"/>
            <p:cNvSpPr/>
            <p:nvPr/>
          </p:nvSpPr>
          <p:spPr>
            <a:xfrm flipH="1" flipV="1">
              <a:off x="6443663" y="3141663"/>
              <a:ext cx="1512887" cy="1727200"/>
            </a:xfrm>
            <a:prstGeom prst="bentArrow">
              <a:avLst>
                <a:gd name="adj1" fmla="val 25000"/>
                <a:gd name="adj2" fmla="val 21390"/>
                <a:gd name="adj3" fmla="val 25000"/>
                <a:gd name="adj4" fmla="val 4375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th-TH" sz="1400" b="1">
                <a:solidFill>
                  <a:schemeClr val="tx1"/>
                </a:solidFill>
                <a:effectLst>
                  <a:outerShdw blurRad="38100" dist="38100" dir="2700000" algn="tl">
                    <a:srgbClr val="000000">
                      <a:alpha val="43137"/>
                    </a:srgbClr>
                  </a:outerShdw>
                </a:effectLst>
              </a:endParaRPr>
            </a:p>
          </p:txBody>
        </p:sp>
        <p:sp>
          <p:nvSpPr>
            <p:cNvPr id="56" name="Rectangle 55"/>
            <p:cNvSpPr/>
            <p:nvPr/>
          </p:nvSpPr>
          <p:spPr>
            <a:xfrm>
              <a:off x="6238304" y="3429000"/>
              <a:ext cx="3122494" cy="743256"/>
            </a:xfrm>
            <a:prstGeom prst="rect">
              <a:avLst/>
            </a:prstGeom>
          </p:spPr>
          <p:txBody>
            <a:bodyPr wrap="none">
              <a:spAutoFit/>
            </a:bodyPr>
            <a:lstStyle/>
            <a:p>
              <a:pPr>
                <a:defRPr/>
              </a:pPr>
              <a:r>
                <a:rPr lang="en-US" sz="1800" b="1" dirty="0">
                  <a:solidFill>
                    <a:srgbClr val="FF3399"/>
                  </a:solidFill>
                  <a:effectLst>
                    <a:outerShdw blurRad="38100" dist="38100" dir="2700000" algn="tl">
                      <a:srgbClr val="000000">
                        <a:alpha val="43137"/>
                      </a:srgbClr>
                    </a:outerShdw>
                  </a:effectLst>
                </a:rPr>
                <a:t>Affordability</a:t>
              </a:r>
              <a:endParaRPr lang="th-TH" sz="1800" b="1" dirty="0">
                <a:solidFill>
                  <a:srgbClr val="FF3399"/>
                </a:solidFill>
                <a:effectLst>
                  <a:outerShdw blurRad="38100" dist="38100" dir="2700000" algn="tl">
                    <a:srgbClr val="000000">
                      <a:alpha val="43137"/>
                    </a:srgbClr>
                  </a:outerShdw>
                </a:effectLst>
              </a:endParaRPr>
            </a:p>
          </p:txBody>
        </p:sp>
        <p:sp>
          <p:nvSpPr>
            <p:cNvPr id="57" name="TextBox 56"/>
            <p:cNvSpPr txBox="1"/>
            <p:nvPr/>
          </p:nvSpPr>
          <p:spPr>
            <a:xfrm>
              <a:off x="0" y="1773239"/>
              <a:ext cx="3384549" cy="1207790"/>
            </a:xfrm>
            <a:prstGeom prst="rect">
              <a:avLst/>
            </a:prstGeom>
            <a:noFill/>
          </p:spPr>
          <p:txBody>
            <a:bodyPr>
              <a:spAutoFit/>
            </a:bodyPr>
            <a:lstStyle/>
            <a:p>
              <a:pPr algn="ctr">
                <a:defRPr/>
              </a:pPr>
              <a:r>
                <a:rPr lang="en-US" sz="1100" b="1" dirty="0">
                  <a:solidFill>
                    <a:srgbClr val="0000FF"/>
                  </a:solidFill>
                  <a:effectLst>
                    <a:outerShdw blurRad="38100" dist="38100" dir="2700000" algn="tl">
                      <a:srgbClr val="000000">
                        <a:alpha val="43137"/>
                      </a:srgbClr>
                    </a:outerShdw>
                  </a:effectLst>
                </a:rPr>
                <a:t>An Example of</a:t>
              </a:r>
            </a:p>
            <a:p>
              <a:pPr algn="ctr">
                <a:defRPr/>
              </a:pPr>
              <a:r>
                <a:rPr lang="en-US" sz="1100" b="1" dirty="0">
                  <a:solidFill>
                    <a:srgbClr val="0000FF"/>
                  </a:solidFill>
                  <a:effectLst>
                    <a:outerShdw blurRad="38100" dist="38100" dir="2700000" algn="tl">
                      <a:srgbClr val="000000">
                        <a:alpha val="43137"/>
                      </a:srgbClr>
                    </a:outerShdw>
                  </a:effectLst>
                </a:rPr>
                <a:t>Hepatitis B Vaccine</a:t>
              </a:r>
            </a:p>
            <a:p>
              <a:pPr algn="ctr">
                <a:defRPr/>
              </a:pPr>
              <a:r>
                <a:rPr lang="en-US" sz="1100" b="1" dirty="0">
                  <a:solidFill>
                    <a:srgbClr val="0000FF"/>
                  </a:solidFill>
                  <a:effectLst>
                    <a:outerShdw blurRad="38100" dist="38100" dir="2700000" algn="tl">
                      <a:srgbClr val="000000">
                        <a:alpha val="43137"/>
                      </a:srgbClr>
                    </a:outerShdw>
                  </a:effectLst>
                </a:rPr>
                <a:t>(From $ 18 to $ 0.4)</a:t>
              </a:r>
              <a:endParaRPr lang="th-TH" sz="1100" b="1" dirty="0">
                <a:solidFill>
                  <a:srgbClr val="0000FF"/>
                </a:solidFill>
                <a:effectLst>
                  <a:outerShdw blurRad="38100" dist="38100" dir="2700000" algn="tl">
                    <a:srgbClr val="000000">
                      <a:alpha val="43137"/>
                    </a:srgbClr>
                  </a:outerShdw>
                </a:effectLst>
              </a:endParaRPr>
            </a:p>
          </p:txBody>
        </p:sp>
        <p:sp>
          <p:nvSpPr>
            <p:cNvPr id="58" name="Isosceles Triangle 57"/>
            <p:cNvSpPr/>
            <p:nvPr/>
          </p:nvSpPr>
          <p:spPr>
            <a:xfrm>
              <a:off x="3492500" y="908050"/>
              <a:ext cx="2232025" cy="1584325"/>
            </a:xfrm>
            <a:prstGeom prst="triangle">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th-TH" sz="1400" b="1">
                <a:effectLst>
                  <a:outerShdw blurRad="38100" dist="38100" dir="2700000" algn="tl">
                    <a:srgbClr val="000000">
                      <a:alpha val="43137"/>
                    </a:srgbClr>
                  </a:outerShdw>
                </a:effectLst>
              </a:endParaRPr>
            </a:p>
          </p:txBody>
        </p:sp>
        <p:sp>
          <p:nvSpPr>
            <p:cNvPr id="59" name="TextBox 6"/>
            <p:cNvSpPr txBox="1">
              <a:spLocks noChangeArrowheads="1"/>
            </p:cNvSpPr>
            <p:nvPr/>
          </p:nvSpPr>
          <p:spPr bwMode="auto">
            <a:xfrm>
              <a:off x="3276601" y="1196975"/>
              <a:ext cx="2663824" cy="1811685"/>
            </a:xfrm>
            <a:prstGeom prst="rect">
              <a:avLst/>
            </a:prstGeom>
            <a:noFill/>
            <a:ln w="9525">
              <a:noFill/>
              <a:miter lim="800000"/>
              <a:headEnd/>
              <a:tailEnd/>
            </a:ln>
          </p:spPr>
          <p:txBody>
            <a:bodyPr>
              <a:spAutoFit/>
            </a:bodyPr>
            <a:lstStyle/>
            <a:p>
              <a:pPr algn="ctr"/>
              <a:r>
                <a:rPr lang="en-US" sz="1050" b="1" dirty="0">
                  <a:solidFill>
                    <a:srgbClr val="0070C0"/>
                  </a:solidFill>
                  <a:effectLst>
                    <a:outerShdw blurRad="38100" dist="38100" dir="2700000" algn="tl">
                      <a:srgbClr val="000000">
                        <a:alpha val="43137"/>
                      </a:srgbClr>
                    </a:outerShdw>
                  </a:effectLst>
                </a:rPr>
                <a:t>13</a:t>
              </a:r>
              <a:r>
                <a:rPr lang="th-TH" sz="1050" b="1" dirty="0">
                  <a:solidFill>
                    <a:srgbClr val="0070C0"/>
                  </a:solidFill>
                  <a:effectLst>
                    <a:outerShdw blurRad="38100" dist="38100" dir="2700000" algn="tl">
                      <a:srgbClr val="000000">
                        <a:alpha val="43137"/>
                      </a:srgbClr>
                    </a:outerShdw>
                  </a:effectLst>
                </a:rPr>
                <a:t> </a:t>
              </a:r>
              <a:r>
                <a:rPr lang="en-US" sz="1050" b="1" dirty="0">
                  <a:solidFill>
                    <a:srgbClr val="0070C0"/>
                  </a:solidFill>
                  <a:effectLst>
                    <a:outerShdw blurRad="38100" dist="38100" dir="2700000" algn="tl">
                      <a:srgbClr val="000000">
                        <a:alpha val="43137"/>
                      </a:srgbClr>
                    </a:outerShdw>
                  </a:effectLst>
                </a:rPr>
                <a:t>Million people,</a:t>
              </a:r>
            </a:p>
            <a:p>
              <a:pPr algn="ctr"/>
              <a:r>
                <a:rPr lang="en-US" sz="1050" b="1" dirty="0">
                  <a:solidFill>
                    <a:srgbClr val="0070C0"/>
                  </a:solidFill>
                  <a:effectLst>
                    <a:outerShdw blurRad="38100" dist="38100" dir="2700000" algn="tl">
                      <a:srgbClr val="000000">
                        <a:alpha val="43137"/>
                      </a:srgbClr>
                    </a:outerShdw>
                  </a:effectLst>
                </a:rPr>
                <a:t>Average monthly </a:t>
              </a:r>
            </a:p>
            <a:p>
              <a:pPr algn="ctr"/>
              <a:r>
                <a:rPr lang="en-US" sz="1050" b="1" dirty="0">
                  <a:solidFill>
                    <a:srgbClr val="0070C0"/>
                  </a:solidFill>
                  <a:effectLst>
                    <a:outerShdw blurRad="38100" dist="38100" dir="2700000" algn="tl">
                      <a:srgbClr val="000000">
                        <a:alpha val="43137"/>
                      </a:srgbClr>
                    </a:outerShdw>
                  </a:effectLst>
                </a:rPr>
                <a:t>income per head:</a:t>
              </a:r>
            </a:p>
            <a:p>
              <a:pPr algn="ctr"/>
              <a:r>
                <a:rPr lang="en-US" sz="1050" b="1" dirty="0">
                  <a:solidFill>
                    <a:srgbClr val="0070C0"/>
                  </a:solidFill>
                  <a:effectLst>
                    <a:outerShdw blurRad="38100" dist="38100" dir="2700000" algn="tl">
                      <a:srgbClr val="000000">
                        <a:alpha val="43137"/>
                      </a:srgbClr>
                    </a:outerShdw>
                  </a:effectLst>
                </a:rPr>
                <a:t>$ 200-600</a:t>
              </a:r>
              <a:endParaRPr lang="th-TH" sz="1000" b="1" dirty="0">
                <a:solidFill>
                  <a:srgbClr val="0070C0"/>
                </a:solidFill>
                <a:effectLst>
                  <a:outerShdw blurRad="38100" dist="38100" dir="2700000" algn="tl">
                    <a:srgbClr val="000000">
                      <a:alpha val="43137"/>
                    </a:srgbClr>
                  </a:outerShdw>
                </a:effectLst>
              </a:endParaRPr>
            </a:p>
          </p:txBody>
        </p:sp>
      </p:grpSp>
      <p:grpSp>
        <p:nvGrpSpPr>
          <p:cNvPr id="11" name="Group 60"/>
          <p:cNvGrpSpPr/>
          <p:nvPr/>
        </p:nvGrpSpPr>
        <p:grpSpPr>
          <a:xfrm>
            <a:off x="6357950" y="1714488"/>
            <a:ext cx="2643206" cy="1571636"/>
            <a:chOff x="6000760" y="1643050"/>
            <a:chExt cx="2854692" cy="1720212"/>
          </a:xfrm>
        </p:grpSpPr>
        <p:pic>
          <p:nvPicPr>
            <p:cNvPr id="5" name="Picture 4"/>
            <p:cNvPicPr/>
            <p:nvPr/>
          </p:nvPicPr>
          <p:blipFill>
            <a:blip r:embed="rId5" cstate="print"/>
            <a:srcRect/>
            <a:stretch>
              <a:fillRect/>
            </a:stretch>
          </p:blipFill>
          <p:spPr bwMode="auto">
            <a:xfrm>
              <a:off x="8215338" y="2643182"/>
              <a:ext cx="635111" cy="720080"/>
            </a:xfrm>
            <a:prstGeom prst="rect">
              <a:avLst/>
            </a:prstGeom>
            <a:noFill/>
            <a:ln w="9525">
              <a:noFill/>
              <a:miter lim="800000"/>
              <a:headEnd/>
              <a:tailEnd/>
            </a:ln>
          </p:spPr>
        </p:pic>
        <p:pic>
          <p:nvPicPr>
            <p:cNvPr id="6" name="Picture 5" descr="WB log.jpg"/>
            <p:cNvPicPr/>
            <p:nvPr/>
          </p:nvPicPr>
          <p:blipFill>
            <a:blip r:embed="rId6" cstate="print"/>
            <a:stretch>
              <a:fillRect/>
            </a:stretch>
          </p:blipFill>
          <p:spPr>
            <a:xfrm>
              <a:off x="6286512" y="1643050"/>
              <a:ext cx="910248" cy="1008112"/>
            </a:xfrm>
            <a:prstGeom prst="rect">
              <a:avLst/>
            </a:prstGeom>
          </p:spPr>
        </p:pic>
        <p:pic>
          <p:nvPicPr>
            <p:cNvPr id="7" name="Picture 6" descr="สกส.png"/>
            <p:cNvPicPr>
              <a:picLocks noChangeAspect="1"/>
            </p:cNvPicPr>
            <p:nvPr/>
          </p:nvPicPr>
          <p:blipFill>
            <a:blip r:embed="rId7" cstate="print"/>
            <a:stretch>
              <a:fillRect/>
            </a:stretch>
          </p:blipFill>
          <p:spPr>
            <a:xfrm>
              <a:off x="7358082" y="1643050"/>
              <a:ext cx="1497370" cy="576064"/>
            </a:xfrm>
            <a:prstGeom prst="rect">
              <a:avLst/>
            </a:prstGeom>
          </p:spPr>
        </p:pic>
        <p:pic>
          <p:nvPicPr>
            <p:cNvPr id="10" name="Picture 9" descr="logo_NSTDA.jpg"/>
            <p:cNvPicPr>
              <a:picLocks noChangeAspect="1"/>
            </p:cNvPicPr>
            <p:nvPr/>
          </p:nvPicPr>
          <p:blipFill>
            <a:blip r:embed="rId8" cstate="print"/>
            <a:stretch>
              <a:fillRect/>
            </a:stretch>
          </p:blipFill>
          <p:spPr>
            <a:xfrm>
              <a:off x="6000760" y="2857496"/>
              <a:ext cx="1510384" cy="504056"/>
            </a:xfrm>
            <a:prstGeom prst="rect">
              <a:avLst/>
            </a:prstGeom>
          </p:spPr>
        </p:pic>
        <p:pic>
          <p:nvPicPr>
            <p:cNvPr id="9" name="Picture 8" descr="KMUTT logo.png"/>
            <p:cNvPicPr>
              <a:picLocks noChangeAspect="1"/>
            </p:cNvPicPr>
            <p:nvPr/>
          </p:nvPicPr>
          <p:blipFill>
            <a:blip r:embed="rId9" cstate="print"/>
            <a:stretch>
              <a:fillRect/>
            </a:stretch>
          </p:blipFill>
          <p:spPr>
            <a:xfrm>
              <a:off x="7286644" y="2143116"/>
              <a:ext cx="987950" cy="1036697"/>
            </a:xfrm>
            <a:prstGeom prst="rect">
              <a:avLst/>
            </a:prstGeom>
          </p:spPr>
        </p:pic>
      </p:grpSp>
      <p:sp>
        <p:nvSpPr>
          <p:cNvPr id="26" name="Slide Number Placeholder 5"/>
          <p:cNvSpPr txBox="1">
            <a:spLocks noGrp="1"/>
          </p:cNvSpPr>
          <p:nvPr/>
        </p:nvSpPr>
        <p:spPr>
          <a:xfrm>
            <a:off x="8676456" y="6525344"/>
            <a:ext cx="391344" cy="332656"/>
          </a:xfrm>
          <a:prstGeom prst="rect">
            <a:avLst/>
          </a:prstGeom>
          <a:noFill/>
        </p:spPr>
        <p:txBody>
          <a:bodyPr anchor="ctr"/>
          <a:lstStyle/>
          <a:p>
            <a:pPr algn="r" fontAlgn="auto">
              <a:spcBef>
                <a:spcPts val="0"/>
              </a:spcBef>
              <a:spcAft>
                <a:spcPts val="0"/>
              </a:spcAft>
              <a:defRPr/>
            </a:pPr>
            <a:fld id="{3DA78767-7E72-4BEF-98AE-139E6DBB109C}" type="slidenum">
              <a:rPr lang="th-TH" sz="1200">
                <a:solidFill>
                  <a:schemeClr val="tx1">
                    <a:tint val="75000"/>
                  </a:schemeClr>
                </a:solidFill>
                <a:latin typeface="Tahoma" pitchFamily="34" charset="0"/>
                <a:cs typeface="Tahoma" pitchFamily="34" charset="0"/>
              </a:rPr>
              <a:pPr algn="r" fontAlgn="auto">
                <a:spcBef>
                  <a:spcPts val="0"/>
                </a:spcBef>
                <a:spcAft>
                  <a:spcPts val="0"/>
                </a:spcAft>
                <a:defRPr/>
              </a:pPr>
              <a:t>111</a:t>
            </a:fld>
            <a:endParaRPr lang="th-TH" sz="1200" dirty="0">
              <a:solidFill>
                <a:schemeClr val="tx1">
                  <a:tint val="75000"/>
                </a:schemeClr>
              </a:solidFill>
              <a:latin typeface="Tahoma" pitchFamily="34" charset="0"/>
              <a:cs typeface="Tahoma" pitchFamily="34" charset="0"/>
            </a:endParaRPr>
          </a:p>
        </p:txBody>
      </p:sp>
      <p:sp>
        <p:nvSpPr>
          <p:cNvPr id="27" name="Slide Number Placeholder 26"/>
          <p:cNvSpPr>
            <a:spLocks noGrp="1"/>
          </p:cNvSpPr>
          <p:nvPr>
            <p:ph type="sldNum" sz="quarter" idx="12"/>
          </p:nvPr>
        </p:nvSpPr>
        <p:spPr/>
        <p:txBody>
          <a:bodyPr/>
          <a:lstStyle/>
          <a:p>
            <a:fld id="{69ADDD85-5A9F-4E89-AC81-0A64F86A6DC6}" type="slidenum">
              <a:rPr lang="th-TH" smtClean="0"/>
              <a:pPr/>
              <a:t>111</a:t>
            </a:fld>
            <a:endParaRPr lang="th-TH"/>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9ADDD85-5A9F-4E89-AC81-0A64F86A6DC6}" type="slidenum">
              <a:rPr lang="th-TH" smtClean="0"/>
              <a:pPr/>
              <a:t>112</a:t>
            </a:fld>
            <a:endParaRPr lang="th-TH"/>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9ADDD85-5A9F-4E89-AC81-0A64F86A6DC6}" type="slidenum">
              <a:rPr lang="th-TH" smtClean="0"/>
              <a:pPr/>
              <a:t>113</a:t>
            </a:fld>
            <a:endParaRPr lang="th-TH"/>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11761" y="1600200"/>
            <a:ext cx="4392488" cy="492514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0" y="0"/>
            <a:ext cx="9169979" cy="1124744"/>
          </a:xfrm>
          <a:prstGeom prst="rect">
            <a:avLst/>
          </a:prstGeom>
          <a:solidFill>
            <a:srgbClr val="008080"/>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a:effectLst>
                  <a:outerShdw blurRad="38100" dist="38100" dir="2700000" algn="tl">
                    <a:srgbClr val="000000">
                      <a:alpha val="43137"/>
                    </a:srgbClr>
                  </a:outerShdw>
                </a:effectLst>
                <a:latin typeface="Book Antiqua" pitchFamily="18" charset="0"/>
              </a:rPr>
              <a:t/>
            </a:r>
            <a:br>
              <a:rPr lang="en-US" sz="4000" b="1" dirty="0">
                <a:effectLst>
                  <a:outerShdw blurRad="38100" dist="38100" dir="2700000" algn="tl">
                    <a:srgbClr val="000000">
                      <a:alpha val="43137"/>
                    </a:srgbClr>
                  </a:outerShdw>
                </a:effectLst>
                <a:latin typeface="Book Antiqua" pitchFamily="18" charset="0"/>
              </a:rPr>
            </a:br>
            <a:r>
              <a:rPr lang="en-US" sz="4800" b="1" dirty="0">
                <a:effectLst>
                  <a:outerShdw blurRad="38100" dist="38100" dir="2700000" algn="tl">
                    <a:srgbClr val="000000">
                      <a:alpha val="43137"/>
                    </a:srgbClr>
                  </a:outerShdw>
                </a:effectLst>
                <a:latin typeface="Book Antiqua" pitchFamily="18" charset="0"/>
              </a:rPr>
              <a:t>The Report of the </a:t>
            </a:r>
            <a:r>
              <a:rPr lang="en-US" sz="4800" b="1" dirty="0" smtClean="0">
                <a:effectLst>
                  <a:outerShdw blurRad="38100" dist="38100" dir="2700000" algn="tl">
                    <a:srgbClr val="000000">
                      <a:alpha val="43137"/>
                    </a:srgbClr>
                  </a:outerShdw>
                </a:effectLst>
                <a:latin typeface="Book Antiqua" pitchFamily="18" charset="0"/>
              </a:rPr>
              <a:t>CEWG</a:t>
            </a:r>
          </a:p>
          <a:p>
            <a:r>
              <a:rPr lang="en-US" sz="4800" b="1" dirty="0" smtClean="0">
                <a:effectLst>
                  <a:outerShdw blurRad="38100" dist="38100" dir="2700000" algn="tl">
                    <a:srgbClr val="000000">
                      <a:alpha val="43137"/>
                    </a:srgbClr>
                  </a:outerShdw>
                </a:effectLst>
                <a:latin typeface="Book Antiqua" pitchFamily="18" charset="0"/>
              </a:rPr>
              <a:t>(published April 5 2012) </a:t>
            </a:r>
            <a:br>
              <a:rPr lang="en-US" sz="4800" b="1" dirty="0" smtClean="0">
                <a:effectLst>
                  <a:outerShdw blurRad="38100" dist="38100" dir="2700000" algn="tl">
                    <a:srgbClr val="000000">
                      <a:alpha val="43137"/>
                    </a:srgbClr>
                  </a:outerShdw>
                </a:effectLst>
                <a:latin typeface="Book Antiqua" pitchFamily="18" charset="0"/>
              </a:rPr>
            </a:br>
            <a:r>
              <a:rPr lang="en-US" sz="4000" b="1" dirty="0" smtClean="0">
                <a:effectLst>
                  <a:outerShdw blurRad="38100" dist="38100" dir="2700000" algn="tl">
                    <a:srgbClr val="000000">
                      <a:alpha val="43137"/>
                    </a:srgbClr>
                  </a:outerShdw>
                </a:effectLst>
                <a:latin typeface="Book Antiqua" pitchFamily="18" charset="0"/>
              </a:rPr>
              <a:t> </a:t>
            </a:r>
            <a:endParaRPr lang="en-US" sz="2200" b="1" dirty="0">
              <a:effectLst>
                <a:outerShdw blurRad="38100" dist="38100" dir="2700000" algn="tl">
                  <a:srgbClr val="000000">
                    <a:alpha val="43137"/>
                  </a:srgbClr>
                </a:outerShdw>
              </a:effectLst>
              <a:latin typeface="Book Antiqua" pitchFamily="18" charset="0"/>
            </a:endParaRPr>
          </a:p>
        </p:txBody>
      </p:sp>
      <p:sp>
        <p:nvSpPr>
          <p:cNvPr id="6" name="Slide Number Placeholder 5"/>
          <p:cNvSpPr>
            <a:spLocks noGrp="1"/>
          </p:cNvSpPr>
          <p:nvPr>
            <p:ph type="sldNum" sz="quarter" idx="12"/>
          </p:nvPr>
        </p:nvSpPr>
        <p:spPr/>
        <p:txBody>
          <a:bodyPr/>
          <a:lstStyle/>
          <a:p>
            <a:fld id="{69ADDD85-5A9F-4E89-AC81-0A64F86A6DC6}" type="slidenum">
              <a:rPr lang="th-TH" smtClean="0"/>
              <a:pPr/>
              <a:t>114</a:t>
            </a:fld>
            <a:endParaRPr lang="th-TH"/>
          </a:p>
        </p:txBody>
      </p:sp>
    </p:spTree>
    <p:extLst>
      <p:ext uri="{BB962C8B-B14F-4D97-AF65-F5344CB8AC3E}">
        <p14:creationId xmlns:p14="http://schemas.microsoft.com/office/powerpoint/2010/main" xmlns="" val="9737291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616624"/>
          </a:xfrm>
        </p:spPr>
        <p:txBody>
          <a:bodyPr>
            <a:normAutofit fontScale="85000" lnSpcReduction="20000"/>
          </a:bodyPr>
          <a:lstStyle/>
          <a:p>
            <a:pPr lvl="0"/>
            <a:r>
              <a:rPr lang="nb-NO" sz="2000" b="1" dirty="0" smtClean="0">
                <a:latin typeface="Book Antiqua" pitchFamily="18" charset="0"/>
              </a:rPr>
              <a:t>Principles:</a:t>
            </a:r>
          </a:p>
          <a:p>
            <a:pPr lvl="1"/>
            <a:r>
              <a:rPr lang="nb-NO" sz="2000" dirty="0" smtClean="0">
                <a:latin typeface="Book Antiqua" pitchFamily="18" charset="0"/>
              </a:rPr>
              <a:t>Affordable products can best be achieved through free open market comptition.</a:t>
            </a:r>
          </a:p>
          <a:p>
            <a:pPr lvl="1"/>
            <a:r>
              <a:rPr lang="nb-NO" sz="2000" dirty="0" smtClean="0">
                <a:latin typeface="Book Antiqua" pitchFamily="18" charset="0"/>
              </a:rPr>
              <a:t>Requires delinking of R&amp;D costs and prices of products.</a:t>
            </a:r>
          </a:p>
          <a:p>
            <a:pPr lvl="1"/>
            <a:endParaRPr lang="en-US" sz="2000" dirty="0" smtClean="0">
              <a:latin typeface="Book Antiqua" pitchFamily="18" charset="0"/>
            </a:endParaRPr>
          </a:p>
          <a:p>
            <a:pPr lvl="0"/>
            <a:r>
              <a:rPr lang="en-US" sz="2000" b="1" dirty="0" smtClean="0">
                <a:latin typeface="Book Antiqua" pitchFamily="18" charset="0"/>
              </a:rPr>
              <a:t>Approaches </a:t>
            </a:r>
            <a:r>
              <a:rPr lang="en-US" sz="2000" b="1" dirty="0">
                <a:latin typeface="Book Antiqua" pitchFamily="18" charset="0"/>
              </a:rPr>
              <a:t>to R&amp;D:</a:t>
            </a:r>
          </a:p>
          <a:p>
            <a:pPr lvl="1"/>
            <a:r>
              <a:rPr lang="nb-NO" sz="2000" dirty="0" smtClean="0">
                <a:latin typeface="Book Antiqua" pitchFamily="18" charset="0"/>
              </a:rPr>
              <a:t>More efficient and collaborative through sharing of results.</a:t>
            </a:r>
            <a:endParaRPr lang="en-US" sz="2000" dirty="0" smtClean="0">
              <a:latin typeface="Book Antiqua" pitchFamily="18" charset="0"/>
            </a:endParaRPr>
          </a:p>
          <a:p>
            <a:pPr lvl="1"/>
            <a:r>
              <a:rPr lang="en-US" sz="2000" i="1" dirty="0" smtClean="0">
                <a:latin typeface="Book Antiqua" pitchFamily="18" charset="0"/>
              </a:rPr>
              <a:t>Open Knowledge Innovation</a:t>
            </a:r>
            <a:r>
              <a:rPr lang="en-US" sz="2000" dirty="0">
                <a:latin typeface="Book Antiqua" pitchFamily="18" charset="0"/>
              </a:rPr>
              <a:t>: precompetitive research and development platforms, open source and open access schemes, and the utilization of prizes, in particular milestone prizes.</a:t>
            </a:r>
          </a:p>
          <a:p>
            <a:pPr lvl="1"/>
            <a:r>
              <a:rPr lang="en-US" sz="2000" dirty="0">
                <a:latin typeface="Book Antiqua" pitchFamily="18" charset="0"/>
              </a:rPr>
              <a:t>Equitable licensing and patent pools</a:t>
            </a:r>
            <a:r>
              <a:rPr lang="en-US" sz="2000" dirty="0" smtClean="0">
                <a:latin typeface="Book Antiqua" pitchFamily="18" charset="0"/>
              </a:rPr>
              <a:t>.</a:t>
            </a:r>
          </a:p>
          <a:p>
            <a:pPr marL="457200" lvl="1" indent="0">
              <a:buNone/>
            </a:pPr>
            <a:endParaRPr lang="en-US" sz="2000" dirty="0">
              <a:latin typeface="Book Antiqua" pitchFamily="18" charset="0"/>
            </a:endParaRPr>
          </a:p>
          <a:p>
            <a:pPr lvl="0"/>
            <a:r>
              <a:rPr lang="en-US" sz="2000" b="1" dirty="0" smtClean="0">
                <a:latin typeface="Book Antiqua" pitchFamily="18" charset="0"/>
              </a:rPr>
              <a:t>Financing </a:t>
            </a:r>
            <a:r>
              <a:rPr lang="en-US" sz="2000" b="1" dirty="0">
                <a:latin typeface="Book Antiqua" pitchFamily="18" charset="0"/>
              </a:rPr>
              <a:t>mechanisms:</a:t>
            </a:r>
          </a:p>
          <a:p>
            <a:pPr lvl="1"/>
            <a:r>
              <a:rPr lang="nb-NO" sz="2000" dirty="0" smtClean="0">
                <a:latin typeface="Book Antiqua" pitchFamily="18" charset="0"/>
              </a:rPr>
              <a:t>Need to double existing public investments to $6 billion annually. </a:t>
            </a:r>
            <a:endParaRPr lang="en-US" sz="2000" dirty="0" smtClean="0">
              <a:latin typeface="Book Antiqua" pitchFamily="18" charset="0"/>
            </a:endParaRPr>
          </a:p>
          <a:p>
            <a:pPr lvl="1"/>
            <a:r>
              <a:rPr lang="en-US" sz="2000" dirty="0" smtClean="0">
                <a:latin typeface="Book Antiqua" pitchFamily="18" charset="0"/>
              </a:rPr>
              <a:t>All </a:t>
            </a:r>
            <a:r>
              <a:rPr lang="en-US" sz="2000" dirty="0">
                <a:latin typeface="Book Antiqua" pitchFamily="18" charset="0"/>
              </a:rPr>
              <a:t>countries should commit to spend at least 0.01% of GDP on government-funded R&amp;D devoted to meeting the health needs of developing countries in relation to product development</a:t>
            </a:r>
            <a:r>
              <a:rPr lang="en-US" sz="2000" dirty="0" smtClean="0">
                <a:latin typeface="Book Antiqua" pitchFamily="18" charset="0"/>
              </a:rPr>
              <a:t>.</a:t>
            </a:r>
          </a:p>
          <a:p>
            <a:pPr marL="457200" lvl="1" indent="0">
              <a:buNone/>
            </a:pPr>
            <a:endParaRPr lang="en-US" sz="2000" dirty="0">
              <a:latin typeface="Book Antiqua" pitchFamily="18" charset="0"/>
            </a:endParaRPr>
          </a:p>
          <a:p>
            <a:pPr lvl="0"/>
            <a:r>
              <a:rPr lang="en-US" sz="2000" b="1" dirty="0">
                <a:latin typeface="Book Antiqua" pitchFamily="18" charset="0"/>
              </a:rPr>
              <a:t>Pooling resources:</a:t>
            </a:r>
          </a:p>
          <a:p>
            <a:pPr lvl="1"/>
            <a:r>
              <a:rPr lang="en-US" sz="2000" dirty="0">
                <a:latin typeface="Book Antiqua" pitchFamily="18" charset="0"/>
              </a:rPr>
              <a:t>20</a:t>
            </a:r>
            <a:r>
              <a:rPr lang="en-US" sz="2000" dirty="0">
                <a:latin typeface="Book Antiqua" pitchFamily="18" charset="0"/>
                <a:sym typeface="Symbol"/>
              </a:rPr>
              <a:t></a:t>
            </a:r>
            <a:r>
              <a:rPr lang="en-US" sz="2000" dirty="0">
                <a:latin typeface="Book Antiqua" pitchFamily="18" charset="0"/>
              </a:rPr>
              <a:t>50% of funds raised for health R&amp;D addressing the needs of developing countries should be channeled through a pooled </a:t>
            </a:r>
            <a:r>
              <a:rPr lang="en-US" sz="2000" dirty="0" smtClean="0">
                <a:latin typeface="Book Antiqua" pitchFamily="18" charset="0"/>
              </a:rPr>
              <a:t>mechanism to improve efficiency and coordination.</a:t>
            </a:r>
          </a:p>
        </p:txBody>
      </p:sp>
      <p:sp>
        <p:nvSpPr>
          <p:cNvPr id="4" name="Title 1"/>
          <p:cNvSpPr txBox="1">
            <a:spLocks noGrp="1"/>
          </p:cNvSpPr>
          <p:nvPr>
            <p:ph type="title"/>
          </p:nvPr>
        </p:nvSpPr>
        <p:spPr>
          <a:xfrm>
            <a:off x="0" y="0"/>
            <a:ext cx="9144000" cy="764704"/>
          </a:xfrm>
          <a:prstGeom prst="rect">
            <a:avLst/>
          </a:prstGeom>
          <a:solidFill>
            <a:srgbClr val="008080"/>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dirty="0" smtClean="0">
                <a:effectLst>
                  <a:outerShdw blurRad="38100" dist="38100" dir="2700000" algn="tl">
                    <a:srgbClr val="000000">
                      <a:alpha val="43137"/>
                    </a:srgbClr>
                  </a:outerShdw>
                </a:effectLst>
                <a:latin typeface="Book Antiqua" pitchFamily="18" charset="0"/>
              </a:rPr>
              <a:t/>
            </a:r>
            <a:br>
              <a:rPr lang="en-US" sz="2800" dirty="0" smtClean="0">
                <a:effectLst>
                  <a:outerShdw blurRad="38100" dist="38100" dir="2700000" algn="tl">
                    <a:srgbClr val="000000">
                      <a:alpha val="43137"/>
                    </a:srgbClr>
                  </a:outerShdw>
                </a:effectLst>
                <a:latin typeface="Book Antiqua" pitchFamily="18" charset="0"/>
              </a:rPr>
            </a:br>
            <a:r>
              <a:rPr lang="en-US" sz="2800" b="1" dirty="0" smtClean="0">
                <a:effectLst>
                  <a:outerShdw blurRad="38100" dist="38100" dir="2700000" algn="tl">
                    <a:srgbClr val="000000">
                      <a:alpha val="43137"/>
                    </a:srgbClr>
                  </a:outerShdw>
                </a:effectLst>
                <a:latin typeface="Book Antiqua" pitchFamily="18" charset="0"/>
              </a:rPr>
              <a:t>CEWG's Key Recommendations </a:t>
            </a:r>
            <a:r>
              <a:rPr lang="en-US" sz="2000" dirty="0" smtClean="0">
                <a:effectLst>
                  <a:outerShdw blurRad="38100" dist="38100" dir="2700000" algn="tl">
                    <a:srgbClr val="000000">
                      <a:alpha val="43137"/>
                    </a:srgbClr>
                  </a:outerShdw>
                </a:effectLst>
                <a:latin typeface="Book Antiqua" pitchFamily="18" charset="0"/>
              </a:rPr>
              <a:t/>
            </a:r>
            <a:br>
              <a:rPr lang="en-US" sz="2000" dirty="0" smtClean="0">
                <a:effectLst>
                  <a:outerShdw blurRad="38100" dist="38100" dir="2700000" algn="tl">
                    <a:srgbClr val="000000">
                      <a:alpha val="43137"/>
                    </a:srgbClr>
                  </a:outerShdw>
                </a:effectLst>
                <a:latin typeface="Book Antiqua" pitchFamily="18" charset="0"/>
              </a:rPr>
            </a:br>
            <a:r>
              <a:rPr lang="en-US" sz="1600" dirty="0" smtClean="0">
                <a:effectLst>
                  <a:outerShdw blurRad="38100" dist="38100" dir="2700000" algn="tl">
                    <a:srgbClr val="000000">
                      <a:alpha val="43137"/>
                    </a:srgbClr>
                  </a:outerShdw>
                </a:effectLst>
                <a:latin typeface="Book Antiqua" pitchFamily="18" charset="0"/>
              </a:rPr>
              <a:t/>
            </a:r>
            <a:br>
              <a:rPr lang="en-US" sz="1600" dirty="0" smtClean="0">
                <a:effectLst>
                  <a:outerShdw blurRad="38100" dist="38100" dir="2700000" algn="tl">
                    <a:srgbClr val="000000">
                      <a:alpha val="43137"/>
                    </a:srgbClr>
                  </a:outerShdw>
                </a:effectLst>
                <a:latin typeface="Book Antiqua" pitchFamily="18" charset="0"/>
              </a:rPr>
            </a:br>
            <a:r>
              <a:rPr lang="en-US" sz="2000" dirty="0" smtClean="0">
                <a:effectLst>
                  <a:outerShdw blurRad="38100" dist="38100" dir="2700000" algn="tl">
                    <a:srgbClr val="000000">
                      <a:alpha val="43137"/>
                    </a:srgbClr>
                  </a:outerShdw>
                </a:effectLst>
                <a:latin typeface="Book Antiqua" pitchFamily="18" charset="0"/>
              </a:rPr>
              <a:t>  </a:t>
            </a:r>
            <a:endParaRPr lang="en-US" sz="2000" dirty="0">
              <a:effectLst>
                <a:outerShdw blurRad="38100" dist="38100" dir="2700000" algn="tl">
                  <a:srgbClr val="000000">
                    <a:alpha val="43137"/>
                  </a:srgbClr>
                </a:outerShdw>
              </a:effectLst>
              <a:latin typeface="Book Antiqua" pitchFamily="18" charset="0"/>
            </a:endParaRPr>
          </a:p>
        </p:txBody>
      </p:sp>
      <p:sp>
        <p:nvSpPr>
          <p:cNvPr id="5" name="Slide Number Placeholder 4"/>
          <p:cNvSpPr>
            <a:spLocks noGrp="1"/>
          </p:cNvSpPr>
          <p:nvPr>
            <p:ph type="sldNum" sz="quarter" idx="12"/>
          </p:nvPr>
        </p:nvSpPr>
        <p:spPr/>
        <p:txBody>
          <a:bodyPr/>
          <a:lstStyle/>
          <a:p>
            <a:fld id="{69ADDD85-5A9F-4E89-AC81-0A64F86A6DC6}" type="slidenum">
              <a:rPr lang="th-TH" smtClean="0"/>
              <a:pPr/>
              <a:t>115</a:t>
            </a:fld>
            <a:endParaRPr lang="th-TH"/>
          </a:p>
        </p:txBody>
      </p:sp>
    </p:spTree>
    <p:extLst>
      <p:ext uri="{BB962C8B-B14F-4D97-AF65-F5344CB8AC3E}">
        <p14:creationId xmlns:p14="http://schemas.microsoft.com/office/powerpoint/2010/main" xmlns="" val="5556305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5256584"/>
          </a:xfrm>
        </p:spPr>
        <p:txBody>
          <a:bodyPr>
            <a:normAutofit fontScale="25000" lnSpcReduction="20000"/>
          </a:bodyPr>
          <a:lstStyle/>
          <a:p>
            <a:pPr lvl="0"/>
            <a:r>
              <a:rPr lang="en-US" sz="6800" b="1" dirty="0" smtClean="0">
                <a:latin typeface="Book Antiqua" pitchFamily="18" charset="0"/>
              </a:rPr>
              <a:t>Funding allocation:</a:t>
            </a:r>
          </a:p>
          <a:p>
            <a:pPr lvl="1"/>
            <a:r>
              <a:rPr lang="en-US" sz="6800" dirty="0" smtClean="0">
                <a:latin typeface="Book Antiqua" pitchFamily="18" charset="0"/>
              </a:rPr>
              <a:t>Should </a:t>
            </a:r>
            <a:r>
              <a:rPr lang="en-US" sz="6800" dirty="0">
                <a:latin typeface="Book Antiqua" pitchFamily="18" charset="0"/>
              </a:rPr>
              <a:t>require </a:t>
            </a:r>
            <a:r>
              <a:rPr lang="en-US" sz="6800" dirty="0" smtClean="0">
                <a:latin typeface="Book Antiqua" pitchFamily="18" charset="0"/>
              </a:rPr>
              <a:t>appropriate open </a:t>
            </a:r>
            <a:r>
              <a:rPr lang="en-US" sz="6800" dirty="0">
                <a:latin typeface="Book Antiqua" pitchFamily="18" charset="0"/>
              </a:rPr>
              <a:t>licensing or use of public domain, whether through conditional grants or </a:t>
            </a:r>
            <a:r>
              <a:rPr lang="en-US" sz="6800" dirty="0" smtClean="0">
                <a:latin typeface="Book Antiqua" pitchFamily="18" charset="0"/>
              </a:rPr>
              <a:t>prizes.</a:t>
            </a:r>
          </a:p>
          <a:p>
            <a:pPr lvl="1"/>
            <a:endParaRPr lang="en-US" sz="6800" b="1" dirty="0" smtClean="0">
              <a:latin typeface="Book Antiqua" pitchFamily="18" charset="0"/>
            </a:endParaRPr>
          </a:p>
          <a:p>
            <a:pPr lvl="0"/>
            <a:r>
              <a:rPr lang="en-US" sz="6800" b="1" dirty="0" smtClean="0">
                <a:latin typeface="Book Antiqua" pitchFamily="18" charset="0"/>
              </a:rPr>
              <a:t>Strengthening </a:t>
            </a:r>
            <a:r>
              <a:rPr lang="en-US" sz="6800" b="1" dirty="0">
                <a:latin typeface="Book Antiqua" pitchFamily="18" charset="0"/>
              </a:rPr>
              <a:t>research and development capacity and technology transfer:</a:t>
            </a:r>
          </a:p>
          <a:p>
            <a:pPr lvl="1"/>
            <a:r>
              <a:rPr lang="en-US" sz="6800" dirty="0">
                <a:latin typeface="Book Antiqua" pitchFamily="18" charset="0"/>
              </a:rPr>
              <a:t>Address the capacity needs of academic and public research organizations in developing countries</a:t>
            </a:r>
          </a:p>
          <a:p>
            <a:pPr lvl="1"/>
            <a:r>
              <a:rPr lang="en-US" sz="6800" dirty="0">
                <a:latin typeface="Book Antiqua" pitchFamily="18" charset="0"/>
              </a:rPr>
              <a:t>Utilize direct grants to companies in developing countries.</a:t>
            </a:r>
          </a:p>
          <a:p>
            <a:pPr marL="457200" lvl="1" indent="0">
              <a:buNone/>
            </a:pPr>
            <a:endParaRPr lang="en-US" sz="6800" dirty="0">
              <a:latin typeface="Book Antiqua" pitchFamily="18" charset="0"/>
            </a:endParaRPr>
          </a:p>
          <a:p>
            <a:pPr lvl="0"/>
            <a:r>
              <a:rPr lang="en-US" sz="6800" b="1" dirty="0">
                <a:latin typeface="Book Antiqua" pitchFamily="18" charset="0"/>
              </a:rPr>
              <a:t>Coordination:</a:t>
            </a:r>
          </a:p>
          <a:p>
            <a:pPr lvl="1"/>
            <a:r>
              <a:rPr lang="en-US" sz="6800" dirty="0">
                <a:latin typeface="Book Antiqua" pitchFamily="18" charset="0"/>
              </a:rPr>
              <a:t>Establish a Global Health R&amp;D Observatory and relevant advisory mechanisms under the auspices of WHO.</a:t>
            </a:r>
          </a:p>
          <a:p>
            <a:pPr lvl="1"/>
            <a:endParaRPr lang="en-US" sz="6800" dirty="0">
              <a:latin typeface="Book Antiqua" pitchFamily="18" charset="0"/>
            </a:endParaRPr>
          </a:p>
          <a:p>
            <a:pPr lvl="0"/>
            <a:r>
              <a:rPr lang="en-US" sz="6800" b="1" dirty="0">
                <a:latin typeface="Book Antiqua" pitchFamily="18" charset="0"/>
              </a:rPr>
              <a:t>Implementation through a binding global instrument for R&amp;D and innovation for health:</a:t>
            </a:r>
          </a:p>
          <a:p>
            <a:pPr lvl="1"/>
            <a:r>
              <a:rPr lang="en-US" sz="6800" dirty="0">
                <a:latin typeface="Book Antiqua" pitchFamily="18" charset="0"/>
              </a:rPr>
              <a:t>Formal negotiations on an </a:t>
            </a:r>
            <a:r>
              <a:rPr lang="en-US" sz="6800" dirty="0" smtClean="0">
                <a:latin typeface="Book Antiqua" pitchFamily="18" charset="0"/>
              </a:rPr>
              <a:t>International Convention </a:t>
            </a:r>
            <a:r>
              <a:rPr lang="en-US" sz="6800" dirty="0">
                <a:latin typeface="Book Antiqua" pitchFamily="18" charset="0"/>
              </a:rPr>
              <a:t>on </a:t>
            </a:r>
            <a:r>
              <a:rPr lang="en-US" sz="6800" dirty="0" smtClean="0">
                <a:latin typeface="Book Antiqua" pitchFamily="18" charset="0"/>
              </a:rPr>
              <a:t>Global Health </a:t>
            </a:r>
            <a:r>
              <a:rPr lang="en-US" sz="6800" dirty="0">
                <a:latin typeface="Book Antiqua" pitchFamily="18" charset="0"/>
              </a:rPr>
              <a:t>R&amp;D should be initiated</a:t>
            </a:r>
            <a:r>
              <a:rPr lang="en-US" sz="6800" dirty="0" smtClean="0">
                <a:latin typeface="Book Antiqua" pitchFamily="18" charset="0"/>
              </a:rPr>
              <a:t>.</a:t>
            </a:r>
          </a:p>
          <a:p>
            <a:pPr lvl="1"/>
            <a:r>
              <a:rPr lang="nb-NO" sz="6800" dirty="0" smtClean="0">
                <a:latin typeface="Book Antiqua" pitchFamily="18" charset="0"/>
              </a:rPr>
              <a:t>A convention will be complementary to the current IPR based incentive system.</a:t>
            </a:r>
          </a:p>
          <a:p>
            <a:pPr lvl="1"/>
            <a:r>
              <a:rPr lang="nb-NO" sz="6800" dirty="0" smtClean="0">
                <a:latin typeface="Book Antiqua" pitchFamily="18" charset="0"/>
              </a:rPr>
              <a:t>First instrument to regulate production of global public goods within health.</a:t>
            </a:r>
            <a:endParaRPr lang="en-US" sz="6800" dirty="0">
              <a:latin typeface="Book Antiqua" pitchFamily="18" charset="0"/>
            </a:endParaRPr>
          </a:p>
          <a:p>
            <a:endParaRPr lang="en-US" dirty="0"/>
          </a:p>
        </p:txBody>
      </p:sp>
      <p:sp>
        <p:nvSpPr>
          <p:cNvPr id="4" name="Title 1"/>
          <p:cNvSpPr txBox="1">
            <a:spLocks noGrp="1"/>
          </p:cNvSpPr>
          <p:nvPr>
            <p:ph type="title"/>
          </p:nvPr>
        </p:nvSpPr>
        <p:spPr>
          <a:xfrm>
            <a:off x="0" y="0"/>
            <a:ext cx="9144000" cy="980728"/>
          </a:xfrm>
          <a:prstGeom prst="rect">
            <a:avLst/>
          </a:prstGeom>
          <a:solidFill>
            <a:srgbClr val="008080"/>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dirty="0" smtClean="0">
                <a:effectLst>
                  <a:outerShdw blurRad="38100" dist="38100" dir="2700000" algn="tl">
                    <a:srgbClr val="000000">
                      <a:alpha val="43137"/>
                    </a:srgbClr>
                  </a:outerShdw>
                </a:effectLst>
                <a:latin typeface="Book Antiqua" pitchFamily="18" charset="0"/>
              </a:rPr>
              <a:t/>
            </a:r>
            <a:br>
              <a:rPr lang="en-US" sz="2800" dirty="0" smtClean="0">
                <a:effectLst>
                  <a:outerShdw blurRad="38100" dist="38100" dir="2700000" algn="tl">
                    <a:srgbClr val="000000">
                      <a:alpha val="43137"/>
                    </a:srgbClr>
                  </a:outerShdw>
                </a:effectLst>
                <a:latin typeface="Book Antiqua" pitchFamily="18" charset="0"/>
              </a:rPr>
            </a:br>
            <a:r>
              <a:rPr lang="en-US" sz="2800" b="1" dirty="0" smtClean="0">
                <a:effectLst>
                  <a:outerShdw blurRad="38100" dist="38100" dir="2700000" algn="tl">
                    <a:srgbClr val="000000">
                      <a:alpha val="43137"/>
                    </a:srgbClr>
                  </a:outerShdw>
                </a:effectLst>
                <a:latin typeface="Book Antiqua" pitchFamily="18" charset="0"/>
              </a:rPr>
              <a:t>CEWG's Key Recommendations </a:t>
            </a:r>
            <a:r>
              <a:rPr lang="en-US" sz="2000" dirty="0" smtClean="0">
                <a:effectLst>
                  <a:outerShdw blurRad="38100" dist="38100" dir="2700000" algn="tl">
                    <a:srgbClr val="000000">
                      <a:alpha val="43137"/>
                    </a:srgbClr>
                  </a:outerShdw>
                </a:effectLst>
                <a:latin typeface="Book Antiqua" pitchFamily="18" charset="0"/>
              </a:rPr>
              <a:t/>
            </a:r>
            <a:br>
              <a:rPr lang="en-US" sz="2000" dirty="0" smtClean="0">
                <a:effectLst>
                  <a:outerShdw blurRad="38100" dist="38100" dir="2700000" algn="tl">
                    <a:srgbClr val="000000">
                      <a:alpha val="43137"/>
                    </a:srgbClr>
                  </a:outerShdw>
                </a:effectLst>
                <a:latin typeface="Book Antiqua" pitchFamily="18" charset="0"/>
              </a:rPr>
            </a:br>
            <a:r>
              <a:rPr lang="en-US" sz="1600" dirty="0" smtClean="0">
                <a:effectLst>
                  <a:outerShdw blurRad="38100" dist="38100" dir="2700000" algn="tl">
                    <a:srgbClr val="000000">
                      <a:alpha val="43137"/>
                    </a:srgbClr>
                  </a:outerShdw>
                </a:effectLst>
                <a:latin typeface="Book Antiqua" pitchFamily="18" charset="0"/>
              </a:rPr>
              <a:t/>
            </a:r>
            <a:br>
              <a:rPr lang="en-US" sz="1600" dirty="0" smtClean="0">
                <a:effectLst>
                  <a:outerShdw blurRad="38100" dist="38100" dir="2700000" algn="tl">
                    <a:srgbClr val="000000">
                      <a:alpha val="43137"/>
                    </a:srgbClr>
                  </a:outerShdw>
                </a:effectLst>
                <a:latin typeface="Book Antiqua" pitchFamily="18" charset="0"/>
              </a:rPr>
            </a:br>
            <a:r>
              <a:rPr lang="en-US" sz="2000" dirty="0" smtClean="0">
                <a:effectLst>
                  <a:outerShdw blurRad="38100" dist="38100" dir="2700000" algn="tl">
                    <a:srgbClr val="000000">
                      <a:alpha val="43137"/>
                    </a:srgbClr>
                  </a:outerShdw>
                </a:effectLst>
                <a:latin typeface="Book Antiqua" pitchFamily="18" charset="0"/>
              </a:rPr>
              <a:t>  </a:t>
            </a:r>
            <a:endParaRPr lang="en-US" sz="2000" dirty="0">
              <a:effectLst>
                <a:outerShdw blurRad="38100" dist="38100" dir="2700000" algn="tl">
                  <a:srgbClr val="000000">
                    <a:alpha val="43137"/>
                  </a:srgbClr>
                </a:outerShdw>
              </a:effectLst>
              <a:latin typeface="Book Antiqua" pitchFamily="18" charset="0"/>
            </a:endParaRPr>
          </a:p>
        </p:txBody>
      </p:sp>
      <p:sp>
        <p:nvSpPr>
          <p:cNvPr id="5" name="Slide Number Placeholder 4"/>
          <p:cNvSpPr>
            <a:spLocks noGrp="1"/>
          </p:cNvSpPr>
          <p:nvPr>
            <p:ph type="sldNum" sz="quarter" idx="12"/>
          </p:nvPr>
        </p:nvSpPr>
        <p:spPr/>
        <p:txBody>
          <a:bodyPr/>
          <a:lstStyle/>
          <a:p>
            <a:fld id="{69ADDD85-5A9F-4E89-AC81-0A64F86A6DC6}" type="slidenum">
              <a:rPr lang="th-TH" smtClean="0"/>
              <a:pPr/>
              <a:t>116</a:t>
            </a:fld>
            <a:endParaRPr lang="th-TH"/>
          </a:p>
        </p:txBody>
      </p:sp>
    </p:spTree>
    <p:extLst>
      <p:ext uri="{BB962C8B-B14F-4D97-AF65-F5344CB8AC3E}">
        <p14:creationId xmlns:p14="http://schemas.microsoft.com/office/powerpoint/2010/main" xmlns="" val="28766286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988840"/>
            <a:ext cx="7772400" cy="1470025"/>
          </a:xfrm>
        </p:spPr>
        <p:txBody>
          <a:bodyPr/>
          <a:lstStyle/>
          <a:p>
            <a:r>
              <a:rPr lang="th-TH" b="1" dirty="0" smtClean="0"/>
              <a:t>ขอบคุณครับ</a:t>
            </a:r>
            <a:endParaRPr lang="th-TH" b="1" dirty="0">
              <a:solidFill>
                <a:schemeClr val="tx2"/>
              </a:solidFill>
            </a:endParaRPr>
          </a:p>
        </p:txBody>
      </p:sp>
      <p:sp>
        <p:nvSpPr>
          <p:cNvPr id="4" name="Subtitle 3"/>
          <p:cNvSpPr>
            <a:spLocks noGrp="1"/>
          </p:cNvSpPr>
          <p:nvPr>
            <p:ph type="subTitle" idx="1"/>
          </p:nvPr>
        </p:nvSpPr>
        <p:spPr>
          <a:xfrm>
            <a:off x="2555776" y="4221088"/>
            <a:ext cx="6400800" cy="1752600"/>
          </a:xfrm>
        </p:spPr>
        <p:txBody>
          <a:bodyPr>
            <a:noAutofit/>
          </a:bodyPr>
          <a:lstStyle/>
          <a:p>
            <a:pPr algn="l">
              <a:defRPr/>
            </a:pPr>
            <a:r>
              <a:rPr lang="en-US" altLang="zh-CN" sz="1800" dirty="0" smtClean="0">
                <a:solidFill>
                  <a:schemeClr val="tx1"/>
                </a:solidFill>
                <a:latin typeface="Tahoma" pitchFamily="34" charset="0"/>
                <a:ea typeface="Tahoma" pitchFamily="34" charset="0"/>
                <a:cs typeface="Tahoma" pitchFamily="34" charset="0"/>
              </a:rPr>
              <a:t>National Science Technology and Innovation Policy Office</a:t>
            </a:r>
            <a:br>
              <a:rPr lang="en-US" altLang="zh-CN" sz="1800" dirty="0" smtClean="0">
                <a:solidFill>
                  <a:schemeClr val="tx1"/>
                </a:solidFill>
                <a:latin typeface="Tahoma" pitchFamily="34" charset="0"/>
                <a:ea typeface="Tahoma" pitchFamily="34" charset="0"/>
                <a:cs typeface="Tahoma" pitchFamily="34" charset="0"/>
              </a:rPr>
            </a:br>
            <a:r>
              <a:rPr lang="en-US" altLang="zh-CN" sz="1800" dirty="0" smtClean="0">
                <a:solidFill>
                  <a:schemeClr val="tx1"/>
                </a:solidFill>
                <a:latin typeface="Tahoma" pitchFamily="34" charset="0"/>
                <a:ea typeface="Tahoma" pitchFamily="34" charset="0"/>
                <a:cs typeface="Tahoma" pitchFamily="34" charset="0"/>
              </a:rPr>
              <a:t>319 </a:t>
            </a:r>
            <a:r>
              <a:rPr lang="en-US" altLang="zh-CN" sz="1800" dirty="0" err="1" smtClean="0">
                <a:solidFill>
                  <a:schemeClr val="tx1"/>
                </a:solidFill>
                <a:latin typeface="Tahoma" pitchFamily="34" charset="0"/>
                <a:ea typeface="Tahoma" pitchFamily="34" charset="0"/>
                <a:cs typeface="Tahoma" pitchFamily="34" charset="0"/>
              </a:rPr>
              <a:t>Chamchuri</a:t>
            </a:r>
            <a:r>
              <a:rPr lang="en-US" altLang="zh-CN" sz="1800" dirty="0" smtClean="0">
                <a:solidFill>
                  <a:schemeClr val="tx1"/>
                </a:solidFill>
                <a:latin typeface="Tahoma" pitchFamily="34" charset="0"/>
                <a:ea typeface="Tahoma" pitchFamily="34" charset="0"/>
                <a:cs typeface="Tahoma" pitchFamily="34" charset="0"/>
              </a:rPr>
              <a:t> Square Building, 14</a:t>
            </a:r>
            <a:r>
              <a:rPr lang="en-US" altLang="zh-CN" sz="1800" baseline="30000" dirty="0" smtClean="0">
                <a:solidFill>
                  <a:schemeClr val="tx1"/>
                </a:solidFill>
                <a:latin typeface="Tahoma" pitchFamily="34" charset="0"/>
                <a:ea typeface="Tahoma" pitchFamily="34" charset="0"/>
                <a:cs typeface="Tahoma" pitchFamily="34" charset="0"/>
              </a:rPr>
              <a:t>th</a:t>
            </a:r>
            <a:r>
              <a:rPr lang="en-US" altLang="zh-CN" sz="1800" dirty="0" smtClean="0">
                <a:solidFill>
                  <a:schemeClr val="tx1"/>
                </a:solidFill>
                <a:latin typeface="Tahoma" pitchFamily="34" charset="0"/>
                <a:ea typeface="Tahoma" pitchFamily="34" charset="0"/>
                <a:cs typeface="Tahoma" pitchFamily="34" charset="0"/>
              </a:rPr>
              <a:t> Floor</a:t>
            </a:r>
          </a:p>
          <a:p>
            <a:pPr algn="l">
              <a:defRPr/>
            </a:pPr>
            <a:r>
              <a:rPr lang="en-US" altLang="zh-CN" sz="1800" dirty="0" err="1" smtClean="0">
                <a:solidFill>
                  <a:schemeClr val="tx1"/>
                </a:solidFill>
                <a:latin typeface="Tahoma" pitchFamily="34" charset="0"/>
                <a:ea typeface="Tahoma" pitchFamily="34" charset="0"/>
                <a:cs typeface="Tahoma" pitchFamily="34" charset="0"/>
              </a:rPr>
              <a:t>Phayathai</a:t>
            </a:r>
            <a:r>
              <a:rPr lang="en-US" altLang="zh-CN" sz="1800" dirty="0" smtClean="0">
                <a:solidFill>
                  <a:schemeClr val="tx1"/>
                </a:solidFill>
                <a:latin typeface="Tahoma" pitchFamily="34" charset="0"/>
                <a:ea typeface="Tahoma" pitchFamily="34" charset="0"/>
                <a:cs typeface="Tahoma" pitchFamily="34" charset="0"/>
              </a:rPr>
              <a:t> Road, </a:t>
            </a:r>
            <a:r>
              <a:rPr lang="en-US" altLang="zh-CN" sz="1800" dirty="0" err="1" smtClean="0">
                <a:solidFill>
                  <a:schemeClr val="tx1"/>
                </a:solidFill>
                <a:latin typeface="Tahoma" pitchFamily="34" charset="0"/>
                <a:ea typeface="Tahoma" pitchFamily="34" charset="0"/>
                <a:cs typeface="Tahoma" pitchFamily="34" charset="0"/>
              </a:rPr>
              <a:t>Patumwan</a:t>
            </a:r>
            <a:endParaRPr lang="en-US" altLang="zh-CN" sz="1800" dirty="0" smtClean="0">
              <a:solidFill>
                <a:schemeClr val="tx1"/>
              </a:solidFill>
              <a:latin typeface="Tahoma" pitchFamily="34" charset="0"/>
              <a:ea typeface="Tahoma" pitchFamily="34" charset="0"/>
              <a:cs typeface="Tahoma" pitchFamily="34" charset="0"/>
            </a:endParaRPr>
          </a:p>
          <a:p>
            <a:pPr algn="l">
              <a:defRPr/>
            </a:pPr>
            <a:r>
              <a:rPr lang="en-US" altLang="zh-CN" sz="1800" dirty="0" smtClean="0">
                <a:solidFill>
                  <a:schemeClr val="tx1"/>
                </a:solidFill>
                <a:latin typeface="Tahoma" pitchFamily="34" charset="0"/>
                <a:ea typeface="Tahoma" pitchFamily="34" charset="0"/>
                <a:cs typeface="Tahoma" pitchFamily="34" charset="0"/>
              </a:rPr>
              <a:t>Bangkok, 10330 Thailand</a:t>
            </a:r>
          </a:p>
          <a:p>
            <a:pPr algn="l">
              <a:defRPr/>
            </a:pPr>
            <a:r>
              <a:rPr lang="en-US" altLang="zh-CN" sz="1800" dirty="0" smtClean="0">
                <a:solidFill>
                  <a:schemeClr val="tx1"/>
                </a:solidFill>
                <a:latin typeface="Tahoma" pitchFamily="34" charset="0"/>
                <a:ea typeface="Tahoma" pitchFamily="34" charset="0"/>
                <a:cs typeface="Tahoma" pitchFamily="34" charset="0"/>
              </a:rPr>
              <a:t>Tel: + 66 2160 5432 to 37 </a:t>
            </a:r>
          </a:p>
          <a:p>
            <a:pPr algn="l">
              <a:defRPr/>
            </a:pPr>
            <a:r>
              <a:rPr lang="en-US" altLang="zh-CN" sz="1800" dirty="0" smtClean="0">
                <a:solidFill>
                  <a:schemeClr val="tx1"/>
                </a:solidFill>
                <a:latin typeface="Tahoma" pitchFamily="34" charset="0"/>
                <a:ea typeface="Tahoma" pitchFamily="34" charset="0"/>
                <a:cs typeface="Tahoma" pitchFamily="34" charset="0"/>
              </a:rPr>
              <a:t>Fax: +66 2160 5438</a:t>
            </a:r>
            <a:endParaRPr lang="th-TH" altLang="zh-CN" sz="1800" dirty="0" smtClean="0">
              <a:solidFill>
                <a:schemeClr val="tx1"/>
              </a:solidFill>
              <a:latin typeface="Tahoma" pitchFamily="34" charset="0"/>
              <a:ea typeface="Tahoma" pitchFamily="34" charset="0"/>
              <a:cs typeface="Tahoma" pitchFamily="34" charset="0"/>
            </a:endParaRPr>
          </a:p>
          <a:p>
            <a:pPr algn="l">
              <a:defRPr/>
            </a:pPr>
            <a:r>
              <a:rPr lang="en-US" altLang="zh-CN" sz="1800" dirty="0" smtClean="0">
                <a:solidFill>
                  <a:schemeClr val="tx1"/>
                </a:solidFill>
                <a:latin typeface="Tahoma" pitchFamily="34" charset="0"/>
                <a:ea typeface="Tahoma" pitchFamily="34" charset="0"/>
                <a:cs typeface="Tahoma" pitchFamily="34" charset="0"/>
              </a:rPr>
              <a:t>www.sti.or.th</a:t>
            </a:r>
            <a:r>
              <a:rPr lang="pt-BR" altLang="zh-CN" sz="1800" dirty="0" smtClean="0">
                <a:solidFill>
                  <a:schemeClr val="tx1"/>
                </a:solidFill>
                <a:latin typeface="Tahoma" pitchFamily="34" charset="0"/>
                <a:ea typeface="Tahoma" pitchFamily="34" charset="0"/>
                <a:cs typeface="Tahoma" pitchFamily="34" charset="0"/>
              </a:rPr>
              <a:t/>
            </a:r>
            <a:br>
              <a:rPr lang="pt-BR" altLang="zh-CN" sz="1800" dirty="0" smtClean="0">
                <a:solidFill>
                  <a:schemeClr val="tx1"/>
                </a:solidFill>
                <a:latin typeface="Tahoma" pitchFamily="34" charset="0"/>
                <a:ea typeface="Tahoma" pitchFamily="34" charset="0"/>
                <a:cs typeface="Tahoma" pitchFamily="34" charset="0"/>
              </a:rPr>
            </a:br>
            <a:endParaRPr lang="th-TH" sz="1800" dirty="0">
              <a:solidFill>
                <a:schemeClr val="tx1"/>
              </a:solidFill>
            </a:endParaRPr>
          </a:p>
        </p:txBody>
      </p:sp>
      <p:sp>
        <p:nvSpPr>
          <p:cNvPr id="5" name="TextBox 4"/>
          <p:cNvSpPr txBox="1"/>
          <p:nvPr/>
        </p:nvSpPr>
        <p:spPr>
          <a:xfrm>
            <a:off x="8604448" y="6381329"/>
            <a:ext cx="539552" cy="523220"/>
          </a:xfrm>
          <a:prstGeom prst="rect">
            <a:avLst/>
          </a:prstGeom>
          <a:noFill/>
        </p:spPr>
        <p:txBody>
          <a:bodyPr wrap="square">
            <a:spAutoFit/>
          </a:bodyPr>
          <a:lstStyle/>
          <a:p>
            <a:pPr algn="ctr">
              <a:defRPr/>
            </a:pPr>
            <a:fld id="{70F62CD8-D6B2-4012-A82A-5171298934E3}" type="slidenum">
              <a:rPr lang="en-US">
                <a:solidFill>
                  <a:schemeClr val="accent3">
                    <a:lumMod val="10000"/>
                  </a:schemeClr>
                </a:solidFill>
                <a:latin typeface="Cordia New" pitchFamily="34" charset="-34"/>
                <a:cs typeface="Cordia New" pitchFamily="34" charset="-34"/>
              </a:rPr>
              <a:pPr algn="ctr">
                <a:defRPr/>
              </a:pPr>
              <a:t>117</a:t>
            </a:fld>
            <a:endParaRPr lang="en-US" dirty="0">
              <a:solidFill>
                <a:schemeClr val="accent3">
                  <a:lumMod val="10000"/>
                </a:schemeClr>
              </a:solidFill>
              <a:latin typeface="Cordia New" pitchFamily="34" charset="-34"/>
              <a:cs typeface="Cordia New" pitchFamily="34" charset="-34"/>
            </a:endParaRPr>
          </a:p>
        </p:txBody>
      </p:sp>
      <p:pic>
        <p:nvPicPr>
          <p:cNvPr id="6" name="Picture 2"/>
          <p:cNvPicPr>
            <a:picLocks noChangeAspect="1" noChangeArrowheads="1"/>
          </p:cNvPicPr>
          <p:nvPr/>
        </p:nvPicPr>
        <p:blipFill>
          <a:blip r:embed="rId2" cstate="print"/>
          <a:srcRect/>
          <a:stretch>
            <a:fillRect/>
          </a:stretch>
        </p:blipFill>
        <p:spPr bwMode="auto">
          <a:xfrm>
            <a:off x="1115616" y="3717032"/>
            <a:ext cx="1415186" cy="1872208"/>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69ADDD85-5A9F-4E89-AC81-0A64F86A6DC6}" type="slidenum">
              <a:rPr lang="th-TH" smtClean="0"/>
              <a:pPr/>
              <a:t>117</a:t>
            </a:fld>
            <a:endParaRPr lang="th-TH"/>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ชื่อเรื่อง 1"/>
          <p:cNvSpPr>
            <a:spLocks noGrp="1"/>
          </p:cNvSpPr>
          <p:nvPr>
            <p:ph type="title"/>
          </p:nvPr>
        </p:nvSpPr>
        <p:spPr/>
        <p:txBody>
          <a:bodyPr>
            <a:normAutofit fontScale="90000"/>
          </a:bodyPr>
          <a:lstStyle/>
          <a:p>
            <a:r>
              <a:rPr lang="en-US" sz="2800" b="1" smtClean="0">
                <a:latin typeface="Tahoma" pitchFamily="34" charset="0"/>
                <a:cs typeface="Tahoma" pitchFamily="34" charset="0"/>
              </a:rPr>
              <a:t>Technology balance of payment : Thailand  </a:t>
            </a:r>
            <a:br>
              <a:rPr lang="en-US" sz="2800" b="1" smtClean="0">
                <a:latin typeface="Tahoma" pitchFamily="34" charset="0"/>
                <a:cs typeface="Tahoma" pitchFamily="34" charset="0"/>
              </a:rPr>
            </a:br>
            <a:r>
              <a:rPr lang="en-US" sz="2800" b="1" smtClean="0">
                <a:latin typeface="Tahoma" pitchFamily="34" charset="0"/>
                <a:cs typeface="Tahoma" pitchFamily="34" charset="0"/>
              </a:rPr>
              <a:t>(Year 2001-2011)</a:t>
            </a:r>
            <a:endParaRPr lang="th-TH" sz="2800" b="1" smtClean="0">
              <a:latin typeface="Tahoma" pitchFamily="34" charset="0"/>
              <a:cs typeface="Tahoma" pitchFamily="34" charset="0"/>
            </a:endParaRPr>
          </a:p>
        </p:txBody>
      </p:sp>
      <p:graphicFrame>
        <p:nvGraphicFramePr>
          <p:cNvPr id="4" name="แผนภูมิ 3"/>
          <p:cNvGraphicFramePr/>
          <p:nvPr/>
        </p:nvGraphicFramePr>
        <p:xfrm>
          <a:off x="395536" y="1600200"/>
          <a:ext cx="8064896" cy="4709120"/>
        </p:xfrm>
        <a:graphic>
          <a:graphicData uri="http://schemas.openxmlformats.org/drawingml/2006/chart">
            <c:chart xmlns:c="http://schemas.openxmlformats.org/drawingml/2006/chart" xmlns:r="http://schemas.openxmlformats.org/officeDocument/2006/relationships" r:id="rId2"/>
          </a:graphicData>
        </a:graphic>
      </p:graphicFrame>
      <p:sp>
        <p:nvSpPr>
          <p:cNvPr id="17412" name="TextBox 4"/>
          <p:cNvSpPr txBox="1">
            <a:spLocks noChangeArrowheads="1"/>
          </p:cNvSpPr>
          <p:nvPr/>
        </p:nvSpPr>
        <p:spPr bwMode="auto">
          <a:xfrm>
            <a:off x="7807325" y="1835150"/>
            <a:ext cx="652463" cy="369888"/>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2554</a:t>
            </a:r>
            <a:endParaRPr lang="th-TH" sz="1800">
              <a:latin typeface="Calibri" pitchFamily="34" charset="0"/>
              <a:cs typeface="Cordia New" pitchFamily="34" charset="-34"/>
            </a:endParaRPr>
          </a:p>
        </p:txBody>
      </p:sp>
      <p:sp>
        <p:nvSpPr>
          <p:cNvPr id="17413" name="TextBox 5"/>
          <p:cNvSpPr txBox="1">
            <a:spLocks noChangeArrowheads="1"/>
          </p:cNvSpPr>
          <p:nvPr/>
        </p:nvSpPr>
        <p:spPr bwMode="auto">
          <a:xfrm>
            <a:off x="7812088" y="2205038"/>
            <a:ext cx="652462" cy="369887"/>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2553</a:t>
            </a:r>
            <a:endParaRPr lang="th-TH" sz="1800">
              <a:latin typeface="Calibri" pitchFamily="34" charset="0"/>
              <a:cs typeface="Cordia New" pitchFamily="34" charset="-34"/>
            </a:endParaRPr>
          </a:p>
        </p:txBody>
      </p:sp>
      <p:sp>
        <p:nvSpPr>
          <p:cNvPr id="17414" name="TextBox 6"/>
          <p:cNvSpPr txBox="1">
            <a:spLocks noChangeArrowheads="1"/>
          </p:cNvSpPr>
          <p:nvPr/>
        </p:nvSpPr>
        <p:spPr bwMode="auto">
          <a:xfrm>
            <a:off x="7812088" y="2627313"/>
            <a:ext cx="652462" cy="369887"/>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2552</a:t>
            </a:r>
            <a:endParaRPr lang="th-TH" sz="1800">
              <a:latin typeface="Calibri" pitchFamily="34" charset="0"/>
              <a:cs typeface="Cordia New" pitchFamily="34" charset="-34"/>
            </a:endParaRPr>
          </a:p>
        </p:txBody>
      </p:sp>
      <p:sp>
        <p:nvSpPr>
          <p:cNvPr id="17415" name="TextBox 7"/>
          <p:cNvSpPr txBox="1">
            <a:spLocks noChangeArrowheads="1"/>
          </p:cNvSpPr>
          <p:nvPr/>
        </p:nvSpPr>
        <p:spPr bwMode="auto">
          <a:xfrm>
            <a:off x="7812088" y="2987675"/>
            <a:ext cx="652462" cy="369888"/>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2551</a:t>
            </a:r>
            <a:endParaRPr lang="th-TH" sz="1800">
              <a:latin typeface="Calibri" pitchFamily="34" charset="0"/>
              <a:cs typeface="Cordia New" pitchFamily="34" charset="-34"/>
            </a:endParaRPr>
          </a:p>
        </p:txBody>
      </p:sp>
      <p:sp>
        <p:nvSpPr>
          <p:cNvPr id="17416" name="TextBox 8"/>
          <p:cNvSpPr txBox="1">
            <a:spLocks noChangeArrowheads="1"/>
          </p:cNvSpPr>
          <p:nvPr/>
        </p:nvSpPr>
        <p:spPr bwMode="auto">
          <a:xfrm>
            <a:off x="7812088" y="3348038"/>
            <a:ext cx="652462" cy="368300"/>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2550</a:t>
            </a:r>
            <a:endParaRPr lang="th-TH" sz="1800">
              <a:latin typeface="Calibri" pitchFamily="34" charset="0"/>
              <a:cs typeface="Cordia New" pitchFamily="34" charset="-34"/>
            </a:endParaRPr>
          </a:p>
        </p:txBody>
      </p:sp>
      <p:sp>
        <p:nvSpPr>
          <p:cNvPr id="17417" name="TextBox 9"/>
          <p:cNvSpPr txBox="1">
            <a:spLocks noChangeArrowheads="1"/>
          </p:cNvSpPr>
          <p:nvPr/>
        </p:nvSpPr>
        <p:spPr bwMode="auto">
          <a:xfrm>
            <a:off x="7812088" y="3708400"/>
            <a:ext cx="652462" cy="368300"/>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2549</a:t>
            </a:r>
            <a:endParaRPr lang="th-TH" sz="1800">
              <a:latin typeface="Calibri" pitchFamily="34" charset="0"/>
              <a:cs typeface="Cordia New" pitchFamily="34" charset="-34"/>
            </a:endParaRPr>
          </a:p>
        </p:txBody>
      </p:sp>
      <p:sp>
        <p:nvSpPr>
          <p:cNvPr id="17418" name="TextBox 10"/>
          <p:cNvSpPr txBox="1">
            <a:spLocks noChangeArrowheads="1"/>
          </p:cNvSpPr>
          <p:nvPr/>
        </p:nvSpPr>
        <p:spPr bwMode="auto">
          <a:xfrm>
            <a:off x="7812088" y="4067175"/>
            <a:ext cx="652462" cy="369888"/>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2548</a:t>
            </a:r>
            <a:endParaRPr lang="th-TH" sz="1800">
              <a:latin typeface="Calibri" pitchFamily="34" charset="0"/>
              <a:cs typeface="Cordia New" pitchFamily="34" charset="-34"/>
            </a:endParaRPr>
          </a:p>
        </p:txBody>
      </p:sp>
      <p:sp>
        <p:nvSpPr>
          <p:cNvPr id="17419" name="TextBox 11"/>
          <p:cNvSpPr txBox="1">
            <a:spLocks noChangeArrowheads="1"/>
          </p:cNvSpPr>
          <p:nvPr/>
        </p:nvSpPr>
        <p:spPr bwMode="auto">
          <a:xfrm>
            <a:off x="7812088" y="4427538"/>
            <a:ext cx="652462" cy="369887"/>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2547</a:t>
            </a:r>
            <a:endParaRPr lang="th-TH" sz="1800">
              <a:latin typeface="Calibri" pitchFamily="34" charset="0"/>
              <a:cs typeface="Cordia New" pitchFamily="34" charset="-34"/>
            </a:endParaRPr>
          </a:p>
        </p:txBody>
      </p:sp>
      <p:sp>
        <p:nvSpPr>
          <p:cNvPr id="17420" name="TextBox 12"/>
          <p:cNvSpPr txBox="1">
            <a:spLocks noChangeArrowheads="1"/>
          </p:cNvSpPr>
          <p:nvPr/>
        </p:nvSpPr>
        <p:spPr bwMode="auto">
          <a:xfrm>
            <a:off x="7807325" y="4787900"/>
            <a:ext cx="652463" cy="369888"/>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2546</a:t>
            </a:r>
            <a:endParaRPr lang="th-TH" sz="1800">
              <a:latin typeface="Calibri" pitchFamily="34" charset="0"/>
              <a:cs typeface="Cordia New" pitchFamily="34" charset="-34"/>
            </a:endParaRPr>
          </a:p>
        </p:txBody>
      </p:sp>
      <p:sp>
        <p:nvSpPr>
          <p:cNvPr id="17421" name="TextBox 13"/>
          <p:cNvSpPr txBox="1">
            <a:spLocks noChangeArrowheads="1"/>
          </p:cNvSpPr>
          <p:nvPr/>
        </p:nvSpPr>
        <p:spPr bwMode="auto">
          <a:xfrm>
            <a:off x="7807325" y="5148263"/>
            <a:ext cx="652463" cy="368300"/>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2545</a:t>
            </a:r>
            <a:endParaRPr lang="th-TH" sz="1800">
              <a:latin typeface="Calibri" pitchFamily="34" charset="0"/>
              <a:cs typeface="Cordia New" pitchFamily="34" charset="-34"/>
            </a:endParaRPr>
          </a:p>
        </p:txBody>
      </p:sp>
      <p:sp>
        <p:nvSpPr>
          <p:cNvPr id="17422" name="TextBox 14"/>
          <p:cNvSpPr txBox="1">
            <a:spLocks noChangeArrowheads="1"/>
          </p:cNvSpPr>
          <p:nvPr/>
        </p:nvSpPr>
        <p:spPr bwMode="auto">
          <a:xfrm>
            <a:off x="7812088" y="5508625"/>
            <a:ext cx="652462" cy="368300"/>
          </a:xfrm>
          <a:prstGeom prst="rect">
            <a:avLst/>
          </a:prstGeom>
          <a:noFill/>
          <a:ln w="9525">
            <a:noFill/>
            <a:miter lim="800000"/>
            <a:headEnd/>
            <a:tailEnd/>
          </a:ln>
        </p:spPr>
        <p:txBody>
          <a:bodyPr wrap="none">
            <a:spAutoFit/>
          </a:bodyPr>
          <a:lstStyle/>
          <a:p>
            <a:r>
              <a:rPr lang="en-US" sz="1800">
                <a:latin typeface="Calibri" pitchFamily="34" charset="0"/>
                <a:cs typeface="Cordia New" pitchFamily="34" charset="-34"/>
              </a:rPr>
              <a:t>2544</a:t>
            </a:r>
            <a:endParaRPr lang="th-TH" sz="1800">
              <a:latin typeface="Calibri" pitchFamily="34" charset="0"/>
              <a:cs typeface="Cordia New" pitchFamily="34" charset="-34"/>
            </a:endParaRPr>
          </a:p>
        </p:txBody>
      </p:sp>
      <p:sp>
        <p:nvSpPr>
          <p:cNvPr id="17423" name="TextBox 1"/>
          <p:cNvSpPr txBox="1">
            <a:spLocks noChangeArrowheads="1"/>
          </p:cNvSpPr>
          <p:nvPr/>
        </p:nvSpPr>
        <p:spPr bwMode="auto">
          <a:xfrm>
            <a:off x="7164388" y="1268413"/>
            <a:ext cx="914400" cy="314325"/>
          </a:xfrm>
          <a:prstGeom prst="rect">
            <a:avLst/>
          </a:prstGeom>
          <a:noFill/>
          <a:ln w="9525">
            <a:noFill/>
            <a:miter lim="800000"/>
            <a:headEnd/>
            <a:tailEnd/>
          </a:ln>
        </p:spPr>
        <p:txBody>
          <a:bodyPr wrap="none"/>
          <a:lstStyle/>
          <a:p>
            <a:pPr algn="ctr"/>
            <a:r>
              <a:rPr lang="th-TH" sz="1400">
                <a:latin typeface="Tahoma" pitchFamily="34" charset="0"/>
                <a:cs typeface="Tahoma" pitchFamily="34" charset="0"/>
              </a:rPr>
              <a:t>หน่วย</a:t>
            </a:r>
            <a:r>
              <a:rPr lang="en-US" sz="1400">
                <a:latin typeface="Tahoma" pitchFamily="34" charset="0"/>
                <a:cs typeface="Tahoma" pitchFamily="34" charset="0"/>
              </a:rPr>
              <a:t>: </a:t>
            </a:r>
            <a:r>
              <a:rPr lang="th-TH" sz="1400">
                <a:latin typeface="Tahoma" pitchFamily="34" charset="0"/>
                <a:cs typeface="Tahoma" pitchFamily="34" charset="0"/>
              </a:rPr>
              <a:t>ล้านบาท</a:t>
            </a:r>
          </a:p>
        </p:txBody>
      </p:sp>
      <p:sp>
        <p:nvSpPr>
          <p:cNvPr id="16" name="TextBox 15"/>
          <p:cNvSpPr txBox="1"/>
          <p:nvPr/>
        </p:nvSpPr>
        <p:spPr>
          <a:xfrm>
            <a:off x="539552" y="6381328"/>
            <a:ext cx="1268296" cy="369332"/>
          </a:xfrm>
          <a:prstGeom prst="rect">
            <a:avLst/>
          </a:prstGeom>
          <a:noFill/>
        </p:spPr>
        <p:txBody>
          <a:bodyPr wrap="none" rtlCol="0">
            <a:spAutoFit/>
          </a:bodyPr>
          <a:lstStyle/>
          <a:p>
            <a:r>
              <a:rPr lang="th-TH" sz="1800" dirty="0" smtClean="0"/>
              <a:t>ที่มา</a:t>
            </a:r>
            <a:r>
              <a:rPr lang="en-US" sz="1800" dirty="0" smtClean="0"/>
              <a:t>: </a:t>
            </a:r>
            <a:r>
              <a:rPr lang="th-TH" sz="1800" dirty="0" smtClean="0"/>
              <a:t>ธปท. </a:t>
            </a:r>
            <a:r>
              <a:rPr lang="th-TH" sz="1800" dirty="0" err="1" smtClean="0"/>
              <a:t>สศช.</a:t>
            </a:r>
            <a:endParaRPr lang="th-TH" sz="1800" dirty="0"/>
          </a:p>
        </p:txBody>
      </p:sp>
      <p:sp>
        <p:nvSpPr>
          <p:cNvPr id="17" name="Slide Number Placeholder 16"/>
          <p:cNvSpPr>
            <a:spLocks noGrp="1"/>
          </p:cNvSpPr>
          <p:nvPr>
            <p:ph type="sldNum" sz="quarter" idx="12"/>
          </p:nvPr>
        </p:nvSpPr>
        <p:spPr/>
        <p:txBody>
          <a:bodyPr/>
          <a:lstStyle/>
          <a:p>
            <a:fld id="{69ADDD85-5A9F-4E89-AC81-0A64F86A6DC6}" type="slidenum">
              <a:rPr lang="th-TH" smtClean="0"/>
              <a:pPr/>
              <a:t>12</a:t>
            </a:fld>
            <a:endParaRPr lang="th-TH"/>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850900"/>
          </a:xfrm>
        </p:spPr>
        <p:txBody>
          <a:bodyPr>
            <a:normAutofit fontScale="90000"/>
          </a:bodyPr>
          <a:lstStyle/>
          <a:p>
            <a:r>
              <a:rPr lang="en-US" sz="2900" b="1" smtClean="0">
                <a:latin typeface="Tahoma" pitchFamily="34" charset="0"/>
                <a:cs typeface="Tahoma" pitchFamily="34" charset="0"/>
              </a:rPr>
              <a:t>Granted Patent: Thailand</a:t>
            </a:r>
            <a:br>
              <a:rPr lang="en-US" sz="2900" b="1" smtClean="0">
                <a:latin typeface="Tahoma" pitchFamily="34" charset="0"/>
                <a:cs typeface="Tahoma" pitchFamily="34" charset="0"/>
              </a:rPr>
            </a:br>
            <a:r>
              <a:rPr lang="en-US" sz="2900" b="1" smtClean="0">
                <a:latin typeface="Tahoma" pitchFamily="34" charset="0"/>
                <a:cs typeface="Tahoma" pitchFamily="34" charset="0"/>
              </a:rPr>
              <a:t>(Year 2011)</a:t>
            </a:r>
            <a:endParaRPr lang="th-TH" sz="2900" b="1" smtClean="0">
              <a:latin typeface="Tahoma" pitchFamily="34" charset="0"/>
              <a:cs typeface="Tahoma" pitchFamily="34" charset="0"/>
            </a:endParaRPr>
          </a:p>
        </p:txBody>
      </p:sp>
      <p:pic>
        <p:nvPicPr>
          <p:cNvPr id="23555" name="Picture 1"/>
          <p:cNvPicPr>
            <a:picLocks noChangeAspect="1" noChangeArrowheads="1"/>
          </p:cNvPicPr>
          <p:nvPr/>
        </p:nvPicPr>
        <p:blipFill>
          <a:blip r:embed="rId2" cstate="print"/>
          <a:srcRect/>
          <a:stretch>
            <a:fillRect/>
          </a:stretch>
        </p:blipFill>
        <p:spPr bwMode="auto">
          <a:xfrm>
            <a:off x="179388" y="1484313"/>
            <a:ext cx="4297362" cy="2765425"/>
          </a:xfrm>
          <a:prstGeom prst="rect">
            <a:avLst/>
          </a:prstGeom>
          <a:noFill/>
          <a:ln w="9525">
            <a:noFill/>
            <a:miter lim="800000"/>
            <a:headEnd/>
            <a:tailEnd/>
          </a:ln>
        </p:spPr>
      </p:pic>
      <p:pic>
        <p:nvPicPr>
          <p:cNvPr id="23556" name="Picture 2"/>
          <p:cNvPicPr>
            <a:picLocks noChangeAspect="1" noChangeArrowheads="1"/>
          </p:cNvPicPr>
          <p:nvPr/>
        </p:nvPicPr>
        <p:blipFill>
          <a:blip r:embed="rId3" cstate="print"/>
          <a:srcRect/>
          <a:stretch>
            <a:fillRect/>
          </a:stretch>
        </p:blipFill>
        <p:spPr bwMode="auto">
          <a:xfrm>
            <a:off x="4356100" y="3573463"/>
            <a:ext cx="4297363" cy="2765425"/>
          </a:xfrm>
          <a:prstGeom prst="rect">
            <a:avLst/>
          </a:prstGeom>
          <a:noFill/>
          <a:ln w="9525">
            <a:noFill/>
            <a:miter lim="800000"/>
            <a:headEnd/>
            <a:tailEnd/>
          </a:ln>
        </p:spPr>
      </p:pic>
      <p:sp>
        <p:nvSpPr>
          <p:cNvPr id="23557" name="TextBox 7"/>
          <p:cNvSpPr txBox="1">
            <a:spLocks noChangeArrowheads="1"/>
          </p:cNvSpPr>
          <p:nvPr/>
        </p:nvSpPr>
        <p:spPr bwMode="auto">
          <a:xfrm>
            <a:off x="179388" y="1125538"/>
            <a:ext cx="1441450" cy="400050"/>
          </a:xfrm>
          <a:prstGeom prst="rect">
            <a:avLst/>
          </a:prstGeom>
          <a:noFill/>
          <a:ln w="9525">
            <a:noFill/>
            <a:miter lim="800000"/>
            <a:headEnd/>
            <a:tailEnd/>
          </a:ln>
        </p:spPr>
        <p:txBody>
          <a:bodyPr wrap="none">
            <a:spAutoFit/>
          </a:bodyPr>
          <a:lstStyle/>
          <a:p>
            <a:r>
              <a:rPr lang="en-US" sz="2000" b="1">
                <a:latin typeface="Tahoma" pitchFamily="34" charset="0"/>
                <a:cs typeface="Tahoma" pitchFamily="34" charset="0"/>
              </a:rPr>
              <a:t>Invention</a:t>
            </a:r>
            <a:endParaRPr lang="th-TH" sz="2000" b="1">
              <a:latin typeface="Tahoma" pitchFamily="34" charset="0"/>
              <a:cs typeface="Tahoma" pitchFamily="34" charset="0"/>
            </a:endParaRPr>
          </a:p>
        </p:txBody>
      </p:sp>
      <p:sp>
        <p:nvSpPr>
          <p:cNvPr id="23558" name="TextBox 8"/>
          <p:cNvSpPr txBox="1">
            <a:spLocks noChangeArrowheads="1"/>
          </p:cNvSpPr>
          <p:nvPr/>
        </p:nvSpPr>
        <p:spPr bwMode="auto">
          <a:xfrm>
            <a:off x="4427538" y="3141663"/>
            <a:ext cx="1065212" cy="400050"/>
          </a:xfrm>
          <a:prstGeom prst="rect">
            <a:avLst/>
          </a:prstGeom>
          <a:noFill/>
          <a:ln w="9525">
            <a:noFill/>
            <a:miter lim="800000"/>
            <a:headEnd/>
            <a:tailEnd/>
          </a:ln>
        </p:spPr>
        <p:txBody>
          <a:bodyPr wrap="none">
            <a:spAutoFit/>
          </a:bodyPr>
          <a:lstStyle/>
          <a:p>
            <a:r>
              <a:rPr lang="en-US" sz="2000" b="1">
                <a:latin typeface="Tahoma" pitchFamily="34" charset="0"/>
                <a:cs typeface="Tahoma" pitchFamily="34" charset="0"/>
              </a:rPr>
              <a:t>Design</a:t>
            </a:r>
            <a:endParaRPr lang="th-TH" sz="2000" b="1">
              <a:latin typeface="Tahoma" pitchFamily="34" charset="0"/>
              <a:cs typeface="Tahoma" pitchFamily="34" charset="0"/>
            </a:endParaRPr>
          </a:p>
        </p:txBody>
      </p:sp>
      <p:graphicFrame>
        <p:nvGraphicFramePr>
          <p:cNvPr id="10" name="ตาราง 9"/>
          <p:cNvGraphicFramePr>
            <a:graphicFrameLocks noGrp="1"/>
          </p:cNvGraphicFramePr>
          <p:nvPr/>
        </p:nvGraphicFramePr>
        <p:xfrm>
          <a:off x="250825" y="4652963"/>
          <a:ext cx="3816350" cy="670560"/>
        </p:xfrm>
        <a:graphic>
          <a:graphicData uri="http://schemas.openxmlformats.org/drawingml/2006/table">
            <a:tbl>
              <a:tblPr/>
              <a:tblGrid>
                <a:gridCol w="3816350"/>
              </a:tblGrid>
              <a:tr h="295275">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th-TH" sz="1200" b="0" i="0" u="none" strike="noStrike" cap="none" normalizeH="0" baseline="0" smtClean="0">
                          <a:ln>
                            <a:noFill/>
                          </a:ln>
                          <a:solidFill>
                            <a:schemeClr val="tx1"/>
                          </a:solidFill>
                          <a:effectLst/>
                          <a:latin typeface="Tahoma" pitchFamily="34" charset="0"/>
                          <a:cs typeface="Tahoma" pitchFamily="34" charset="0"/>
                        </a:rPr>
                        <a:t>ที่มา : กรมทรัพย์สินทางปัญญา สืบค้นวันที่ 25 มิถุนายน 2555</a:t>
                      </a:r>
                    </a:p>
                  </a:txBody>
                  <a:tcPr marL="9525" marR="9525" marT="9525" marB="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ahoma" pitchFamily="34" charset="0"/>
                          <a:cs typeface="Tahoma" pitchFamily="34" charset="0"/>
                        </a:rPr>
                        <a:t>Source : Department of Intellectual Property. Search on June 25, 2012</a:t>
                      </a:r>
                    </a:p>
                  </a:txBody>
                  <a:tcPr marL="9525" marR="9525" marT="9525" marB="0" anchor="b" horzOverflow="overflow">
                    <a:lnL>
                      <a:noFill/>
                    </a:lnL>
                    <a:lnR>
                      <a:noFill/>
                    </a:lnR>
                    <a:lnT>
                      <a:noFill/>
                    </a:lnT>
                    <a:lnB>
                      <a:noFill/>
                    </a:lnB>
                    <a:lnTlToBr>
                      <a:noFill/>
                    </a:lnTlToBr>
                    <a:lnBlToTr>
                      <a:noFill/>
                    </a:lnBlToTr>
                    <a:noFill/>
                  </a:tcPr>
                </a:tc>
              </a:tr>
            </a:tbl>
          </a:graphicData>
        </a:graphic>
      </p:graphicFrame>
      <p:sp>
        <p:nvSpPr>
          <p:cNvPr id="8" name="Slide Number Placeholder 7"/>
          <p:cNvSpPr>
            <a:spLocks noGrp="1"/>
          </p:cNvSpPr>
          <p:nvPr>
            <p:ph type="sldNum" sz="quarter" idx="12"/>
          </p:nvPr>
        </p:nvSpPr>
        <p:spPr/>
        <p:txBody>
          <a:bodyPr/>
          <a:lstStyle/>
          <a:p>
            <a:fld id="{69ADDD85-5A9F-4E89-AC81-0A64F86A6DC6}" type="slidenum">
              <a:rPr lang="th-TH" smtClean="0"/>
              <a:pPr/>
              <a:t>13</a:t>
            </a:fld>
            <a:endParaRPr lang="th-TH"/>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3200" b="1" dirty="0" smtClean="0">
                <a:solidFill>
                  <a:schemeClr val="tx2"/>
                </a:solidFill>
                <a:latin typeface="Tahoma" pitchFamily="34" charset="0"/>
                <a:ea typeface="Tahoma" pitchFamily="34" charset="0"/>
                <a:cs typeface="Tahoma" pitchFamily="34" charset="0"/>
              </a:rPr>
              <a:t>R&amp;D/GDP Projection (2012 – 2021)</a:t>
            </a:r>
            <a:endParaRPr lang="th-TH" sz="3200" b="1" dirty="0">
              <a:solidFill>
                <a:schemeClr val="tx2"/>
              </a:solidFill>
              <a:latin typeface="Tahoma" pitchFamily="34" charset="0"/>
              <a:ea typeface="Tahoma" pitchFamily="34" charset="0"/>
              <a:cs typeface="Tahoma" pitchFamily="34" charset="0"/>
            </a:endParaRPr>
          </a:p>
        </p:txBody>
      </p:sp>
      <p:sp>
        <p:nvSpPr>
          <p:cNvPr id="4" name="Slide Number Placeholder 5"/>
          <p:cNvSpPr txBox="1">
            <a:spLocks noGrp="1"/>
          </p:cNvSpPr>
          <p:nvPr/>
        </p:nvSpPr>
        <p:spPr>
          <a:xfrm>
            <a:off x="8676456" y="6525344"/>
            <a:ext cx="391344" cy="332656"/>
          </a:xfrm>
          <a:prstGeom prst="rect">
            <a:avLst/>
          </a:prstGeom>
          <a:noFill/>
        </p:spPr>
        <p:txBody>
          <a:bodyPr anchor="ctr"/>
          <a:lstStyle/>
          <a:p>
            <a:pPr algn="r" fontAlgn="auto">
              <a:spcBef>
                <a:spcPts val="0"/>
              </a:spcBef>
              <a:spcAft>
                <a:spcPts val="0"/>
              </a:spcAft>
              <a:defRPr/>
            </a:pPr>
            <a:fld id="{3DA78767-7E72-4BEF-98AE-139E6DBB109C}" type="slidenum">
              <a:rPr lang="th-TH" sz="1200">
                <a:solidFill>
                  <a:schemeClr val="tx1">
                    <a:tint val="75000"/>
                  </a:schemeClr>
                </a:solidFill>
                <a:latin typeface="Tahoma" pitchFamily="34" charset="0"/>
                <a:cs typeface="Tahoma" pitchFamily="34" charset="0"/>
              </a:rPr>
              <a:pPr algn="r" fontAlgn="auto">
                <a:spcBef>
                  <a:spcPts val="0"/>
                </a:spcBef>
                <a:spcAft>
                  <a:spcPts val="0"/>
                </a:spcAft>
                <a:defRPr/>
              </a:pPr>
              <a:t>14</a:t>
            </a:fld>
            <a:endParaRPr lang="th-TH" sz="1200" dirty="0">
              <a:solidFill>
                <a:schemeClr val="tx1">
                  <a:tint val="75000"/>
                </a:schemeClr>
              </a:solidFill>
              <a:latin typeface="Tahoma" pitchFamily="34" charset="0"/>
              <a:cs typeface="Tahoma" pitchFamily="34" charset="0"/>
            </a:endParaRPr>
          </a:p>
        </p:txBody>
      </p:sp>
      <p:sp>
        <p:nvSpPr>
          <p:cNvPr id="7" name="TextBox 6"/>
          <p:cNvSpPr txBox="1"/>
          <p:nvPr/>
        </p:nvSpPr>
        <p:spPr>
          <a:xfrm>
            <a:off x="0" y="6165304"/>
            <a:ext cx="8244408" cy="523220"/>
          </a:xfrm>
          <a:prstGeom prst="rect">
            <a:avLst/>
          </a:prstGeom>
          <a:noFill/>
        </p:spPr>
        <p:txBody>
          <a:bodyPr wrap="square" rtlCol="0">
            <a:spAutoFit/>
          </a:bodyPr>
          <a:lstStyle/>
          <a:p>
            <a:r>
              <a:rPr lang="en-US" sz="1400" dirty="0" smtClean="0">
                <a:latin typeface="Tahoma" pitchFamily="34" charset="0"/>
                <a:ea typeface="Tahoma" pitchFamily="34" charset="0"/>
                <a:cs typeface="Tahoma" pitchFamily="34" charset="0"/>
              </a:rPr>
              <a:t>Source: Values from 1999 – 2010 are from the National Survey on R&amp;D Expenditure.</a:t>
            </a:r>
          </a:p>
          <a:p>
            <a:r>
              <a:rPr lang="en-US" sz="1400" dirty="0" smtClean="0">
                <a:latin typeface="Tahoma" pitchFamily="34" charset="0"/>
                <a:ea typeface="Tahoma" pitchFamily="34" charset="0"/>
                <a:cs typeface="Tahoma" pitchFamily="34" charset="0"/>
              </a:rPr>
              <a:t>Values from 2011 – 2021 are projection by STI Office. </a:t>
            </a:r>
            <a:endParaRPr lang="th-TH" sz="1400" dirty="0"/>
          </a:p>
        </p:txBody>
      </p:sp>
      <p:grpSp>
        <p:nvGrpSpPr>
          <p:cNvPr id="3" name="Group 9"/>
          <p:cNvGrpSpPr/>
          <p:nvPr/>
        </p:nvGrpSpPr>
        <p:grpSpPr>
          <a:xfrm>
            <a:off x="251520" y="1124744"/>
            <a:ext cx="8208911" cy="4752529"/>
            <a:chOff x="251520" y="1412776"/>
            <a:chExt cx="8208911" cy="4464497"/>
          </a:xfrm>
        </p:grpSpPr>
        <p:graphicFrame>
          <p:nvGraphicFramePr>
            <p:cNvPr id="8" name="Chart 7"/>
            <p:cNvGraphicFramePr/>
            <p:nvPr/>
          </p:nvGraphicFramePr>
          <p:xfrm>
            <a:off x="251520" y="1412776"/>
            <a:ext cx="8208911" cy="446449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rot="16200000">
              <a:off x="-278958" y="3331730"/>
              <a:ext cx="1584175" cy="338554"/>
            </a:xfrm>
            <a:prstGeom prst="rect">
              <a:avLst/>
            </a:prstGeom>
            <a:noFill/>
          </p:spPr>
          <p:txBody>
            <a:bodyPr wrap="square" rtlCol="0">
              <a:spAutoFit/>
            </a:bodyPr>
            <a:lstStyle/>
            <a:p>
              <a:r>
                <a:rPr lang="en-US" sz="1600" b="1" dirty="0" smtClean="0">
                  <a:latin typeface="Tahoma" pitchFamily="34" charset="0"/>
                  <a:ea typeface="Tahoma" pitchFamily="34" charset="0"/>
                  <a:cs typeface="Tahoma" pitchFamily="34" charset="0"/>
                </a:rPr>
                <a:t>% R&amp;D/GDP</a:t>
              </a:r>
              <a:endParaRPr lang="th-TH" sz="1600" b="1" dirty="0">
                <a:latin typeface="Tahoma" pitchFamily="34" charset="0"/>
                <a:ea typeface="Tahoma" pitchFamily="34" charset="0"/>
                <a:cs typeface="Tahoma" pitchFamily="34" charset="0"/>
              </a:endParaRPr>
            </a:p>
          </p:txBody>
        </p:sp>
      </p:grpSp>
      <p:cxnSp>
        <p:nvCxnSpPr>
          <p:cNvPr id="11" name="Straight Connector 10"/>
          <p:cNvCxnSpPr/>
          <p:nvPr/>
        </p:nvCxnSpPr>
        <p:spPr>
          <a:xfrm flipV="1">
            <a:off x="5220072" y="1412776"/>
            <a:ext cx="0" cy="3384376"/>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172400" y="1484784"/>
            <a:ext cx="0" cy="3384376"/>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36771" y="1700808"/>
            <a:ext cx="2589171" cy="954107"/>
          </a:xfrm>
          <a:prstGeom prst="rect">
            <a:avLst/>
          </a:prstGeom>
          <a:noFill/>
        </p:spPr>
        <p:txBody>
          <a:bodyPr wrap="none" rtlCol="0">
            <a:spAutoFit/>
          </a:bodyPr>
          <a:lstStyle/>
          <a:p>
            <a:pPr algn="ctr"/>
            <a:r>
              <a:rPr lang="th-TH" b="1" i="1" dirty="0" smtClean="0">
                <a:solidFill>
                  <a:srgbClr val="800000"/>
                </a:solidFill>
              </a:rPr>
              <a:t>ทศวรรษของการ</a:t>
            </a:r>
          </a:p>
          <a:p>
            <a:pPr algn="ctr"/>
            <a:r>
              <a:rPr lang="th-TH" b="1" i="1" dirty="0" smtClean="0">
                <a:solidFill>
                  <a:srgbClr val="800000"/>
                </a:solidFill>
              </a:rPr>
              <a:t>สร้างความเปลี่ยนแปลง</a:t>
            </a:r>
            <a:endParaRPr lang="th-TH" b="1" i="1" dirty="0">
              <a:solidFill>
                <a:srgbClr val="800000"/>
              </a:solidFill>
            </a:endParaRPr>
          </a:p>
        </p:txBody>
      </p:sp>
      <p:sp>
        <p:nvSpPr>
          <p:cNvPr id="12" name="Slide Number Placeholder 11"/>
          <p:cNvSpPr>
            <a:spLocks noGrp="1"/>
          </p:cNvSpPr>
          <p:nvPr>
            <p:ph type="sldNum" sz="quarter" idx="12"/>
          </p:nvPr>
        </p:nvSpPr>
        <p:spPr/>
        <p:txBody>
          <a:bodyPr/>
          <a:lstStyle/>
          <a:p>
            <a:fld id="{69ADDD85-5A9F-4E89-AC81-0A64F86A6DC6}" type="slidenum">
              <a:rPr lang="th-TH" smtClean="0"/>
              <a:pPr/>
              <a:t>14</a:t>
            </a:fld>
            <a:endParaRPr lang="th-TH"/>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สี่เหลี่ยมผืนผ้า 9"/>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aphicFrame>
        <p:nvGraphicFramePr>
          <p:cNvPr id="18434" name="Object 2"/>
          <p:cNvGraphicFramePr>
            <a:graphicFrameLocks noChangeAspect="1"/>
          </p:cNvGraphicFramePr>
          <p:nvPr/>
        </p:nvGraphicFramePr>
        <p:xfrm>
          <a:off x="5715008" y="1340768"/>
          <a:ext cx="3321488" cy="4636287"/>
        </p:xfrm>
        <a:graphic>
          <a:graphicData uri="http://schemas.openxmlformats.org/presentationml/2006/ole">
            <p:oleObj spid="_x0000_s1026" name="แผนภูมิ" r:id="rId3" imgW="4503440" imgH="5372136" progId="MSGraph.Chart.8">
              <p:embed followColorScheme="full"/>
            </p:oleObj>
          </a:graphicData>
        </a:graphic>
      </p:graphicFrame>
      <p:sp>
        <p:nvSpPr>
          <p:cNvPr id="6" name="TextBox 5"/>
          <p:cNvSpPr txBox="1"/>
          <p:nvPr/>
        </p:nvSpPr>
        <p:spPr>
          <a:xfrm>
            <a:off x="5796136" y="548680"/>
            <a:ext cx="3168352" cy="646331"/>
          </a:xfrm>
          <a:prstGeom prst="rect">
            <a:avLst/>
          </a:prstGeom>
          <a:noFill/>
        </p:spPr>
        <p:txBody>
          <a:bodyPr wrap="square" rtlCol="0">
            <a:spAutoFit/>
          </a:bodyPr>
          <a:lstStyle/>
          <a:p>
            <a:r>
              <a:rPr lang="en-US" sz="1800" b="1" dirty="0" smtClean="0">
                <a:latin typeface="TH SarabunPSK" pitchFamily="34" charset="-34"/>
                <a:cs typeface="TH SarabunPSK" pitchFamily="34" charset="-34"/>
              </a:rPr>
              <a:t>R&amp;D Elasticity &amp; Total Factor Productivity (TFP)</a:t>
            </a:r>
            <a:endParaRPr lang="th-TH" sz="1800" b="1" dirty="0">
              <a:latin typeface="TH SarabunPSK" pitchFamily="34" charset="-34"/>
              <a:cs typeface="TH SarabunPSK" pitchFamily="34" charset="-34"/>
            </a:endParaRPr>
          </a:p>
        </p:txBody>
      </p:sp>
      <p:sp>
        <p:nvSpPr>
          <p:cNvPr id="7" name="TextBox 6"/>
          <p:cNvSpPr txBox="1"/>
          <p:nvPr/>
        </p:nvSpPr>
        <p:spPr>
          <a:xfrm>
            <a:off x="107504" y="5805264"/>
            <a:ext cx="5072066" cy="830997"/>
          </a:xfrm>
          <a:prstGeom prst="rect">
            <a:avLst/>
          </a:prstGeom>
          <a:noFill/>
        </p:spPr>
        <p:txBody>
          <a:bodyPr wrap="square" rtlCol="0">
            <a:spAutoFit/>
          </a:bodyPr>
          <a:lstStyle/>
          <a:p>
            <a:r>
              <a:rPr lang="th-TH" sz="1200" dirty="0" smtClean="0">
                <a:latin typeface="TH SarabunPSK" pitchFamily="34" charset="-34"/>
                <a:cs typeface="TH SarabunPSK" pitchFamily="34" charset="-34"/>
              </a:rPr>
              <a:t>ที่มา </a:t>
            </a:r>
            <a:r>
              <a:rPr lang="en-US" sz="1200" dirty="0" smtClean="0">
                <a:latin typeface="TH SarabunPSK" pitchFamily="34" charset="-34"/>
                <a:cs typeface="TH SarabunPSK" pitchFamily="34" charset="-34"/>
              </a:rPr>
              <a:t>: Korean Experience and the Key Role of Science &amp; Technology in Achieving Development, K.C.(</a:t>
            </a:r>
            <a:r>
              <a:rPr lang="en-US" sz="1200" dirty="0" err="1" smtClean="0">
                <a:latin typeface="TH SarabunPSK" pitchFamily="34" charset="-34"/>
                <a:cs typeface="TH SarabunPSK" pitchFamily="34" charset="-34"/>
              </a:rPr>
              <a:t>Kil-Choo</a:t>
            </a:r>
            <a:r>
              <a:rPr lang="en-US" sz="1200" dirty="0" smtClean="0">
                <a:latin typeface="TH SarabunPSK" pitchFamily="34" charset="-34"/>
                <a:cs typeface="TH SarabunPSK" pitchFamily="34" charset="-34"/>
              </a:rPr>
              <a:t>) Moon, KIST, May 2007,</a:t>
            </a:r>
          </a:p>
          <a:p>
            <a:r>
              <a:rPr lang="en-US" sz="1200" dirty="0" smtClean="0">
                <a:latin typeface="TH SarabunPSK" pitchFamily="34" charset="-34"/>
                <a:cs typeface="TH SarabunPSK" pitchFamily="34" charset="-34"/>
              </a:rPr>
              <a:t>STI Thailand.</a:t>
            </a:r>
          </a:p>
          <a:p>
            <a:endParaRPr lang="en-US" sz="1200" dirty="0" smtClean="0">
              <a:latin typeface="TH SarabunPSK" pitchFamily="34" charset="-34"/>
              <a:cs typeface="TH SarabunPSK" pitchFamily="34" charset="-34"/>
            </a:endParaRPr>
          </a:p>
        </p:txBody>
      </p:sp>
      <p:sp>
        <p:nvSpPr>
          <p:cNvPr id="8" name="TextBox 7"/>
          <p:cNvSpPr txBox="1"/>
          <p:nvPr/>
        </p:nvSpPr>
        <p:spPr>
          <a:xfrm>
            <a:off x="5292080" y="5517232"/>
            <a:ext cx="4032448" cy="646331"/>
          </a:xfrm>
          <a:prstGeom prst="rect">
            <a:avLst/>
          </a:prstGeom>
          <a:noFill/>
        </p:spPr>
        <p:txBody>
          <a:bodyPr wrap="square" rtlCol="0">
            <a:spAutoFit/>
          </a:bodyPr>
          <a:lstStyle/>
          <a:p>
            <a:endParaRPr lang="en-US" sz="1800" dirty="0" smtClean="0">
              <a:latin typeface="TH SarabunPSK" pitchFamily="34" charset="-34"/>
              <a:cs typeface="TH SarabunPSK" pitchFamily="34" charset="-34"/>
            </a:endParaRPr>
          </a:p>
          <a:p>
            <a:endParaRPr lang="en-US" sz="1800" dirty="0" smtClean="0">
              <a:latin typeface="TH SarabunPSK" pitchFamily="34" charset="-34"/>
              <a:cs typeface="TH SarabunPSK" pitchFamily="34" charset="-34"/>
            </a:endParaRPr>
          </a:p>
        </p:txBody>
      </p:sp>
      <p:sp>
        <p:nvSpPr>
          <p:cNvPr id="12" name="ชื่อเรื่อง 11"/>
          <p:cNvSpPr>
            <a:spLocks noGrp="1"/>
          </p:cNvSpPr>
          <p:nvPr>
            <p:ph type="title"/>
          </p:nvPr>
        </p:nvSpPr>
        <p:spPr>
          <a:xfrm>
            <a:off x="0" y="260648"/>
            <a:ext cx="4330824" cy="838200"/>
          </a:xfrm>
        </p:spPr>
        <p:txBody>
          <a:bodyPr/>
          <a:lstStyle/>
          <a:p>
            <a:r>
              <a:rPr lang="th-TH" dirty="0" smtClean="0"/>
              <a:t>บทเรียนจากประเทศเกาหลี</a:t>
            </a:r>
            <a:endParaRPr lang="th-TH" dirty="0"/>
          </a:p>
        </p:txBody>
      </p:sp>
      <p:pic>
        <p:nvPicPr>
          <p:cNvPr id="13" name="Picture 4"/>
          <p:cNvPicPr>
            <a:picLocks noChangeAspect="1" noChangeArrowheads="1"/>
          </p:cNvPicPr>
          <p:nvPr/>
        </p:nvPicPr>
        <p:blipFill>
          <a:blip r:embed="rId4" cstate="print"/>
          <a:srcRect/>
          <a:stretch>
            <a:fillRect/>
          </a:stretch>
        </p:blipFill>
        <p:spPr bwMode="auto">
          <a:xfrm>
            <a:off x="107504" y="1352842"/>
            <a:ext cx="5472608" cy="4280283"/>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TextBox 13"/>
          <p:cNvSpPr txBox="1"/>
          <p:nvPr/>
        </p:nvSpPr>
        <p:spPr>
          <a:xfrm>
            <a:off x="5292080" y="6021288"/>
            <a:ext cx="3816424" cy="646331"/>
          </a:xfrm>
          <a:prstGeom prst="rect">
            <a:avLst/>
          </a:prstGeom>
          <a:noFill/>
        </p:spPr>
        <p:txBody>
          <a:bodyPr wrap="square" rtlCol="0">
            <a:spAutoFit/>
          </a:bodyPr>
          <a:lstStyle/>
          <a:p>
            <a:r>
              <a:rPr lang="th-TH" sz="1200" dirty="0" smtClean="0">
                <a:latin typeface="TH SarabunPSK" pitchFamily="34" charset="-34"/>
                <a:cs typeface="TH SarabunPSK" pitchFamily="34" charset="-34"/>
              </a:rPr>
              <a:t>ที่มา </a:t>
            </a:r>
            <a:r>
              <a:rPr lang="en-US" sz="1200" dirty="0" smtClean="0">
                <a:latin typeface="TH SarabunPSK" pitchFamily="34" charset="-34"/>
                <a:cs typeface="TH SarabunPSK" pitchFamily="34" charset="-34"/>
              </a:rPr>
              <a:t>: S&amp;T and Economic Development : </a:t>
            </a:r>
          </a:p>
          <a:p>
            <a:r>
              <a:rPr lang="en-US" sz="1200" dirty="0" smtClean="0">
                <a:latin typeface="TH SarabunPSK" pitchFamily="34" charset="-34"/>
                <a:cs typeface="TH SarabunPSK" pitchFamily="34" charset="-34"/>
              </a:rPr>
              <a:t>Government Policies for S&amp;T Development in Korea, </a:t>
            </a:r>
          </a:p>
          <a:p>
            <a:r>
              <a:rPr lang="en-US" sz="1200" dirty="0" err="1" smtClean="0">
                <a:latin typeface="TH SarabunPSK" pitchFamily="34" charset="-34"/>
                <a:cs typeface="TH SarabunPSK" pitchFamily="34" charset="-34"/>
              </a:rPr>
              <a:t>Taeyoung</a:t>
            </a:r>
            <a:r>
              <a:rPr lang="en-US" sz="1200" dirty="0" smtClean="0">
                <a:latin typeface="TH SarabunPSK" pitchFamily="34" charset="-34"/>
                <a:cs typeface="TH SarabunPSK" pitchFamily="34" charset="-34"/>
              </a:rPr>
              <a:t> Shin, STEPI</a:t>
            </a:r>
            <a:endParaRPr lang="en-US" dirty="0" smtClean="0">
              <a:latin typeface="TH SarabunPSK" pitchFamily="34" charset="-34"/>
              <a:cs typeface="TH SarabunPSK" pitchFamily="34" charset="-34"/>
            </a:endParaRPr>
          </a:p>
        </p:txBody>
      </p:sp>
      <p:sp>
        <p:nvSpPr>
          <p:cNvPr id="11" name="Slide Number Placeholder 10"/>
          <p:cNvSpPr>
            <a:spLocks noGrp="1"/>
          </p:cNvSpPr>
          <p:nvPr>
            <p:ph type="sldNum" sz="quarter" idx="12"/>
          </p:nvPr>
        </p:nvSpPr>
        <p:spPr/>
        <p:txBody>
          <a:bodyPr/>
          <a:lstStyle/>
          <a:p>
            <a:fld id="{69ADDD85-5A9F-4E89-AC81-0A64F86A6DC6}" type="slidenum">
              <a:rPr lang="th-TH" smtClean="0"/>
              <a:pPr/>
              <a:t>15</a:t>
            </a:fld>
            <a:endParaRPr lang="th-TH"/>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E:\BOW\0ther\LOGO\STI_Final_Logo_Web1.jpg"/>
          <p:cNvPicPr>
            <a:picLocks noChangeAspect="1" noChangeArrowheads="1"/>
          </p:cNvPicPr>
          <p:nvPr/>
        </p:nvPicPr>
        <p:blipFill>
          <a:blip r:embed="rId2" cstate="print"/>
          <a:srcRect b="6883"/>
          <a:stretch>
            <a:fillRect/>
          </a:stretch>
        </p:blipFill>
        <p:spPr bwMode="auto">
          <a:xfrm>
            <a:off x="112713" y="5949950"/>
            <a:ext cx="642937" cy="827088"/>
          </a:xfrm>
          <a:prstGeom prst="rect">
            <a:avLst/>
          </a:prstGeom>
          <a:noFill/>
          <a:ln w="9525">
            <a:noFill/>
            <a:miter lim="800000"/>
            <a:headEnd/>
            <a:tailEnd/>
          </a:ln>
        </p:spPr>
      </p:pic>
      <p:sp>
        <p:nvSpPr>
          <p:cNvPr id="135171" name="Text Box 3"/>
          <p:cNvSpPr txBox="1">
            <a:spLocks noChangeArrowheads="1"/>
          </p:cNvSpPr>
          <p:nvPr/>
        </p:nvSpPr>
        <p:spPr bwMode="auto">
          <a:xfrm>
            <a:off x="323850" y="115888"/>
            <a:ext cx="8320088" cy="1286506"/>
          </a:xfrm>
          <a:prstGeom prst="rect">
            <a:avLst/>
          </a:prstGeom>
          <a:noFill/>
          <a:ln w="9525">
            <a:noFill/>
            <a:miter lim="800000"/>
            <a:headEnd/>
            <a:tailEnd/>
          </a:ln>
          <a:effectLst/>
        </p:spPr>
        <p:txBody>
          <a:bodyPr>
            <a:spAutoFit/>
          </a:bodyPr>
          <a:lstStyle/>
          <a:p>
            <a:pPr algn="ctr" fontAlgn="auto">
              <a:lnSpc>
                <a:spcPct val="20000"/>
              </a:lnSpc>
              <a:spcBef>
                <a:spcPct val="50000"/>
              </a:spcBef>
              <a:spcAft>
                <a:spcPts val="0"/>
              </a:spcAft>
              <a:defRPr/>
            </a:pPr>
            <a:endParaRPr lang="th-TH" sz="2400" dirty="0">
              <a:solidFill>
                <a:srgbClr val="C00000"/>
              </a:solidFill>
              <a:effectLst>
                <a:outerShdw blurRad="38100" dist="38100" dir="2700000" algn="tl">
                  <a:srgbClr val="C0C0C0"/>
                </a:outerShdw>
              </a:effectLst>
              <a:latin typeface="Tahoma" pitchFamily="34" charset="0"/>
              <a:ea typeface="MS PGothic" pitchFamily="34" charset="-128"/>
              <a:cs typeface="Tahoma" pitchFamily="34" charset="0"/>
            </a:endParaRPr>
          </a:p>
          <a:p>
            <a:pPr algn="ctr" fontAlgn="auto">
              <a:lnSpc>
                <a:spcPct val="20000"/>
              </a:lnSpc>
              <a:spcBef>
                <a:spcPct val="50000"/>
              </a:spcBef>
              <a:spcAft>
                <a:spcPts val="0"/>
              </a:spcAft>
              <a:defRPr/>
            </a:pPr>
            <a:r>
              <a:rPr lang="th-TH" sz="4000" b="1" dirty="0">
                <a:solidFill>
                  <a:srgbClr val="C00000"/>
                </a:solidFill>
                <a:latin typeface="EucrosiaUPC" pitchFamily="18" charset="-34"/>
                <a:ea typeface="MS PGothic" pitchFamily="34" charset="-128"/>
                <a:cs typeface="EucrosiaUPC" pitchFamily="18" charset="-34"/>
              </a:rPr>
              <a:t>ตำแหน่งประเทศไทย</a:t>
            </a:r>
          </a:p>
          <a:p>
            <a:pPr algn="ctr" fontAlgn="auto">
              <a:lnSpc>
                <a:spcPct val="20000"/>
              </a:lnSpc>
              <a:spcBef>
                <a:spcPct val="50000"/>
              </a:spcBef>
              <a:spcAft>
                <a:spcPts val="0"/>
              </a:spcAft>
              <a:defRPr/>
            </a:pPr>
            <a:r>
              <a:rPr lang="th-TH" sz="4000" b="1" dirty="0">
                <a:solidFill>
                  <a:srgbClr val="C00000"/>
                </a:solidFill>
                <a:latin typeface="EucrosiaUPC" pitchFamily="18" charset="-34"/>
                <a:ea typeface="MS PGothic" pitchFamily="34" charset="-128"/>
                <a:cs typeface="EucrosiaUPC" pitchFamily="18" charset="-34"/>
              </a:rPr>
              <a:t>ในห่วงโซ่มูลค่าของโลก </a:t>
            </a:r>
            <a:r>
              <a:rPr lang="en-US" sz="4000" b="1" dirty="0" smtClean="0">
                <a:solidFill>
                  <a:srgbClr val="C00000"/>
                </a:solidFill>
                <a:latin typeface="EucrosiaUPC" pitchFamily="18" charset="-34"/>
                <a:ea typeface="MS PGothic" pitchFamily="34" charset="-128"/>
                <a:cs typeface="EucrosiaUPC" pitchFamily="18" charset="-34"/>
              </a:rPr>
              <a:t>(Global </a:t>
            </a:r>
            <a:r>
              <a:rPr lang="en-US" sz="4000" b="1" dirty="0">
                <a:solidFill>
                  <a:srgbClr val="C00000"/>
                </a:solidFill>
                <a:latin typeface="EucrosiaUPC" pitchFamily="18" charset="-34"/>
                <a:ea typeface="MS PGothic" pitchFamily="34" charset="-128"/>
                <a:cs typeface="EucrosiaUPC" pitchFamily="18" charset="-34"/>
              </a:rPr>
              <a:t>V</a:t>
            </a:r>
            <a:r>
              <a:rPr lang="en-US" sz="4000" b="1" dirty="0" smtClean="0">
                <a:solidFill>
                  <a:srgbClr val="C00000"/>
                </a:solidFill>
                <a:latin typeface="EucrosiaUPC" pitchFamily="18" charset="-34"/>
                <a:ea typeface="MS PGothic" pitchFamily="34" charset="-128"/>
                <a:cs typeface="EucrosiaUPC" pitchFamily="18" charset="-34"/>
              </a:rPr>
              <a:t>alue </a:t>
            </a:r>
            <a:r>
              <a:rPr lang="en-US" sz="4000" b="1" dirty="0">
                <a:solidFill>
                  <a:srgbClr val="C00000"/>
                </a:solidFill>
                <a:latin typeface="EucrosiaUPC" pitchFamily="18" charset="-34"/>
                <a:ea typeface="MS PGothic" pitchFamily="34" charset="-128"/>
                <a:cs typeface="EucrosiaUPC" pitchFamily="18" charset="-34"/>
              </a:rPr>
              <a:t>C</a:t>
            </a:r>
            <a:r>
              <a:rPr lang="en-US" sz="4000" b="1" dirty="0" smtClean="0">
                <a:solidFill>
                  <a:srgbClr val="C00000"/>
                </a:solidFill>
                <a:latin typeface="EucrosiaUPC" pitchFamily="18" charset="-34"/>
                <a:ea typeface="MS PGothic" pitchFamily="34" charset="-128"/>
                <a:cs typeface="EucrosiaUPC" pitchFamily="18" charset="-34"/>
              </a:rPr>
              <a:t>hain</a:t>
            </a:r>
            <a:r>
              <a:rPr lang="en-US" sz="4000" b="1" dirty="0">
                <a:solidFill>
                  <a:srgbClr val="C00000"/>
                </a:solidFill>
                <a:latin typeface="EucrosiaUPC" pitchFamily="18" charset="-34"/>
                <a:ea typeface="MS PGothic" pitchFamily="34" charset="-128"/>
                <a:cs typeface="EucrosiaUPC" pitchFamily="18" charset="-34"/>
              </a:rPr>
              <a:t>)</a:t>
            </a:r>
          </a:p>
          <a:p>
            <a:pPr algn="ctr" fontAlgn="auto">
              <a:lnSpc>
                <a:spcPct val="20000"/>
              </a:lnSpc>
              <a:spcBef>
                <a:spcPct val="50000"/>
              </a:spcBef>
              <a:spcAft>
                <a:spcPts val="0"/>
              </a:spcAft>
              <a:defRPr/>
            </a:pPr>
            <a:endParaRPr lang="en-GB" sz="2400" dirty="0">
              <a:solidFill>
                <a:srgbClr val="C00000"/>
              </a:solidFill>
              <a:effectLst>
                <a:outerShdw blurRad="38100" dist="38100" dir="2700000" algn="tl">
                  <a:srgbClr val="C0C0C0"/>
                </a:outerShdw>
              </a:effectLst>
              <a:latin typeface="Tahoma" pitchFamily="34" charset="0"/>
              <a:ea typeface="MS PGothic" pitchFamily="34" charset="-128"/>
              <a:cs typeface="Tahoma" pitchFamily="34" charset="0"/>
            </a:endParaRPr>
          </a:p>
        </p:txBody>
      </p:sp>
      <p:sp>
        <p:nvSpPr>
          <p:cNvPr id="135172" name="Rectangle 4"/>
          <p:cNvSpPr>
            <a:spLocks noChangeArrowheads="1"/>
          </p:cNvSpPr>
          <p:nvPr/>
        </p:nvSpPr>
        <p:spPr bwMode="auto">
          <a:xfrm rot="10800000">
            <a:off x="7408863" y="2420938"/>
            <a:ext cx="647700" cy="2808287"/>
          </a:xfrm>
          <a:prstGeom prst="rect">
            <a:avLst/>
          </a:prstGeom>
          <a:solidFill>
            <a:srgbClr val="BBE0E3"/>
          </a:solidFill>
          <a:ln w="9525">
            <a:solidFill>
              <a:srgbClr val="000000"/>
            </a:solidFill>
            <a:miter lim="800000"/>
            <a:headEnd/>
            <a:tailEnd/>
          </a:ln>
          <a:effectLst/>
        </p:spPr>
        <p:txBody>
          <a:bodyPr vert="eaVert" wrap="none" anchor="ctr"/>
          <a:lstStyle/>
          <a:p>
            <a:pPr algn="ctr" fontAlgn="auto">
              <a:spcBef>
                <a:spcPts val="0"/>
              </a:spcBef>
              <a:spcAft>
                <a:spcPts val="0"/>
              </a:spcAft>
              <a:defRPr/>
            </a:pPr>
            <a:r>
              <a:rPr lang="th-TH" sz="3200">
                <a:solidFill>
                  <a:srgbClr val="FF0066"/>
                </a:solidFill>
                <a:effectLst>
                  <a:outerShdw blurRad="38100" dist="38100" dir="2700000" algn="tl">
                    <a:srgbClr val="000000"/>
                  </a:outerShdw>
                </a:effectLst>
                <a:latin typeface="Browallia New" pitchFamily="34" charset="-34"/>
                <a:ea typeface="MS PGothic" pitchFamily="34" charset="-128"/>
                <a:cs typeface="Browallia New" pitchFamily="34" charset="-34"/>
              </a:rPr>
              <a:t>,มูลค่าเพิ่มสูง</a:t>
            </a:r>
          </a:p>
        </p:txBody>
      </p:sp>
      <p:sp>
        <p:nvSpPr>
          <p:cNvPr id="29701" name="Rectangle 5"/>
          <p:cNvSpPr>
            <a:spLocks noChangeArrowheads="1"/>
          </p:cNvSpPr>
          <p:nvPr/>
        </p:nvSpPr>
        <p:spPr bwMode="auto">
          <a:xfrm>
            <a:off x="6545263" y="2997200"/>
            <a:ext cx="504825" cy="2233613"/>
          </a:xfrm>
          <a:prstGeom prst="rect">
            <a:avLst/>
          </a:prstGeom>
          <a:solidFill>
            <a:srgbClr val="BBE0E3"/>
          </a:solidFill>
          <a:ln w="9525">
            <a:solidFill>
              <a:srgbClr val="000000"/>
            </a:solidFill>
            <a:miter lim="800000"/>
            <a:headEnd/>
            <a:tailEnd/>
          </a:ln>
        </p:spPr>
        <p:txBody>
          <a:bodyPr wrap="none" anchor="ctr"/>
          <a:lstStyle/>
          <a:p>
            <a:endParaRPr lang="en-US">
              <a:latin typeface="Browallia New" pitchFamily="34" charset="-34"/>
              <a:cs typeface="Browallia New" pitchFamily="34" charset="-34"/>
            </a:endParaRPr>
          </a:p>
        </p:txBody>
      </p:sp>
      <p:sp>
        <p:nvSpPr>
          <p:cNvPr id="135174" name="Rectangle 6"/>
          <p:cNvSpPr>
            <a:spLocks noChangeArrowheads="1"/>
          </p:cNvSpPr>
          <p:nvPr/>
        </p:nvSpPr>
        <p:spPr bwMode="auto">
          <a:xfrm rot="10800000">
            <a:off x="2008188" y="1916113"/>
            <a:ext cx="647700" cy="3313112"/>
          </a:xfrm>
          <a:prstGeom prst="rect">
            <a:avLst/>
          </a:prstGeom>
          <a:solidFill>
            <a:srgbClr val="BBE0E3"/>
          </a:solidFill>
          <a:ln w="9525">
            <a:solidFill>
              <a:srgbClr val="000000"/>
            </a:solidFill>
            <a:miter lim="800000"/>
            <a:headEnd/>
            <a:tailEnd/>
          </a:ln>
          <a:effectLst/>
        </p:spPr>
        <p:txBody>
          <a:bodyPr vert="eaVert" wrap="none" anchor="ctr"/>
          <a:lstStyle/>
          <a:p>
            <a:pPr algn="ctr" fontAlgn="auto">
              <a:spcBef>
                <a:spcPts val="0"/>
              </a:spcBef>
              <a:spcAft>
                <a:spcPts val="0"/>
              </a:spcAft>
              <a:defRPr/>
            </a:pPr>
            <a:r>
              <a:rPr lang="th-TH" sz="3200">
                <a:solidFill>
                  <a:srgbClr val="FF0066"/>
                </a:solidFill>
                <a:effectLst>
                  <a:outerShdw blurRad="38100" dist="38100" dir="2700000" algn="tl">
                    <a:srgbClr val="000000"/>
                  </a:outerShdw>
                </a:effectLst>
                <a:latin typeface="Browallia New" pitchFamily="34" charset="-34"/>
                <a:ea typeface="MS PGothic" pitchFamily="34" charset="-128"/>
                <a:cs typeface="Browallia New" pitchFamily="34" charset="-34"/>
              </a:rPr>
              <a:t>มูลค่าเพิ่มสูง</a:t>
            </a:r>
          </a:p>
        </p:txBody>
      </p:sp>
      <p:sp>
        <p:nvSpPr>
          <p:cNvPr id="29703" name="Rectangle 7"/>
          <p:cNvSpPr>
            <a:spLocks noChangeArrowheads="1"/>
          </p:cNvSpPr>
          <p:nvPr/>
        </p:nvSpPr>
        <p:spPr bwMode="auto">
          <a:xfrm>
            <a:off x="2944813" y="2852738"/>
            <a:ext cx="503237" cy="2376487"/>
          </a:xfrm>
          <a:prstGeom prst="rect">
            <a:avLst/>
          </a:prstGeom>
          <a:solidFill>
            <a:srgbClr val="BBE0E3"/>
          </a:solidFill>
          <a:ln w="9525">
            <a:solidFill>
              <a:srgbClr val="000000"/>
            </a:solidFill>
            <a:miter lim="800000"/>
            <a:headEnd/>
            <a:tailEnd/>
          </a:ln>
        </p:spPr>
        <p:txBody>
          <a:bodyPr wrap="none" anchor="ctr"/>
          <a:lstStyle/>
          <a:p>
            <a:endParaRPr lang="en-US">
              <a:latin typeface="Browallia New" pitchFamily="34" charset="-34"/>
              <a:cs typeface="Browallia New" pitchFamily="34" charset="-34"/>
            </a:endParaRPr>
          </a:p>
        </p:txBody>
      </p:sp>
      <p:sp>
        <p:nvSpPr>
          <p:cNvPr id="29704" name="Rectangle 8"/>
          <p:cNvSpPr>
            <a:spLocks noChangeArrowheads="1"/>
          </p:cNvSpPr>
          <p:nvPr/>
        </p:nvSpPr>
        <p:spPr bwMode="auto">
          <a:xfrm>
            <a:off x="3663950" y="3789363"/>
            <a:ext cx="647700" cy="1439862"/>
          </a:xfrm>
          <a:prstGeom prst="rect">
            <a:avLst/>
          </a:prstGeom>
          <a:solidFill>
            <a:srgbClr val="BBE0E3"/>
          </a:solidFill>
          <a:ln w="9525">
            <a:solidFill>
              <a:srgbClr val="000000"/>
            </a:solidFill>
            <a:miter lim="800000"/>
            <a:headEnd/>
            <a:tailEnd/>
          </a:ln>
        </p:spPr>
        <p:txBody>
          <a:bodyPr wrap="none" anchor="ctr"/>
          <a:lstStyle/>
          <a:p>
            <a:endParaRPr lang="en-US">
              <a:latin typeface="Browallia New" pitchFamily="34" charset="-34"/>
              <a:cs typeface="Browallia New" pitchFamily="34" charset="-34"/>
            </a:endParaRPr>
          </a:p>
        </p:txBody>
      </p:sp>
      <p:sp>
        <p:nvSpPr>
          <p:cNvPr id="135177" name="Rectangle 9"/>
          <p:cNvSpPr>
            <a:spLocks noChangeArrowheads="1"/>
          </p:cNvSpPr>
          <p:nvPr/>
        </p:nvSpPr>
        <p:spPr bwMode="auto">
          <a:xfrm>
            <a:off x="4456113" y="4437063"/>
            <a:ext cx="1584325" cy="792162"/>
          </a:xfrm>
          <a:prstGeom prst="rect">
            <a:avLst/>
          </a:prstGeom>
          <a:solidFill>
            <a:srgbClr val="BBE0E3"/>
          </a:solidFill>
          <a:ln w="9525">
            <a:solidFill>
              <a:srgbClr val="000000"/>
            </a:solidFill>
            <a:miter lim="800000"/>
            <a:headEnd/>
            <a:tailEnd/>
          </a:ln>
          <a:effectLst/>
        </p:spPr>
        <p:txBody>
          <a:bodyPr wrap="none" anchor="ctr"/>
          <a:lstStyle/>
          <a:p>
            <a:pPr algn="ctr" fontAlgn="auto">
              <a:spcBef>
                <a:spcPts val="0"/>
              </a:spcBef>
              <a:spcAft>
                <a:spcPts val="0"/>
              </a:spcAft>
              <a:defRPr/>
            </a:pPr>
            <a:r>
              <a:rPr lang="th-TH">
                <a:solidFill>
                  <a:srgbClr val="FF0066"/>
                </a:solidFill>
                <a:effectLst>
                  <a:outerShdw blurRad="38100" dist="38100" dir="2700000" algn="tl">
                    <a:srgbClr val="000000"/>
                  </a:outerShdw>
                </a:effectLst>
                <a:latin typeface="Browallia New" pitchFamily="34" charset="-34"/>
                <a:ea typeface="MS PGothic" pitchFamily="34" charset="-128"/>
                <a:cs typeface="Browallia New" pitchFamily="34" charset="-34"/>
              </a:rPr>
              <a:t>มูลค่าเพิ่มต่ำ</a:t>
            </a:r>
          </a:p>
        </p:txBody>
      </p:sp>
      <p:sp>
        <p:nvSpPr>
          <p:cNvPr id="29706" name="Arc 10"/>
          <p:cNvSpPr>
            <a:spLocks/>
          </p:cNvSpPr>
          <p:nvPr/>
        </p:nvSpPr>
        <p:spPr bwMode="auto">
          <a:xfrm rot="10315834">
            <a:off x="2513013" y="1266825"/>
            <a:ext cx="5524500" cy="3265488"/>
          </a:xfrm>
          <a:custGeom>
            <a:avLst/>
            <a:gdLst>
              <a:gd name="T0" fmla="*/ 0 w 42336"/>
              <a:gd name="T1" fmla="*/ 2147483647 h 21692"/>
              <a:gd name="T2" fmla="*/ 2147483647 w 42336"/>
              <a:gd name="T3" fmla="*/ 2147483647 h 21692"/>
              <a:gd name="T4" fmla="*/ 2147483647 w 42336"/>
              <a:gd name="T5" fmla="*/ 2147483647 h 21692"/>
              <a:gd name="T6" fmla="*/ 0 60000 65536"/>
              <a:gd name="T7" fmla="*/ 0 60000 65536"/>
              <a:gd name="T8" fmla="*/ 0 60000 65536"/>
              <a:gd name="T9" fmla="*/ 0 w 42336"/>
              <a:gd name="T10" fmla="*/ 0 h 21692"/>
              <a:gd name="T11" fmla="*/ 42336 w 42336"/>
              <a:gd name="T12" fmla="*/ 21692 h 21692"/>
            </a:gdLst>
            <a:ahLst/>
            <a:cxnLst>
              <a:cxn ang="T6">
                <a:pos x="T0" y="T1"/>
              </a:cxn>
              <a:cxn ang="T7">
                <a:pos x="T2" y="T3"/>
              </a:cxn>
              <a:cxn ang="T8">
                <a:pos x="T4" y="T5"/>
              </a:cxn>
            </a:cxnLst>
            <a:rect l="T9" t="T10" r="T11" b="T12"/>
            <a:pathLst>
              <a:path w="42336" h="21692" fill="none" extrusionOk="0">
                <a:moveTo>
                  <a:pt x="0" y="15550"/>
                </a:moveTo>
                <a:cubicBezTo>
                  <a:pt x="2689" y="6335"/>
                  <a:pt x="11136" y="-1"/>
                  <a:pt x="20736" y="0"/>
                </a:cubicBezTo>
                <a:cubicBezTo>
                  <a:pt x="32665" y="0"/>
                  <a:pt x="42336" y="9670"/>
                  <a:pt x="42336" y="21600"/>
                </a:cubicBezTo>
                <a:cubicBezTo>
                  <a:pt x="42336" y="21630"/>
                  <a:pt x="42335" y="21661"/>
                  <a:pt x="42335" y="21691"/>
                </a:cubicBezTo>
              </a:path>
              <a:path w="42336" h="21692" stroke="0" extrusionOk="0">
                <a:moveTo>
                  <a:pt x="0" y="15550"/>
                </a:moveTo>
                <a:cubicBezTo>
                  <a:pt x="2689" y="6335"/>
                  <a:pt x="11136" y="-1"/>
                  <a:pt x="20736" y="0"/>
                </a:cubicBezTo>
                <a:cubicBezTo>
                  <a:pt x="32665" y="0"/>
                  <a:pt x="42336" y="9670"/>
                  <a:pt x="42336" y="21600"/>
                </a:cubicBezTo>
                <a:cubicBezTo>
                  <a:pt x="42336" y="21630"/>
                  <a:pt x="42335" y="21661"/>
                  <a:pt x="42335" y="21691"/>
                </a:cubicBezTo>
                <a:lnTo>
                  <a:pt x="20736" y="21600"/>
                </a:lnTo>
                <a:close/>
              </a:path>
            </a:pathLst>
          </a:custGeom>
          <a:noFill/>
          <a:ln w="38100">
            <a:solidFill>
              <a:srgbClr val="3366FF"/>
            </a:solidFill>
            <a:round/>
            <a:headEnd/>
            <a:tailEnd/>
          </a:ln>
        </p:spPr>
        <p:txBody>
          <a:bodyPr wrap="none" anchor="ctr"/>
          <a:lstStyle/>
          <a:p>
            <a:endParaRPr lang="th-TH"/>
          </a:p>
        </p:txBody>
      </p:sp>
      <p:sp>
        <p:nvSpPr>
          <p:cNvPr id="135179" name="Text Box 11"/>
          <p:cNvSpPr txBox="1">
            <a:spLocks noChangeArrowheads="1"/>
          </p:cNvSpPr>
          <p:nvPr/>
        </p:nvSpPr>
        <p:spPr bwMode="auto">
          <a:xfrm>
            <a:off x="660400" y="1773238"/>
            <a:ext cx="760413" cy="641350"/>
          </a:xfrm>
          <a:prstGeom prst="rect">
            <a:avLst/>
          </a:prstGeom>
          <a:noFill/>
          <a:ln w="9525">
            <a:noFill/>
            <a:miter lim="800000"/>
            <a:headEnd/>
            <a:tailEnd/>
          </a:ln>
          <a:effectLst/>
        </p:spPr>
        <p:txBody>
          <a:bodyPr>
            <a:spAutoFit/>
          </a:bodyPr>
          <a:lstStyle/>
          <a:p>
            <a:pPr fontAlgn="auto">
              <a:spcBef>
                <a:spcPct val="50000"/>
              </a:spcBef>
              <a:spcAft>
                <a:spcPts val="0"/>
              </a:spcAft>
              <a:defRPr/>
            </a:pPr>
            <a:r>
              <a:rPr lang="th-TH" sz="3600">
                <a:solidFill>
                  <a:srgbClr val="000000"/>
                </a:solidFill>
                <a:effectLst>
                  <a:outerShdw blurRad="38100" dist="38100" dir="2700000" algn="tl">
                    <a:srgbClr val="C0C0C0"/>
                  </a:outerShdw>
                </a:effectLst>
                <a:latin typeface="Browallia New" pitchFamily="34" charset="-34"/>
                <a:ea typeface="MS PGothic" pitchFamily="34" charset="-128"/>
                <a:cs typeface="Browallia New" pitchFamily="34" charset="-34"/>
              </a:rPr>
              <a:t>สูง</a:t>
            </a:r>
          </a:p>
        </p:txBody>
      </p:sp>
      <p:sp>
        <p:nvSpPr>
          <p:cNvPr id="135180" name="Text Box 12"/>
          <p:cNvSpPr txBox="1">
            <a:spLocks noChangeArrowheads="1"/>
          </p:cNvSpPr>
          <p:nvPr/>
        </p:nvSpPr>
        <p:spPr bwMode="auto">
          <a:xfrm>
            <a:off x="723900" y="4652963"/>
            <a:ext cx="369888" cy="641350"/>
          </a:xfrm>
          <a:prstGeom prst="rect">
            <a:avLst/>
          </a:prstGeom>
          <a:noFill/>
          <a:ln w="9525">
            <a:noFill/>
            <a:miter lim="800000"/>
            <a:headEnd/>
            <a:tailEnd/>
          </a:ln>
          <a:effectLst/>
        </p:spPr>
        <p:txBody>
          <a:bodyPr>
            <a:spAutoFit/>
          </a:bodyPr>
          <a:lstStyle/>
          <a:p>
            <a:pPr fontAlgn="auto">
              <a:spcBef>
                <a:spcPct val="50000"/>
              </a:spcBef>
              <a:spcAft>
                <a:spcPts val="0"/>
              </a:spcAft>
              <a:defRPr/>
            </a:pPr>
            <a:r>
              <a:rPr lang="th-TH" sz="3600">
                <a:solidFill>
                  <a:srgbClr val="000000"/>
                </a:solidFill>
                <a:effectLst>
                  <a:outerShdw blurRad="38100" dist="38100" dir="2700000" algn="tl">
                    <a:srgbClr val="C0C0C0"/>
                  </a:outerShdw>
                </a:effectLst>
                <a:latin typeface="Browallia New" pitchFamily="34" charset="-34"/>
                <a:ea typeface="MS PGothic" pitchFamily="34" charset="-128"/>
                <a:cs typeface="Browallia New" pitchFamily="34" charset="-34"/>
              </a:rPr>
              <a:t>ต่ำ</a:t>
            </a:r>
          </a:p>
        </p:txBody>
      </p:sp>
      <p:sp>
        <p:nvSpPr>
          <p:cNvPr id="29709" name="Text Box 13"/>
          <p:cNvSpPr txBox="1">
            <a:spLocks noChangeArrowheads="1"/>
          </p:cNvSpPr>
          <p:nvPr/>
        </p:nvSpPr>
        <p:spPr bwMode="auto">
          <a:xfrm>
            <a:off x="1128713" y="5400675"/>
            <a:ext cx="2249487" cy="549275"/>
          </a:xfrm>
          <a:prstGeom prst="rect">
            <a:avLst/>
          </a:prstGeom>
          <a:noFill/>
          <a:ln w="9525">
            <a:noFill/>
            <a:miter lim="800000"/>
            <a:headEnd/>
            <a:tailEnd/>
          </a:ln>
        </p:spPr>
        <p:txBody>
          <a:bodyPr>
            <a:spAutoFit/>
          </a:bodyPr>
          <a:lstStyle/>
          <a:p>
            <a:pPr algn="ctr">
              <a:spcBef>
                <a:spcPct val="50000"/>
              </a:spcBef>
            </a:pPr>
            <a:r>
              <a:rPr lang="th-TH" sz="3000">
                <a:solidFill>
                  <a:srgbClr val="000000"/>
                </a:solidFill>
                <a:latin typeface="Browallia New" pitchFamily="34" charset="-34"/>
                <a:ea typeface="MS PGothic" pitchFamily="34" charset="-128"/>
                <a:cs typeface="Browallia New" pitchFamily="34" charset="-34"/>
              </a:rPr>
              <a:t>ต้นน้ำ</a:t>
            </a:r>
          </a:p>
        </p:txBody>
      </p:sp>
      <p:sp>
        <p:nvSpPr>
          <p:cNvPr id="29710" name="Text Box 14"/>
          <p:cNvSpPr txBox="1">
            <a:spLocks noChangeArrowheads="1"/>
          </p:cNvSpPr>
          <p:nvPr/>
        </p:nvSpPr>
        <p:spPr bwMode="auto">
          <a:xfrm>
            <a:off x="6505575" y="5373688"/>
            <a:ext cx="2362200" cy="549275"/>
          </a:xfrm>
          <a:prstGeom prst="rect">
            <a:avLst/>
          </a:prstGeom>
          <a:noFill/>
          <a:ln w="9525">
            <a:noFill/>
            <a:miter lim="800000"/>
            <a:headEnd/>
            <a:tailEnd/>
          </a:ln>
        </p:spPr>
        <p:txBody>
          <a:bodyPr>
            <a:spAutoFit/>
          </a:bodyPr>
          <a:lstStyle/>
          <a:p>
            <a:pPr algn="ctr">
              <a:spcBef>
                <a:spcPct val="50000"/>
              </a:spcBef>
            </a:pPr>
            <a:r>
              <a:rPr lang="th-TH" sz="3000">
                <a:solidFill>
                  <a:srgbClr val="000000"/>
                </a:solidFill>
                <a:latin typeface="Browallia New" pitchFamily="34" charset="-34"/>
                <a:ea typeface="MS PGothic" pitchFamily="34" charset="-128"/>
                <a:cs typeface="Browallia New" pitchFamily="34" charset="-34"/>
              </a:rPr>
              <a:t>ปลายน้ำ</a:t>
            </a:r>
          </a:p>
        </p:txBody>
      </p:sp>
      <p:sp>
        <p:nvSpPr>
          <p:cNvPr id="29711" name="Text Box 15"/>
          <p:cNvSpPr txBox="1">
            <a:spLocks noChangeArrowheads="1"/>
          </p:cNvSpPr>
          <p:nvPr/>
        </p:nvSpPr>
        <p:spPr bwMode="auto">
          <a:xfrm>
            <a:off x="4427984" y="3717032"/>
            <a:ext cx="1728788" cy="336550"/>
          </a:xfrm>
          <a:prstGeom prst="rect">
            <a:avLst/>
          </a:prstGeom>
          <a:noFill/>
          <a:ln w="9525">
            <a:noFill/>
            <a:miter lim="800000"/>
            <a:headEnd/>
            <a:tailEnd/>
          </a:ln>
        </p:spPr>
        <p:txBody>
          <a:bodyPr>
            <a:spAutoFit/>
          </a:bodyPr>
          <a:lstStyle/>
          <a:p>
            <a:pPr>
              <a:spcBef>
                <a:spcPct val="50000"/>
              </a:spcBef>
            </a:pPr>
            <a:r>
              <a:rPr lang="en-US" sz="1600" dirty="0" smtClean="0">
                <a:solidFill>
                  <a:srgbClr val="000000"/>
                </a:solidFill>
                <a:latin typeface="Calibri" pitchFamily="34" charset="0"/>
                <a:ea typeface="MS PGothic" pitchFamily="34" charset="-128"/>
                <a:cs typeface="Browallia New" pitchFamily="34" charset="-34"/>
              </a:rPr>
              <a:t>Assembling/OEM</a:t>
            </a:r>
            <a:endParaRPr lang="en-US" sz="1600" dirty="0">
              <a:solidFill>
                <a:srgbClr val="000000"/>
              </a:solidFill>
              <a:latin typeface="Calibri" pitchFamily="34" charset="0"/>
              <a:ea typeface="MS PGothic" pitchFamily="34" charset="-128"/>
              <a:cs typeface="Browallia New" pitchFamily="34" charset="-34"/>
            </a:endParaRPr>
          </a:p>
        </p:txBody>
      </p:sp>
      <p:sp>
        <p:nvSpPr>
          <p:cNvPr id="29712" name="Text Box 16"/>
          <p:cNvSpPr txBox="1">
            <a:spLocks noChangeArrowheads="1"/>
          </p:cNvSpPr>
          <p:nvPr/>
        </p:nvSpPr>
        <p:spPr bwMode="auto">
          <a:xfrm>
            <a:off x="3592513" y="2924175"/>
            <a:ext cx="1439862" cy="703263"/>
          </a:xfrm>
          <a:prstGeom prst="rect">
            <a:avLst/>
          </a:prstGeom>
          <a:noFill/>
          <a:ln w="9525">
            <a:noFill/>
            <a:miter lim="800000"/>
            <a:headEnd/>
            <a:tailEnd/>
          </a:ln>
        </p:spPr>
        <p:txBody>
          <a:bodyPr>
            <a:spAutoFit/>
          </a:bodyPr>
          <a:lstStyle/>
          <a:p>
            <a:pPr>
              <a:spcBef>
                <a:spcPct val="50000"/>
              </a:spcBef>
            </a:pPr>
            <a:r>
              <a:rPr lang="en-US" sz="1600">
                <a:solidFill>
                  <a:srgbClr val="000000"/>
                </a:solidFill>
                <a:latin typeface="Calibri" pitchFamily="34" charset="0"/>
                <a:ea typeface="MS PGothic" pitchFamily="34" charset="-128"/>
                <a:cs typeface="Browallia New" pitchFamily="34" charset="-34"/>
              </a:rPr>
              <a:t>Module Part</a:t>
            </a:r>
          </a:p>
          <a:p>
            <a:pPr>
              <a:spcBef>
                <a:spcPct val="50000"/>
              </a:spcBef>
            </a:pPr>
            <a:r>
              <a:rPr lang="en-US" sz="1600">
                <a:solidFill>
                  <a:srgbClr val="000000"/>
                </a:solidFill>
                <a:latin typeface="Calibri" pitchFamily="34" charset="0"/>
                <a:ea typeface="MS PGothic" pitchFamily="34" charset="-128"/>
                <a:cs typeface="Browallia New" pitchFamily="34" charset="-34"/>
              </a:rPr>
              <a:t> Production</a:t>
            </a:r>
          </a:p>
        </p:txBody>
      </p:sp>
      <p:sp>
        <p:nvSpPr>
          <p:cNvPr id="29713" name="Text Box 17"/>
          <p:cNvSpPr txBox="1">
            <a:spLocks noChangeArrowheads="1"/>
          </p:cNvSpPr>
          <p:nvPr/>
        </p:nvSpPr>
        <p:spPr bwMode="auto">
          <a:xfrm>
            <a:off x="2728913" y="2349500"/>
            <a:ext cx="1944687" cy="336550"/>
          </a:xfrm>
          <a:prstGeom prst="rect">
            <a:avLst/>
          </a:prstGeom>
          <a:noFill/>
          <a:ln w="9525">
            <a:noFill/>
            <a:miter lim="800000"/>
            <a:headEnd/>
            <a:tailEnd/>
          </a:ln>
        </p:spPr>
        <p:txBody>
          <a:bodyPr>
            <a:spAutoFit/>
          </a:bodyPr>
          <a:lstStyle/>
          <a:p>
            <a:pPr>
              <a:spcBef>
                <a:spcPct val="50000"/>
              </a:spcBef>
            </a:pPr>
            <a:r>
              <a:rPr lang="en-US" sz="1600">
                <a:solidFill>
                  <a:srgbClr val="000000"/>
                </a:solidFill>
                <a:latin typeface="Calibri" pitchFamily="34" charset="0"/>
                <a:ea typeface="MS PGothic" pitchFamily="34" charset="-128"/>
                <a:cs typeface="Browallia New" pitchFamily="34" charset="-34"/>
              </a:rPr>
              <a:t>Part Production</a:t>
            </a:r>
          </a:p>
        </p:txBody>
      </p:sp>
      <p:sp>
        <p:nvSpPr>
          <p:cNvPr id="29714" name="Text Box 18"/>
          <p:cNvSpPr txBox="1">
            <a:spLocks noChangeArrowheads="1"/>
          </p:cNvSpPr>
          <p:nvPr/>
        </p:nvSpPr>
        <p:spPr bwMode="auto">
          <a:xfrm>
            <a:off x="1792288" y="1196975"/>
            <a:ext cx="2592387" cy="581025"/>
          </a:xfrm>
          <a:prstGeom prst="rect">
            <a:avLst/>
          </a:prstGeom>
          <a:noFill/>
          <a:ln w="9525">
            <a:noFill/>
            <a:miter lim="800000"/>
            <a:headEnd/>
            <a:tailEnd/>
          </a:ln>
        </p:spPr>
        <p:txBody>
          <a:bodyPr>
            <a:spAutoFit/>
          </a:bodyPr>
          <a:lstStyle/>
          <a:p>
            <a:pPr>
              <a:spcBef>
                <a:spcPct val="50000"/>
              </a:spcBef>
            </a:pPr>
            <a:r>
              <a:rPr lang="en-US" sz="1600">
                <a:solidFill>
                  <a:srgbClr val="000000"/>
                </a:solidFill>
                <a:latin typeface="Calibri" pitchFamily="34" charset="0"/>
                <a:ea typeface="MS PGothic" pitchFamily="34" charset="-128"/>
                <a:cs typeface="Browallia New" pitchFamily="34" charset="-34"/>
              </a:rPr>
              <a:t>Development of prototype</a:t>
            </a:r>
          </a:p>
        </p:txBody>
      </p:sp>
      <p:sp>
        <p:nvSpPr>
          <p:cNvPr id="29715" name="Text Box 19"/>
          <p:cNvSpPr txBox="1">
            <a:spLocks noChangeArrowheads="1"/>
          </p:cNvSpPr>
          <p:nvPr/>
        </p:nvSpPr>
        <p:spPr bwMode="auto">
          <a:xfrm>
            <a:off x="6400800" y="2565400"/>
            <a:ext cx="720725" cy="336550"/>
          </a:xfrm>
          <a:prstGeom prst="rect">
            <a:avLst/>
          </a:prstGeom>
          <a:noFill/>
          <a:ln w="9525">
            <a:noFill/>
            <a:miter lim="800000"/>
            <a:headEnd/>
            <a:tailEnd/>
          </a:ln>
        </p:spPr>
        <p:txBody>
          <a:bodyPr>
            <a:spAutoFit/>
          </a:bodyPr>
          <a:lstStyle/>
          <a:p>
            <a:pPr>
              <a:spcBef>
                <a:spcPct val="50000"/>
              </a:spcBef>
            </a:pPr>
            <a:r>
              <a:rPr lang="en-US" sz="1600">
                <a:solidFill>
                  <a:srgbClr val="000000"/>
                </a:solidFill>
                <a:latin typeface="Calibri" pitchFamily="34" charset="0"/>
                <a:ea typeface="MS PGothic" pitchFamily="34" charset="-128"/>
                <a:cs typeface="Browallia New" pitchFamily="34" charset="-34"/>
              </a:rPr>
              <a:t>Sales</a:t>
            </a:r>
          </a:p>
        </p:txBody>
      </p:sp>
      <p:sp>
        <p:nvSpPr>
          <p:cNvPr id="29716" name="Text Box 20"/>
          <p:cNvSpPr txBox="1">
            <a:spLocks noChangeArrowheads="1"/>
          </p:cNvSpPr>
          <p:nvPr/>
        </p:nvSpPr>
        <p:spPr bwMode="auto">
          <a:xfrm>
            <a:off x="6940550" y="2060575"/>
            <a:ext cx="2232025" cy="336550"/>
          </a:xfrm>
          <a:prstGeom prst="rect">
            <a:avLst/>
          </a:prstGeom>
          <a:noFill/>
          <a:ln w="9525">
            <a:noFill/>
            <a:miter lim="800000"/>
            <a:headEnd/>
            <a:tailEnd/>
          </a:ln>
        </p:spPr>
        <p:txBody>
          <a:bodyPr>
            <a:spAutoFit/>
          </a:bodyPr>
          <a:lstStyle/>
          <a:p>
            <a:pPr>
              <a:spcBef>
                <a:spcPct val="50000"/>
              </a:spcBef>
            </a:pPr>
            <a:r>
              <a:rPr lang="en-US" sz="1600">
                <a:solidFill>
                  <a:srgbClr val="000000"/>
                </a:solidFill>
                <a:latin typeface="Calibri" pitchFamily="34" charset="0"/>
                <a:ea typeface="MS PGothic" pitchFamily="34" charset="-128"/>
                <a:cs typeface="Browallia New" pitchFamily="34" charset="-34"/>
              </a:rPr>
              <a:t>After-sale service</a:t>
            </a:r>
          </a:p>
        </p:txBody>
      </p:sp>
      <p:sp>
        <p:nvSpPr>
          <p:cNvPr id="29717" name="Line 21"/>
          <p:cNvSpPr>
            <a:spLocks noChangeShapeType="1"/>
          </p:cNvSpPr>
          <p:nvPr/>
        </p:nvSpPr>
        <p:spPr bwMode="auto">
          <a:xfrm>
            <a:off x="1287463" y="5229225"/>
            <a:ext cx="7273925" cy="0"/>
          </a:xfrm>
          <a:prstGeom prst="line">
            <a:avLst/>
          </a:prstGeom>
          <a:noFill/>
          <a:ln w="57150">
            <a:solidFill>
              <a:srgbClr val="000000"/>
            </a:solidFill>
            <a:round/>
            <a:headEnd/>
            <a:tailEnd type="triangle" w="med" len="med"/>
          </a:ln>
        </p:spPr>
        <p:txBody>
          <a:bodyPr/>
          <a:lstStyle/>
          <a:p>
            <a:endParaRPr lang="th-TH"/>
          </a:p>
        </p:txBody>
      </p:sp>
      <p:sp>
        <p:nvSpPr>
          <p:cNvPr id="29718" name="Line 22"/>
          <p:cNvSpPr>
            <a:spLocks noChangeShapeType="1"/>
          </p:cNvSpPr>
          <p:nvPr/>
        </p:nvSpPr>
        <p:spPr bwMode="auto">
          <a:xfrm flipV="1">
            <a:off x="1287463" y="1628775"/>
            <a:ext cx="0" cy="3600450"/>
          </a:xfrm>
          <a:prstGeom prst="line">
            <a:avLst/>
          </a:prstGeom>
          <a:noFill/>
          <a:ln w="57150">
            <a:solidFill>
              <a:srgbClr val="000000"/>
            </a:solidFill>
            <a:round/>
            <a:headEnd/>
            <a:tailEnd type="triangle" w="med" len="med"/>
          </a:ln>
        </p:spPr>
        <p:txBody>
          <a:bodyPr/>
          <a:lstStyle/>
          <a:p>
            <a:endParaRPr lang="th-TH"/>
          </a:p>
        </p:txBody>
      </p:sp>
      <p:sp>
        <p:nvSpPr>
          <p:cNvPr id="29719" name="Oval 23"/>
          <p:cNvSpPr>
            <a:spLocks noChangeArrowheads="1"/>
          </p:cNvSpPr>
          <p:nvPr/>
        </p:nvSpPr>
        <p:spPr bwMode="auto">
          <a:xfrm>
            <a:off x="1863725" y="1700213"/>
            <a:ext cx="936625" cy="3671887"/>
          </a:xfrm>
          <a:prstGeom prst="ellipse">
            <a:avLst/>
          </a:prstGeom>
          <a:noFill/>
          <a:ln w="12700">
            <a:solidFill>
              <a:srgbClr val="C0C0C0"/>
            </a:solidFill>
            <a:prstDash val="dash"/>
            <a:round/>
            <a:headEnd/>
            <a:tailEnd/>
          </a:ln>
        </p:spPr>
        <p:txBody>
          <a:bodyPr wrap="none" anchor="ctr"/>
          <a:lstStyle/>
          <a:p>
            <a:endParaRPr lang="en-US">
              <a:latin typeface="Browallia New" pitchFamily="34" charset="-34"/>
              <a:cs typeface="Browallia New" pitchFamily="34" charset="-34"/>
            </a:endParaRPr>
          </a:p>
        </p:txBody>
      </p:sp>
      <p:sp>
        <p:nvSpPr>
          <p:cNvPr id="29720" name="Oval 24"/>
          <p:cNvSpPr>
            <a:spLocks noChangeArrowheads="1"/>
          </p:cNvSpPr>
          <p:nvPr/>
        </p:nvSpPr>
        <p:spPr bwMode="auto">
          <a:xfrm>
            <a:off x="6457950" y="1687513"/>
            <a:ext cx="1657350" cy="3671887"/>
          </a:xfrm>
          <a:prstGeom prst="ellipse">
            <a:avLst/>
          </a:prstGeom>
          <a:noFill/>
          <a:ln w="12700">
            <a:solidFill>
              <a:srgbClr val="C0C0C0"/>
            </a:solidFill>
            <a:prstDash val="dash"/>
            <a:round/>
            <a:headEnd/>
            <a:tailEnd/>
          </a:ln>
        </p:spPr>
        <p:txBody>
          <a:bodyPr wrap="none" anchor="ctr"/>
          <a:lstStyle/>
          <a:p>
            <a:endParaRPr lang="en-US">
              <a:latin typeface="Browallia New" pitchFamily="34" charset="-34"/>
              <a:cs typeface="Browallia New" pitchFamily="34" charset="-34"/>
            </a:endParaRPr>
          </a:p>
        </p:txBody>
      </p:sp>
      <p:sp>
        <p:nvSpPr>
          <p:cNvPr id="29721" name="Rectangle 25"/>
          <p:cNvSpPr>
            <a:spLocks noChangeArrowheads="1"/>
          </p:cNvSpPr>
          <p:nvPr/>
        </p:nvSpPr>
        <p:spPr bwMode="auto">
          <a:xfrm>
            <a:off x="3521075" y="1268413"/>
            <a:ext cx="2808288" cy="576262"/>
          </a:xfrm>
          <a:prstGeom prst="rect">
            <a:avLst/>
          </a:prstGeom>
          <a:solidFill>
            <a:srgbClr val="C0C0C0"/>
          </a:solidFill>
          <a:ln w="9525">
            <a:solidFill>
              <a:srgbClr val="C0C0C0"/>
            </a:solidFill>
            <a:miter lim="800000"/>
            <a:headEnd/>
            <a:tailEnd/>
          </a:ln>
        </p:spPr>
        <p:txBody>
          <a:bodyPr wrap="none" anchor="ctr"/>
          <a:lstStyle/>
          <a:p>
            <a:pPr algn="ctr"/>
            <a:r>
              <a:rPr lang="en-US" sz="1600">
                <a:solidFill>
                  <a:srgbClr val="FFFFFF"/>
                </a:solidFill>
                <a:latin typeface="Calibri" pitchFamily="34" charset="0"/>
                <a:ea typeface="MS PGothic" pitchFamily="34" charset="-128"/>
                <a:cs typeface="Browallia New" pitchFamily="34" charset="-34"/>
              </a:rPr>
              <a:t>Our own Products </a:t>
            </a:r>
          </a:p>
          <a:p>
            <a:pPr algn="ctr"/>
            <a:r>
              <a:rPr lang="en-US" sz="1600">
                <a:solidFill>
                  <a:srgbClr val="FFFFFF"/>
                </a:solidFill>
                <a:latin typeface="Calibri" pitchFamily="34" charset="0"/>
                <a:ea typeface="MS PGothic" pitchFamily="34" charset="-128"/>
                <a:cs typeface="Browallia New" pitchFamily="34" charset="-34"/>
              </a:rPr>
              <a:t>&amp; Brand/Innovation</a:t>
            </a:r>
          </a:p>
        </p:txBody>
      </p:sp>
      <p:sp>
        <p:nvSpPr>
          <p:cNvPr id="29722" name="Line 26"/>
          <p:cNvSpPr>
            <a:spLocks noChangeShapeType="1"/>
          </p:cNvSpPr>
          <p:nvPr/>
        </p:nvSpPr>
        <p:spPr bwMode="auto">
          <a:xfrm flipH="1">
            <a:off x="2655888" y="1844675"/>
            <a:ext cx="865187" cy="504825"/>
          </a:xfrm>
          <a:prstGeom prst="line">
            <a:avLst/>
          </a:prstGeom>
          <a:noFill/>
          <a:ln w="9525">
            <a:solidFill>
              <a:srgbClr val="C0C0C0"/>
            </a:solidFill>
            <a:round/>
            <a:headEnd/>
            <a:tailEnd type="triangle" w="med" len="med"/>
          </a:ln>
        </p:spPr>
        <p:txBody>
          <a:bodyPr/>
          <a:lstStyle/>
          <a:p>
            <a:endParaRPr lang="th-TH"/>
          </a:p>
        </p:txBody>
      </p:sp>
      <p:sp>
        <p:nvSpPr>
          <p:cNvPr id="29723" name="Line 27"/>
          <p:cNvSpPr>
            <a:spLocks noChangeShapeType="1"/>
          </p:cNvSpPr>
          <p:nvPr/>
        </p:nvSpPr>
        <p:spPr bwMode="auto">
          <a:xfrm>
            <a:off x="6329363" y="1844675"/>
            <a:ext cx="287337" cy="431800"/>
          </a:xfrm>
          <a:prstGeom prst="line">
            <a:avLst/>
          </a:prstGeom>
          <a:noFill/>
          <a:ln w="9525">
            <a:solidFill>
              <a:srgbClr val="C0C0C0"/>
            </a:solidFill>
            <a:round/>
            <a:headEnd/>
            <a:tailEnd type="triangle" w="med" len="med"/>
          </a:ln>
        </p:spPr>
        <p:txBody>
          <a:bodyPr/>
          <a:lstStyle/>
          <a:p>
            <a:endParaRPr lang="th-TH"/>
          </a:p>
        </p:txBody>
      </p:sp>
      <p:sp>
        <p:nvSpPr>
          <p:cNvPr id="29724" name="Text Box 28"/>
          <p:cNvSpPr txBox="1">
            <a:spLocks noChangeArrowheads="1"/>
          </p:cNvSpPr>
          <p:nvPr/>
        </p:nvSpPr>
        <p:spPr bwMode="auto">
          <a:xfrm>
            <a:off x="5940425" y="6461125"/>
            <a:ext cx="2663825" cy="396875"/>
          </a:xfrm>
          <a:prstGeom prst="rect">
            <a:avLst/>
          </a:prstGeom>
          <a:noFill/>
          <a:ln w="9525">
            <a:noFill/>
            <a:miter lim="800000"/>
            <a:headEnd/>
            <a:tailEnd/>
          </a:ln>
        </p:spPr>
        <p:txBody>
          <a:bodyPr>
            <a:spAutoFit/>
          </a:bodyPr>
          <a:lstStyle/>
          <a:p>
            <a:pPr>
              <a:spcBef>
                <a:spcPct val="50000"/>
              </a:spcBef>
            </a:pPr>
            <a:r>
              <a:rPr lang="en-US" sz="2000">
                <a:solidFill>
                  <a:srgbClr val="000000"/>
                </a:solidFill>
                <a:latin typeface="Cordia New" pitchFamily="34" charset="-34"/>
                <a:ea typeface="MS PGothic" pitchFamily="34" charset="-128"/>
                <a:cs typeface="Cordia New" pitchFamily="34" charset="-34"/>
              </a:rPr>
              <a:t>Source: Shih’s &amp; Smiling Curve</a:t>
            </a:r>
          </a:p>
        </p:txBody>
      </p:sp>
      <p:sp>
        <p:nvSpPr>
          <p:cNvPr id="135198" name="Rectangle 30"/>
          <p:cNvSpPr>
            <a:spLocks noChangeArrowheads="1"/>
          </p:cNvSpPr>
          <p:nvPr/>
        </p:nvSpPr>
        <p:spPr bwMode="auto">
          <a:xfrm>
            <a:off x="3563888" y="5661248"/>
            <a:ext cx="3421062" cy="533400"/>
          </a:xfrm>
          <a:prstGeom prst="rect">
            <a:avLst/>
          </a:prstGeom>
          <a:solidFill>
            <a:schemeClr val="accent1"/>
          </a:solidFill>
          <a:ln w="9525">
            <a:solidFill>
              <a:srgbClr val="000000"/>
            </a:solidFill>
            <a:miter lim="800000"/>
            <a:headEnd/>
            <a:tailEnd/>
          </a:ln>
          <a:effectLst/>
        </p:spPr>
        <p:txBody>
          <a:bodyPr wrap="none" anchor="ctr"/>
          <a:lstStyle/>
          <a:p>
            <a:pPr algn="ctr" fontAlgn="auto">
              <a:spcBef>
                <a:spcPts val="0"/>
              </a:spcBef>
              <a:spcAft>
                <a:spcPts val="0"/>
              </a:spcAft>
              <a:defRPr/>
            </a:pPr>
            <a:r>
              <a:rPr lang="en-US" sz="3200" dirty="0">
                <a:solidFill>
                  <a:srgbClr val="FFFFFF"/>
                </a:solidFill>
                <a:effectLst>
                  <a:outerShdw blurRad="38100" dist="38100" dir="2700000" algn="tl">
                    <a:srgbClr val="000000"/>
                  </a:outerShdw>
                </a:effectLst>
                <a:latin typeface="Cordia New" pitchFamily="34" charset="-34"/>
                <a:ea typeface="MS PGothic" pitchFamily="34" charset="-128"/>
                <a:cs typeface="Cordia New" pitchFamily="34" charset="-34"/>
              </a:rPr>
              <a:t>Middle Income Trap</a:t>
            </a:r>
            <a:endParaRPr lang="th-TH" sz="3200" dirty="0">
              <a:solidFill>
                <a:srgbClr val="FFFFFF"/>
              </a:solidFill>
              <a:effectLst>
                <a:outerShdw blurRad="38100" dist="38100" dir="2700000" algn="tl">
                  <a:srgbClr val="000000"/>
                </a:outerShdw>
              </a:effectLst>
              <a:latin typeface="Cordia New" pitchFamily="34" charset="-34"/>
              <a:ea typeface="MS PGothic" pitchFamily="34" charset="-128"/>
              <a:cs typeface="Cordia New" pitchFamily="34" charset="-34"/>
            </a:endParaRPr>
          </a:p>
        </p:txBody>
      </p:sp>
      <p:sp>
        <p:nvSpPr>
          <p:cNvPr id="29726" name="AutoShape 31"/>
          <p:cNvSpPr>
            <a:spLocks noChangeArrowheads="1"/>
          </p:cNvSpPr>
          <p:nvPr/>
        </p:nvSpPr>
        <p:spPr bwMode="auto">
          <a:xfrm flipV="1">
            <a:off x="5133975" y="5356225"/>
            <a:ext cx="304800" cy="304800"/>
          </a:xfrm>
          <a:prstGeom prst="downArrow">
            <a:avLst>
              <a:gd name="adj1" fmla="val 50000"/>
              <a:gd name="adj2" fmla="val 25000"/>
            </a:avLst>
          </a:prstGeom>
          <a:solidFill>
            <a:srgbClr val="FF0000"/>
          </a:solidFill>
          <a:ln w="9525">
            <a:solidFill>
              <a:srgbClr val="FF0000"/>
            </a:solidFill>
            <a:miter lim="800000"/>
            <a:headEnd/>
            <a:tailEnd/>
          </a:ln>
        </p:spPr>
        <p:txBody>
          <a:bodyPr wrap="none" anchor="ctr"/>
          <a:lstStyle/>
          <a:p>
            <a:endParaRPr lang="en-US">
              <a:latin typeface="Browallia New" pitchFamily="34" charset="-34"/>
              <a:cs typeface="Browallia New" pitchFamily="34" charset="-34"/>
            </a:endParaRPr>
          </a:p>
        </p:txBody>
      </p:sp>
      <p:sp>
        <p:nvSpPr>
          <p:cNvPr id="29727" name="AutoShape 33"/>
          <p:cNvSpPr>
            <a:spLocks noChangeArrowheads="1"/>
          </p:cNvSpPr>
          <p:nvPr/>
        </p:nvSpPr>
        <p:spPr bwMode="auto">
          <a:xfrm rot="-2041834">
            <a:off x="5935663" y="3546475"/>
            <a:ext cx="1363662" cy="2873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38100">
            <a:solidFill>
              <a:srgbClr val="FF0000"/>
            </a:solidFill>
            <a:miter lim="800000"/>
            <a:headEnd/>
            <a:tailEnd/>
          </a:ln>
        </p:spPr>
        <p:txBody>
          <a:bodyPr wrap="none" anchor="ctr"/>
          <a:lstStyle/>
          <a:p>
            <a:endParaRPr lang="th-TH"/>
          </a:p>
        </p:txBody>
      </p:sp>
      <p:sp>
        <p:nvSpPr>
          <p:cNvPr id="29728" name="AutoShape 34"/>
          <p:cNvSpPr>
            <a:spLocks noChangeArrowheads="1"/>
          </p:cNvSpPr>
          <p:nvPr/>
        </p:nvSpPr>
        <p:spPr bwMode="auto">
          <a:xfrm rot="2041834" flipH="1">
            <a:off x="2987675" y="3502025"/>
            <a:ext cx="1655763" cy="2873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38100">
            <a:solidFill>
              <a:srgbClr val="FF0000"/>
            </a:solidFill>
            <a:miter lim="800000"/>
            <a:headEnd/>
            <a:tailEnd/>
          </a:ln>
        </p:spPr>
        <p:txBody>
          <a:bodyPr wrap="none" anchor="ctr"/>
          <a:lstStyle/>
          <a:p>
            <a:endParaRPr lang="th-TH"/>
          </a:p>
        </p:txBody>
      </p:sp>
      <p:sp>
        <p:nvSpPr>
          <p:cNvPr id="35" name="ตัวยึดหมายเลขภาพนิ่ง 8"/>
          <p:cNvSpPr>
            <a:spLocks noGrp="1"/>
          </p:cNvSpPr>
          <p:nvPr>
            <p:ph type="sldNum" sz="quarter" idx="12"/>
          </p:nvPr>
        </p:nvSpPr>
        <p:spPr>
          <a:xfrm>
            <a:off x="6831013" y="6237288"/>
            <a:ext cx="2133600" cy="365125"/>
          </a:xfrm>
        </p:spPr>
        <p:txBody>
          <a:bodyPr/>
          <a:lstStyle/>
          <a:p>
            <a:pPr>
              <a:defRPr/>
            </a:pPr>
            <a:fld id="{F4C36F69-6F1D-4EBC-98AD-F99184374D1E}" type="slidenum">
              <a:rPr lang="th-TH" sz="1400">
                <a:latin typeface="Tahoma" pitchFamily="34" charset="0"/>
                <a:ea typeface="Tahoma" pitchFamily="34" charset="0"/>
                <a:cs typeface="Tahoma" pitchFamily="34" charset="0"/>
              </a:rPr>
              <a:pPr>
                <a:defRPr/>
              </a:pPr>
              <a:t>16</a:t>
            </a:fld>
            <a:endParaRPr lang="th-TH" sz="1400" dirty="0">
              <a:latin typeface="Tahoma" pitchFamily="34" charset="0"/>
              <a:ea typeface="Tahoma" pitchFamily="34" charset="0"/>
              <a:cs typeface="Tahoma" pitchFamily="34" charset="0"/>
            </a:endParaRPr>
          </a:p>
        </p:txBody>
      </p:sp>
      <p:sp>
        <p:nvSpPr>
          <p:cNvPr id="34" name="TextBox 33"/>
          <p:cNvSpPr txBox="1"/>
          <p:nvPr/>
        </p:nvSpPr>
        <p:spPr>
          <a:xfrm>
            <a:off x="755576" y="6237312"/>
            <a:ext cx="5226111" cy="461665"/>
          </a:xfrm>
          <a:prstGeom prst="rect">
            <a:avLst/>
          </a:prstGeom>
          <a:noFill/>
        </p:spPr>
        <p:txBody>
          <a:bodyPr wrap="square" rtlCol="0">
            <a:spAutoFit/>
          </a:bodyPr>
          <a:lstStyle/>
          <a:p>
            <a:r>
              <a:rPr lang="th-TH" sz="1200" dirty="0" smtClean="0">
                <a:latin typeface="Tahoma" pitchFamily="34" charset="0"/>
                <a:ea typeface="Tahoma" pitchFamily="34" charset="0"/>
                <a:cs typeface="Tahoma" pitchFamily="34" charset="0"/>
              </a:rPr>
              <a:t>ประเทศที่ถือว่ามีรายได้ปานกลางระดับสูง คือประเทศที่ประชากรมี</a:t>
            </a:r>
          </a:p>
          <a:p>
            <a:r>
              <a:rPr lang="th-TH" sz="1200" dirty="0" smtClean="0">
                <a:latin typeface="Tahoma" pitchFamily="34" charset="0"/>
                <a:ea typeface="Tahoma" pitchFamily="34" charset="0"/>
                <a:cs typeface="Tahoma" pitchFamily="34" charset="0"/>
              </a:rPr>
              <a:t>รายได้เฉลี่ย 3,976 – 12,275 เหรียญสหรัฐฯ (ประมาณ 118,662 - 366,337 บาท)</a:t>
            </a:r>
          </a:p>
        </p:txBody>
      </p:sp>
      <p:sp>
        <p:nvSpPr>
          <p:cNvPr id="36" name="Oval 35"/>
          <p:cNvSpPr/>
          <p:nvPr/>
        </p:nvSpPr>
        <p:spPr>
          <a:xfrm>
            <a:off x="4572000" y="1988840"/>
            <a:ext cx="1584176"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US$4,210</a:t>
            </a:r>
          </a:p>
          <a:p>
            <a:pPr algn="ctr"/>
            <a:r>
              <a:rPr lang="en-US" sz="1800" dirty="0" smtClean="0"/>
              <a:t>Per capita income</a:t>
            </a:r>
            <a:endParaRPr lang="th-TH"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ชื่อเรื่อง 1"/>
          <p:cNvSpPr>
            <a:spLocks noGrp="1"/>
          </p:cNvSpPr>
          <p:nvPr>
            <p:ph type="title"/>
          </p:nvPr>
        </p:nvSpPr>
        <p:spPr>
          <a:xfrm>
            <a:off x="590550" y="115888"/>
            <a:ext cx="8229600" cy="844550"/>
          </a:xfrm>
        </p:spPr>
        <p:txBody>
          <a:bodyPr>
            <a:normAutofit fontScale="90000"/>
          </a:bodyPr>
          <a:lstStyle/>
          <a:p>
            <a:r>
              <a:rPr lang="th-TH" sz="2500" b="1" smtClean="0">
                <a:latin typeface="Tahoma" pitchFamily="34" charset="0"/>
                <a:cs typeface="Tahoma" pitchFamily="34" charset="0"/>
              </a:rPr>
              <a:t>ความสามารถด้านนวัตกรรม โดย </a:t>
            </a:r>
            <a:r>
              <a:rPr lang="en-US" sz="2500" b="1" smtClean="0">
                <a:latin typeface="Tahoma" pitchFamily="34" charset="0"/>
                <a:cs typeface="Tahoma" pitchFamily="34" charset="0"/>
              </a:rPr>
              <a:t>INSEAD </a:t>
            </a:r>
            <a:r>
              <a:rPr lang="th-TH" sz="2500" b="1" smtClean="0">
                <a:latin typeface="Tahoma" pitchFamily="34" charset="0"/>
                <a:cs typeface="Tahoma" pitchFamily="34" charset="0"/>
              </a:rPr>
              <a:t>และ </a:t>
            </a:r>
            <a:r>
              <a:rPr lang="en-US" sz="2500" b="1" smtClean="0">
                <a:latin typeface="Tahoma" pitchFamily="34" charset="0"/>
                <a:cs typeface="Tahoma" pitchFamily="34" charset="0"/>
              </a:rPr>
              <a:t>WIPO Global Innovation Index </a:t>
            </a:r>
            <a:r>
              <a:rPr lang="en-US" sz="1800" b="1" smtClean="0">
                <a:latin typeface="Tahoma" pitchFamily="34" charset="0"/>
                <a:cs typeface="Tahoma" pitchFamily="34" charset="0"/>
              </a:rPr>
              <a:t>(Year 2012)</a:t>
            </a:r>
            <a:endParaRPr lang="th-TH" sz="2500" b="1" smtClean="0">
              <a:latin typeface="Tahoma" pitchFamily="34" charset="0"/>
              <a:cs typeface="Tahoma" pitchFamily="34" charset="0"/>
            </a:endParaRPr>
          </a:p>
        </p:txBody>
      </p:sp>
      <p:sp>
        <p:nvSpPr>
          <p:cNvPr id="13315" name="ตัวยึดหมายเลขภาพนิ่ง 3"/>
          <p:cNvSpPr>
            <a:spLocks noGrp="1"/>
          </p:cNvSpPr>
          <p:nvPr>
            <p:ph type="sldNum" sz="quarter" idx="12"/>
          </p:nvPr>
        </p:nvSpPr>
        <p:spPr bwMode="auto">
          <a:ln>
            <a:miter lim="800000"/>
            <a:headEnd/>
            <a:tailEnd/>
          </a:ln>
        </p:spPr>
        <p:txBody>
          <a:bodyPr/>
          <a:lstStyle/>
          <a:p>
            <a:fld id="{238F2053-6D90-413E-B702-F00925F08B4A}" type="slidenum">
              <a:rPr lang="th-TH"/>
              <a:pPr/>
              <a:t>17</a:t>
            </a:fld>
            <a:endParaRPr lang="th-TH"/>
          </a:p>
        </p:txBody>
      </p:sp>
      <p:sp>
        <p:nvSpPr>
          <p:cNvPr id="7" name="สี่เหลี่ยมมุมมน 6"/>
          <p:cNvSpPr/>
          <p:nvPr/>
        </p:nvSpPr>
        <p:spPr>
          <a:xfrm>
            <a:off x="3563938" y="981075"/>
            <a:ext cx="1655762" cy="792163"/>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r>
              <a:rPr lang="en-US" sz="1400" b="1">
                <a:solidFill>
                  <a:srgbClr val="000000"/>
                </a:solidFill>
                <a:latin typeface="Tahoma" pitchFamily="34" charset="0"/>
                <a:cs typeface="Tahoma" pitchFamily="34" charset="0"/>
              </a:rPr>
              <a:t>Global Innovation Index  </a:t>
            </a:r>
          </a:p>
          <a:p>
            <a:pPr algn="ctr"/>
            <a:r>
              <a:rPr lang="en-US" sz="1400" b="1">
                <a:solidFill>
                  <a:srgbClr val="FF0000"/>
                </a:solidFill>
                <a:latin typeface="Tahoma" pitchFamily="34" charset="0"/>
                <a:cs typeface="Tahoma" pitchFamily="34" charset="0"/>
              </a:rPr>
              <a:t>(57 of 141)</a:t>
            </a:r>
            <a:endParaRPr lang="th-TH" sz="1400" b="1">
              <a:solidFill>
                <a:srgbClr val="FF0000"/>
              </a:solidFill>
              <a:latin typeface="Tahoma" pitchFamily="34" charset="0"/>
              <a:cs typeface="Tahoma" pitchFamily="34" charset="0"/>
            </a:endParaRPr>
          </a:p>
        </p:txBody>
      </p:sp>
      <p:sp>
        <p:nvSpPr>
          <p:cNvPr id="8" name="สี่เหลี่ยมมุมมน 7"/>
          <p:cNvSpPr/>
          <p:nvPr/>
        </p:nvSpPr>
        <p:spPr>
          <a:xfrm>
            <a:off x="3563938" y="1989138"/>
            <a:ext cx="1655762" cy="79216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r>
              <a:rPr lang="en-US" sz="1400" b="1">
                <a:solidFill>
                  <a:srgbClr val="000000"/>
                </a:solidFill>
                <a:latin typeface="Tahoma" pitchFamily="34" charset="0"/>
                <a:cs typeface="Tahoma" pitchFamily="34" charset="0"/>
              </a:rPr>
              <a:t>Innovation Efficiency Index </a:t>
            </a:r>
            <a:r>
              <a:rPr lang="en-US" sz="1400" b="1">
                <a:solidFill>
                  <a:srgbClr val="FF0000"/>
                </a:solidFill>
                <a:latin typeface="Tahoma" pitchFamily="34" charset="0"/>
                <a:cs typeface="Tahoma" pitchFamily="34" charset="0"/>
              </a:rPr>
              <a:t>(61)</a:t>
            </a:r>
            <a:endParaRPr lang="th-TH" sz="1400" b="1">
              <a:solidFill>
                <a:srgbClr val="FF0000"/>
              </a:solidFill>
              <a:latin typeface="Tahoma" pitchFamily="34" charset="0"/>
              <a:cs typeface="Tahoma" pitchFamily="34" charset="0"/>
            </a:endParaRPr>
          </a:p>
        </p:txBody>
      </p:sp>
      <p:sp>
        <p:nvSpPr>
          <p:cNvPr id="9" name="สี่เหลี่ยมมุมมน 8"/>
          <p:cNvSpPr/>
          <p:nvPr/>
        </p:nvSpPr>
        <p:spPr>
          <a:xfrm>
            <a:off x="1692275" y="3068638"/>
            <a:ext cx="1655763" cy="79216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sz="1400" b="1">
                <a:solidFill>
                  <a:srgbClr val="000000"/>
                </a:solidFill>
                <a:latin typeface="Tahoma" pitchFamily="34" charset="0"/>
                <a:cs typeface="Tahoma" pitchFamily="34" charset="0"/>
              </a:rPr>
              <a:t>Innovation Input </a:t>
            </a:r>
          </a:p>
          <a:p>
            <a:pPr algn="ctr"/>
            <a:r>
              <a:rPr lang="en-US" sz="1400" b="1">
                <a:solidFill>
                  <a:srgbClr val="000000"/>
                </a:solidFill>
                <a:latin typeface="Tahoma" pitchFamily="34" charset="0"/>
                <a:cs typeface="Tahoma" pitchFamily="34" charset="0"/>
              </a:rPr>
              <a:t>Sub-Index </a:t>
            </a:r>
            <a:r>
              <a:rPr lang="en-US" sz="1400" b="1">
                <a:solidFill>
                  <a:srgbClr val="FF0000"/>
                </a:solidFill>
                <a:latin typeface="Tahoma" pitchFamily="34" charset="0"/>
                <a:cs typeface="Tahoma" pitchFamily="34" charset="0"/>
              </a:rPr>
              <a:t>(59)</a:t>
            </a:r>
            <a:endParaRPr lang="th-TH" sz="1400" b="1">
              <a:solidFill>
                <a:srgbClr val="FF0000"/>
              </a:solidFill>
              <a:latin typeface="Tahoma" pitchFamily="34" charset="0"/>
              <a:cs typeface="Tahoma" pitchFamily="34" charset="0"/>
            </a:endParaRPr>
          </a:p>
        </p:txBody>
      </p:sp>
      <p:sp>
        <p:nvSpPr>
          <p:cNvPr id="10" name="สี่เหลี่ยมมุมมน 9"/>
          <p:cNvSpPr/>
          <p:nvPr/>
        </p:nvSpPr>
        <p:spPr>
          <a:xfrm>
            <a:off x="7019925" y="3068638"/>
            <a:ext cx="1655763" cy="79216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sz="1400" b="1">
                <a:solidFill>
                  <a:srgbClr val="000000"/>
                </a:solidFill>
                <a:latin typeface="Tahoma" pitchFamily="34" charset="0"/>
                <a:cs typeface="Tahoma" pitchFamily="34" charset="0"/>
              </a:rPr>
              <a:t>Innovation Output </a:t>
            </a:r>
          </a:p>
          <a:p>
            <a:pPr algn="ctr"/>
            <a:r>
              <a:rPr lang="en-US" sz="1400" b="1">
                <a:solidFill>
                  <a:srgbClr val="000000"/>
                </a:solidFill>
                <a:latin typeface="Tahoma" pitchFamily="34" charset="0"/>
                <a:cs typeface="Tahoma" pitchFamily="34" charset="0"/>
              </a:rPr>
              <a:t>Sub-Index </a:t>
            </a:r>
            <a:r>
              <a:rPr lang="en-US" sz="1400" b="1">
                <a:solidFill>
                  <a:srgbClr val="FF0000"/>
                </a:solidFill>
                <a:latin typeface="Tahoma" pitchFamily="34" charset="0"/>
                <a:cs typeface="Tahoma" pitchFamily="34" charset="0"/>
              </a:rPr>
              <a:t>(56)</a:t>
            </a:r>
            <a:endParaRPr lang="th-TH" sz="1400" b="1">
              <a:solidFill>
                <a:srgbClr val="FF0000"/>
              </a:solidFill>
              <a:latin typeface="Tahoma" pitchFamily="34" charset="0"/>
              <a:cs typeface="Tahoma" pitchFamily="34" charset="0"/>
            </a:endParaRPr>
          </a:p>
        </p:txBody>
      </p:sp>
      <p:sp>
        <p:nvSpPr>
          <p:cNvPr id="11" name="สี่เหลี่ยมมุมมน 10"/>
          <p:cNvSpPr/>
          <p:nvPr/>
        </p:nvSpPr>
        <p:spPr>
          <a:xfrm>
            <a:off x="35496" y="4185084"/>
            <a:ext cx="1224136" cy="612068"/>
          </a:xfrm>
          <a:prstGeom prst="roundRect">
            <a:avLst/>
          </a:prstGeom>
        </p:spPr>
        <p:style>
          <a:lnRef idx="0">
            <a:schemeClr val="accent1"/>
          </a:lnRef>
          <a:fillRef idx="3">
            <a:schemeClr val="accent1"/>
          </a:fillRef>
          <a:effectRef idx="3">
            <a:schemeClr val="accent1"/>
          </a:effectRef>
          <a:fontRef idx="minor">
            <a:schemeClr val="lt1"/>
          </a:fontRef>
        </p:style>
        <p:txBody>
          <a:bodyPr lIns="0" tIns="0" rIns="0" bIns="0" anchor="ctr"/>
          <a:lstStyle/>
          <a:p>
            <a:pPr algn="ctr"/>
            <a:r>
              <a:rPr lang="en-US" sz="1200" b="1" u="sng">
                <a:solidFill>
                  <a:srgbClr val="FFFFFF"/>
                </a:solidFill>
                <a:latin typeface="Tahoma" pitchFamily="34" charset="0"/>
                <a:cs typeface="Tahoma" pitchFamily="34" charset="0"/>
              </a:rPr>
              <a:t>Institutions</a:t>
            </a:r>
          </a:p>
          <a:p>
            <a:pPr algn="ctr"/>
            <a:r>
              <a:rPr lang="en-US" sz="1200" b="1">
                <a:solidFill>
                  <a:srgbClr val="FF0000"/>
                </a:solidFill>
                <a:latin typeface="Tahoma" pitchFamily="34" charset="0"/>
                <a:cs typeface="Tahoma" pitchFamily="34" charset="0"/>
              </a:rPr>
              <a:t>(95)</a:t>
            </a:r>
            <a:endParaRPr lang="th-TH" sz="1200" b="1">
              <a:solidFill>
                <a:srgbClr val="FF0000"/>
              </a:solidFill>
              <a:latin typeface="Tahoma" pitchFamily="34" charset="0"/>
              <a:cs typeface="Tahoma" pitchFamily="34" charset="0"/>
            </a:endParaRPr>
          </a:p>
        </p:txBody>
      </p:sp>
      <p:sp>
        <p:nvSpPr>
          <p:cNvPr id="12" name="สี่เหลี่ยมมุมมน 11"/>
          <p:cNvSpPr/>
          <p:nvPr/>
        </p:nvSpPr>
        <p:spPr>
          <a:xfrm>
            <a:off x="34925" y="4833938"/>
            <a:ext cx="1223963"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Political environment </a:t>
            </a:r>
            <a:r>
              <a:rPr lang="en-US" sz="1200" b="1">
                <a:solidFill>
                  <a:srgbClr val="FF0000"/>
                </a:solidFill>
                <a:latin typeface="Tahoma" pitchFamily="34" charset="0"/>
                <a:cs typeface="Tahoma" pitchFamily="34" charset="0"/>
              </a:rPr>
              <a:t>(107)</a:t>
            </a:r>
            <a:endParaRPr lang="th-TH" sz="1200" b="1">
              <a:solidFill>
                <a:srgbClr val="FF0000"/>
              </a:solidFill>
              <a:latin typeface="Tahoma" pitchFamily="34" charset="0"/>
              <a:cs typeface="Tahoma" pitchFamily="34" charset="0"/>
            </a:endParaRPr>
          </a:p>
        </p:txBody>
      </p:sp>
      <p:sp>
        <p:nvSpPr>
          <p:cNvPr id="13" name="สี่เหลี่ยมมุมมน 12"/>
          <p:cNvSpPr/>
          <p:nvPr/>
        </p:nvSpPr>
        <p:spPr>
          <a:xfrm>
            <a:off x="34925" y="5481638"/>
            <a:ext cx="1223963"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Regulatory environment</a:t>
            </a:r>
          </a:p>
          <a:p>
            <a:r>
              <a:rPr lang="en-US" sz="1200" b="1">
                <a:solidFill>
                  <a:srgbClr val="FF0000"/>
                </a:solidFill>
                <a:latin typeface="Tahoma" pitchFamily="34" charset="0"/>
                <a:cs typeface="Tahoma" pitchFamily="34" charset="0"/>
              </a:rPr>
              <a:t>(120)</a:t>
            </a:r>
            <a:endParaRPr lang="th-TH" sz="1200" b="1">
              <a:solidFill>
                <a:srgbClr val="000000"/>
              </a:solidFill>
              <a:latin typeface="Tahoma" pitchFamily="34" charset="0"/>
              <a:cs typeface="Tahoma" pitchFamily="34" charset="0"/>
            </a:endParaRPr>
          </a:p>
        </p:txBody>
      </p:sp>
      <p:sp>
        <p:nvSpPr>
          <p:cNvPr id="14" name="สี่เหลี่ยมมุมมน 13"/>
          <p:cNvSpPr/>
          <p:nvPr/>
        </p:nvSpPr>
        <p:spPr>
          <a:xfrm>
            <a:off x="34925" y="6129338"/>
            <a:ext cx="1223963" cy="612775"/>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Business</a:t>
            </a:r>
          </a:p>
          <a:p>
            <a:r>
              <a:rPr lang="en-US" sz="1200" b="1">
                <a:solidFill>
                  <a:srgbClr val="000000"/>
                </a:solidFill>
                <a:latin typeface="Tahoma" pitchFamily="34" charset="0"/>
                <a:cs typeface="Tahoma" pitchFamily="34" charset="0"/>
              </a:rPr>
              <a:t>Environment</a:t>
            </a:r>
          </a:p>
          <a:p>
            <a:r>
              <a:rPr lang="en-US" sz="1200" b="1">
                <a:solidFill>
                  <a:srgbClr val="FF0000"/>
                </a:solidFill>
                <a:latin typeface="Tahoma" pitchFamily="34" charset="0"/>
                <a:cs typeface="Tahoma" pitchFamily="34" charset="0"/>
              </a:rPr>
              <a:t>(59)</a:t>
            </a:r>
            <a:endParaRPr lang="th-TH" sz="1200" b="1">
              <a:solidFill>
                <a:srgbClr val="000000"/>
              </a:solidFill>
              <a:latin typeface="Tahoma" pitchFamily="34" charset="0"/>
              <a:cs typeface="Tahoma" pitchFamily="34" charset="0"/>
            </a:endParaRPr>
          </a:p>
        </p:txBody>
      </p:sp>
      <p:sp>
        <p:nvSpPr>
          <p:cNvPr id="15" name="สี่เหลี่ยมมุมมน 14"/>
          <p:cNvSpPr/>
          <p:nvPr/>
        </p:nvSpPr>
        <p:spPr>
          <a:xfrm>
            <a:off x="1331640" y="4185084"/>
            <a:ext cx="1224136" cy="612068"/>
          </a:xfrm>
          <a:prstGeom prst="roundRect">
            <a:avLst/>
          </a:prstGeom>
        </p:spPr>
        <p:style>
          <a:lnRef idx="0">
            <a:schemeClr val="accent1"/>
          </a:lnRef>
          <a:fillRef idx="3">
            <a:schemeClr val="accent1"/>
          </a:fillRef>
          <a:effectRef idx="3">
            <a:schemeClr val="accent1"/>
          </a:effectRef>
          <a:fontRef idx="minor">
            <a:schemeClr val="lt1"/>
          </a:fontRef>
        </p:style>
        <p:txBody>
          <a:bodyPr lIns="0" tIns="0" rIns="0" bIns="0" anchor="ctr"/>
          <a:lstStyle/>
          <a:p>
            <a:pPr algn="ctr"/>
            <a:r>
              <a:rPr lang="en-US" sz="1200" b="1" u="sng">
                <a:solidFill>
                  <a:srgbClr val="FFFFFF"/>
                </a:solidFill>
                <a:latin typeface="Tahoma" pitchFamily="34" charset="0"/>
                <a:cs typeface="Tahoma" pitchFamily="34" charset="0"/>
              </a:rPr>
              <a:t>Human Capital Research </a:t>
            </a:r>
            <a:r>
              <a:rPr lang="en-US" sz="1200" b="1">
                <a:solidFill>
                  <a:srgbClr val="FF0000"/>
                </a:solidFill>
                <a:latin typeface="Tahoma" pitchFamily="34" charset="0"/>
                <a:cs typeface="Tahoma" pitchFamily="34" charset="0"/>
              </a:rPr>
              <a:t>(101)</a:t>
            </a:r>
            <a:endParaRPr lang="th-TH" sz="1200" b="1" u="sng">
              <a:solidFill>
                <a:srgbClr val="FFFFFF"/>
              </a:solidFill>
              <a:latin typeface="Tahoma" pitchFamily="34" charset="0"/>
              <a:cs typeface="Tahoma" pitchFamily="34" charset="0"/>
            </a:endParaRPr>
          </a:p>
        </p:txBody>
      </p:sp>
      <p:sp>
        <p:nvSpPr>
          <p:cNvPr id="16" name="สี่เหลี่ยมมุมมน 15"/>
          <p:cNvSpPr/>
          <p:nvPr/>
        </p:nvSpPr>
        <p:spPr>
          <a:xfrm>
            <a:off x="1331913" y="4833938"/>
            <a:ext cx="1223962"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Education</a:t>
            </a:r>
          </a:p>
          <a:p>
            <a:r>
              <a:rPr lang="en-US" sz="1200" b="1">
                <a:solidFill>
                  <a:srgbClr val="FF0000"/>
                </a:solidFill>
                <a:latin typeface="Tahoma" pitchFamily="34" charset="0"/>
                <a:cs typeface="Tahoma" pitchFamily="34" charset="0"/>
              </a:rPr>
              <a:t>(97)</a:t>
            </a:r>
            <a:endParaRPr lang="th-TH" sz="1200" b="1">
              <a:solidFill>
                <a:srgbClr val="000000"/>
              </a:solidFill>
              <a:latin typeface="Tahoma" pitchFamily="34" charset="0"/>
              <a:cs typeface="Tahoma" pitchFamily="34" charset="0"/>
            </a:endParaRPr>
          </a:p>
        </p:txBody>
      </p:sp>
      <p:sp>
        <p:nvSpPr>
          <p:cNvPr id="17" name="สี่เหลี่ยมมุมมน 16"/>
          <p:cNvSpPr/>
          <p:nvPr/>
        </p:nvSpPr>
        <p:spPr>
          <a:xfrm>
            <a:off x="1331913" y="5481638"/>
            <a:ext cx="1223962"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Tertiary education</a:t>
            </a:r>
          </a:p>
          <a:p>
            <a:r>
              <a:rPr lang="en-US" sz="1200" b="1">
                <a:solidFill>
                  <a:srgbClr val="FF0000"/>
                </a:solidFill>
                <a:latin typeface="Tahoma" pitchFamily="34" charset="0"/>
                <a:cs typeface="Tahoma" pitchFamily="34" charset="0"/>
              </a:rPr>
              <a:t>(103)</a:t>
            </a:r>
            <a:endParaRPr lang="th-TH" sz="1200" b="1">
              <a:solidFill>
                <a:srgbClr val="000000"/>
              </a:solidFill>
              <a:latin typeface="Tahoma" pitchFamily="34" charset="0"/>
              <a:cs typeface="Tahoma" pitchFamily="34" charset="0"/>
            </a:endParaRPr>
          </a:p>
        </p:txBody>
      </p:sp>
      <p:sp>
        <p:nvSpPr>
          <p:cNvPr id="18" name="สี่เหลี่ยมมุมมน 17"/>
          <p:cNvSpPr/>
          <p:nvPr/>
        </p:nvSpPr>
        <p:spPr>
          <a:xfrm>
            <a:off x="1331913" y="6129338"/>
            <a:ext cx="1223962" cy="612775"/>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Research &amp; Development</a:t>
            </a:r>
          </a:p>
          <a:p>
            <a:r>
              <a:rPr lang="en-US" sz="1200" b="1">
                <a:solidFill>
                  <a:srgbClr val="FF0000"/>
                </a:solidFill>
                <a:latin typeface="Tahoma" pitchFamily="34" charset="0"/>
                <a:cs typeface="Tahoma" pitchFamily="34" charset="0"/>
              </a:rPr>
              <a:t>(84)</a:t>
            </a:r>
            <a:endParaRPr lang="th-TH" sz="1200" b="1">
              <a:solidFill>
                <a:srgbClr val="000000"/>
              </a:solidFill>
              <a:latin typeface="Tahoma" pitchFamily="34" charset="0"/>
              <a:cs typeface="Tahoma" pitchFamily="34" charset="0"/>
            </a:endParaRPr>
          </a:p>
        </p:txBody>
      </p:sp>
      <p:sp>
        <p:nvSpPr>
          <p:cNvPr id="19" name="สี่เหลี่ยมมุมมน 18"/>
          <p:cNvSpPr/>
          <p:nvPr/>
        </p:nvSpPr>
        <p:spPr>
          <a:xfrm>
            <a:off x="2627784" y="4185084"/>
            <a:ext cx="1224136" cy="612068"/>
          </a:xfrm>
          <a:prstGeom prst="roundRect">
            <a:avLst/>
          </a:prstGeom>
        </p:spPr>
        <p:style>
          <a:lnRef idx="0">
            <a:schemeClr val="accent1"/>
          </a:lnRef>
          <a:fillRef idx="3">
            <a:schemeClr val="accent1"/>
          </a:fillRef>
          <a:effectRef idx="3">
            <a:schemeClr val="accent1"/>
          </a:effectRef>
          <a:fontRef idx="minor">
            <a:schemeClr val="lt1"/>
          </a:fontRef>
        </p:style>
        <p:txBody>
          <a:bodyPr lIns="0" tIns="0" rIns="0" bIns="0" anchor="ctr"/>
          <a:lstStyle/>
          <a:p>
            <a:pPr algn="ctr"/>
            <a:r>
              <a:rPr lang="en-US" sz="1200" b="1" u="sng">
                <a:solidFill>
                  <a:srgbClr val="FFFFFF"/>
                </a:solidFill>
                <a:latin typeface="Tahoma" pitchFamily="34" charset="0"/>
                <a:cs typeface="Tahoma" pitchFamily="34" charset="0"/>
              </a:rPr>
              <a:t>Infrastructure</a:t>
            </a:r>
          </a:p>
          <a:p>
            <a:pPr algn="ctr"/>
            <a:r>
              <a:rPr lang="en-US" sz="1200" b="1">
                <a:solidFill>
                  <a:srgbClr val="FF0000"/>
                </a:solidFill>
                <a:latin typeface="Tahoma" pitchFamily="34" charset="0"/>
                <a:cs typeface="Tahoma" pitchFamily="34" charset="0"/>
              </a:rPr>
              <a:t>(60)</a:t>
            </a:r>
            <a:endParaRPr lang="th-TH" sz="1200" b="1" u="sng">
              <a:solidFill>
                <a:srgbClr val="FFFFFF"/>
              </a:solidFill>
              <a:latin typeface="Tahoma" pitchFamily="34" charset="0"/>
              <a:cs typeface="Tahoma" pitchFamily="34" charset="0"/>
            </a:endParaRPr>
          </a:p>
        </p:txBody>
      </p:sp>
      <p:sp>
        <p:nvSpPr>
          <p:cNvPr id="20" name="สี่เหลี่ยมมุมมน 19"/>
          <p:cNvSpPr/>
          <p:nvPr/>
        </p:nvSpPr>
        <p:spPr>
          <a:xfrm>
            <a:off x="2627313" y="4833938"/>
            <a:ext cx="1223962"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ICT</a:t>
            </a:r>
          </a:p>
          <a:p>
            <a:r>
              <a:rPr lang="en-US" sz="1200" b="1">
                <a:solidFill>
                  <a:srgbClr val="FF0000"/>
                </a:solidFill>
                <a:latin typeface="Tahoma" pitchFamily="34" charset="0"/>
                <a:cs typeface="Tahoma" pitchFamily="34" charset="0"/>
              </a:rPr>
              <a:t>(75)</a:t>
            </a:r>
            <a:endParaRPr lang="th-TH" sz="1200" b="1">
              <a:solidFill>
                <a:srgbClr val="000000"/>
              </a:solidFill>
              <a:latin typeface="Tahoma" pitchFamily="34" charset="0"/>
              <a:cs typeface="Tahoma" pitchFamily="34" charset="0"/>
            </a:endParaRPr>
          </a:p>
        </p:txBody>
      </p:sp>
      <p:sp>
        <p:nvSpPr>
          <p:cNvPr id="21" name="สี่เหลี่ยมมุมมน 20"/>
          <p:cNvSpPr/>
          <p:nvPr/>
        </p:nvSpPr>
        <p:spPr>
          <a:xfrm>
            <a:off x="2627313" y="5481638"/>
            <a:ext cx="1223962"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General infrastructure </a:t>
            </a:r>
            <a:r>
              <a:rPr lang="en-US" sz="1200" b="1">
                <a:solidFill>
                  <a:srgbClr val="FF0000"/>
                </a:solidFill>
                <a:latin typeface="Tahoma" pitchFamily="34" charset="0"/>
                <a:cs typeface="Tahoma" pitchFamily="34" charset="0"/>
              </a:rPr>
              <a:t>(51)</a:t>
            </a:r>
            <a:endParaRPr lang="th-TH" sz="1200" b="1">
              <a:solidFill>
                <a:srgbClr val="000000"/>
              </a:solidFill>
              <a:latin typeface="Tahoma" pitchFamily="34" charset="0"/>
              <a:cs typeface="Tahoma" pitchFamily="34" charset="0"/>
            </a:endParaRPr>
          </a:p>
        </p:txBody>
      </p:sp>
      <p:sp>
        <p:nvSpPr>
          <p:cNvPr id="22" name="สี่เหลี่ยมมุมมน 21"/>
          <p:cNvSpPr/>
          <p:nvPr/>
        </p:nvSpPr>
        <p:spPr>
          <a:xfrm>
            <a:off x="2627313" y="6129338"/>
            <a:ext cx="1223962" cy="612775"/>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Ecological sustainability </a:t>
            </a:r>
            <a:r>
              <a:rPr lang="en-US" sz="1200" b="1">
                <a:solidFill>
                  <a:srgbClr val="FF0000"/>
                </a:solidFill>
                <a:latin typeface="Tahoma" pitchFamily="34" charset="0"/>
                <a:cs typeface="Tahoma" pitchFamily="34" charset="0"/>
              </a:rPr>
              <a:t>(45)</a:t>
            </a:r>
            <a:endParaRPr lang="th-TH" sz="1200" b="1">
              <a:solidFill>
                <a:srgbClr val="000000"/>
              </a:solidFill>
              <a:latin typeface="Tahoma" pitchFamily="34" charset="0"/>
              <a:cs typeface="Tahoma" pitchFamily="34" charset="0"/>
            </a:endParaRPr>
          </a:p>
        </p:txBody>
      </p:sp>
      <p:sp>
        <p:nvSpPr>
          <p:cNvPr id="23" name="สี่เหลี่ยมมุมมน 22"/>
          <p:cNvSpPr/>
          <p:nvPr/>
        </p:nvSpPr>
        <p:spPr>
          <a:xfrm>
            <a:off x="3923928" y="4185084"/>
            <a:ext cx="1224136" cy="612068"/>
          </a:xfrm>
          <a:prstGeom prst="roundRect">
            <a:avLst/>
          </a:prstGeom>
        </p:spPr>
        <p:style>
          <a:lnRef idx="0">
            <a:schemeClr val="accent1"/>
          </a:lnRef>
          <a:fillRef idx="3">
            <a:schemeClr val="accent1"/>
          </a:fillRef>
          <a:effectRef idx="3">
            <a:schemeClr val="accent1"/>
          </a:effectRef>
          <a:fontRef idx="minor">
            <a:schemeClr val="lt1"/>
          </a:fontRef>
        </p:style>
        <p:txBody>
          <a:bodyPr lIns="0" tIns="0" rIns="0" bIns="0" anchor="ctr"/>
          <a:lstStyle/>
          <a:p>
            <a:pPr algn="ctr"/>
            <a:r>
              <a:rPr lang="en-US" sz="1200" b="1" u="sng">
                <a:solidFill>
                  <a:srgbClr val="FFFFFF"/>
                </a:solidFill>
                <a:latin typeface="Tahoma" pitchFamily="34" charset="0"/>
                <a:cs typeface="Tahoma" pitchFamily="34" charset="0"/>
              </a:rPr>
              <a:t>Market sophistication</a:t>
            </a:r>
          </a:p>
          <a:p>
            <a:pPr algn="ctr"/>
            <a:r>
              <a:rPr lang="en-US" sz="1200" b="1">
                <a:solidFill>
                  <a:srgbClr val="FF0000"/>
                </a:solidFill>
                <a:latin typeface="Tahoma" pitchFamily="34" charset="0"/>
                <a:cs typeface="Tahoma" pitchFamily="34" charset="0"/>
              </a:rPr>
              <a:t>(33)</a:t>
            </a:r>
            <a:endParaRPr lang="th-TH" sz="1200" b="1" u="sng">
              <a:solidFill>
                <a:srgbClr val="FFFFFF"/>
              </a:solidFill>
              <a:latin typeface="Tahoma" pitchFamily="34" charset="0"/>
              <a:cs typeface="Tahoma" pitchFamily="34" charset="0"/>
            </a:endParaRPr>
          </a:p>
        </p:txBody>
      </p:sp>
      <p:sp>
        <p:nvSpPr>
          <p:cNvPr id="24" name="สี่เหลี่ยมมุมมน 23"/>
          <p:cNvSpPr/>
          <p:nvPr/>
        </p:nvSpPr>
        <p:spPr>
          <a:xfrm>
            <a:off x="3924300" y="4833938"/>
            <a:ext cx="1223963"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Credit</a:t>
            </a:r>
          </a:p>
          <a:p>
            <a:r>
              <a:rPr lang="en-US" sz="1200" b="1">
                <a:solidFill>
                  <a:srgbClr val="FF0000"/>
                </a:solidFill>
                <a:latin typeface="Tahoma" pitchFamily="34" charset="0"/>
                <a:cs typeface="Tahoma" pitchFamily="34" charset="0"/>
              </a:rPr>
              <a:t>(71)</a:t>
            </a:r>
            <a:endParaRPr lang="th-TH" sz="1200" b="1">
              <a:solidFill>
                <a:srgbClr val="000000"/>
              </a:solidFill>
              <a:latin typeface="Tahoma" pitchFamily="34" charset="0"/>
              <a:cs typeface="Tahoma" pitchFamily="34" charset="0"/>
            </a:endParaRPr>
          </a:p>
        </p:txBody>
      </p:sp>
      <p:sp>
        <p:nvSpPr>
          <p:cNvPr id="25" name="สี่เหลี่ยมมุมมน 24"/>
          <p:cNvSpPr/>
          <p:nvPr/>
        </p:nvSpPr>
        <p:spPr>
          <a:xfrm>
            <a:off x="3924300" y="5481638"/>
            <a:ext cx="1223963"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Investment</a:t>
            </a:r>
          </a:p>
          <a:p>
            <a:r>
              <a:rPr lang="en-US" sz="1200" b="1">
                <a:solidFill>
                  <a:srgbClr val="FF0000"/>
                </a:solidFill>
                <a:latin typeface="Tahoma" pitchFamily="34" charset="0"/>
                <a:cs typeface="Tahoma" pitchFamily="34" charset="0"/>
              </a:rPr>
              <a:t>(20)</a:t>
            </a:r>
            <a:endParaRPr lang="th-TH" sz="1200" b="1">
              <a:solidFill>
                <a:srgbClr val="000000"/>
              </a:solidFill>
              <a:latin typeface="Tahoma" pitchFamily="34" charset="0"/>
              <a:cs typeface="Tahoma" pitchFamily="34" charset="0"/>
            </a:endParaRPr>
          </a:p>
        </p:txBody>
      </p:sp>
      <p:sp>
        <p:nvSpPr>
          <p:cNvPr id="26" name="สี่เหลี่ยมมุมมน 25"/>
          <p:cNvSpPr/>
          <p:nvPr/>
        </p:nvSpPr>
        <p:spPr>
          <a:xfrm>
            <a:off x="3924300" y="6129338"/>
            <a:ext cx="1223963" cy="612775"/>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Trade &amp; competition </a:t>
            </a:r>
            <a:r>
              <a:rPr lang="en-US" sz="1200" b="1">
                <a:solidFill>
                  <a:srgbClr val="FF0000"/>
                </a:solidFill>
                <a:latin typeface="Tahoma" pitchFamily="34" charset="0"/>
                <a:cs typeface="Tahoma" pitchFamily="34" charset="0"/>
              </a:rPr>
              <a:t>(31)</a:t>
            </a:r>
            <a:endParaRPr lang="th-TH" sz="1200" b="1">
              <a:solidFill>
                <a:srgbClr val="000000"/>
              </a:solidFill>
              <a:latin typeface="Tahoma" pitchFamily="34" charset="0"/>
              <a:cs typeface="Tahoma" pitchFamily="34" charset="0"/>
            </a:endParaRPr>
          </a:p>
        </p:txBody>
      </p:sp>
      <p:sp>
        <p:nvSpPr>
          <p:cNvPr id="27" name="สี่เหลี่ยมมุมมน 26"/>
          <p:cNvSpPr/>
          <p:nvPr/>
        </p:nvSpPr>
        <p:spPr>
          <a:xfrm>
            <a:off x="5220072" y="4185084"/>
            <a:ext cx="1224136" cy="612068"/>
          </a:xfrm>
          <a:prstGeom prst="roundRect">
            <a:avLst/>
          </a:prstGeom>
        </p:spPr>
        <p:style>
          <a:lnRef idx="0">
            <a:schemeClr val="accent1"/>
          </a:lnRef>
          <a:fillRef idx="3">
            <a:schemeClr val="accent1"/>
          </a:fillRef>
          <a:effectRef idx="3">
            <a:schemeClr val="accent1"/>
          </a:effectRef>
          <a:fontRef idx="minor">
            <a:schemeClr val="lt1"/>
          </a:fontRef>
        </p:style>
        <p:txBody>
          <a:bodyPr lIns="0" tIns="0" rIns="0" bIns="0" anchor="ctr"/>
          <a:lstStyle/>
          <a:p>
            <a:pPr algn="ctr"/>
            <a:r>
              <a:rPr lang="en-US" sz="1200" b="1" u="sng">
                <a:solidFill>
                  <a:srgbClr val="FFFFFF"/>
                </a:solidFill>
                <a:latin typeface="Tahoma" pitchFamily="34" charset="0"/>
                <a:cs typeface="Tahoma" pitchFamily="34" charset="0"/>
              </a:rPr>
              <a:t>Business sophistication</a:t>
            </a:r>
          </a:p>
          <a:p>
            <a:pPr algn="ctr"/>
            <a:r>
              <a:rPr lang="en-US" sz="1200" b="1">
                <a:solidFill>
                  <a:srgbClr val="FF0000"/>
                </a:solidFill>
                <a:latin typeface="Tahoma" pitchFamily="34" charset="0"/>
                <a:cs typeface="Tahoma" pitchFamily="34" charset="0"/>
              </a:rPr>
              <a:t>(32)</a:t>
            </a:r>
            <a:endParaRPr lang="th-TH" sz="1200" b="1" u="sng">
              <a:solidFill>
                <a:srgbClr val="FFFFFF"/>
              </a:solidFill>
              <a:latin typeface="Tahoma" pitchFamily="34" charset="0"/>
              <a:cs typeface="Tahoma" pitchFamily="34" charset="0"/>
            </a:endParaRPr>
          </a:p>
        </p:txBody>
      </p:sp>
      <p:sp>
        <p:nvSpPr>
          <p:cNvPr id="28" name="สี่เหลี่ยมมุมมน 27"/>
          <p:cNvSpPr/>
          <p:nvPr/>
        </p:nvSpPr>
        <p:spPr>
          <a:xfrm>
            <a:off x="5219700" y="4833938"/>
            <a:ext cx="1223963"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Knowledge worker</a:t>
            </a:r>
          </a:p>
          <a:p>
            <a:r>
              <a:rPr lang="en-US" sz="1200" b="1">
                <a:solidFill>
                  <a:srgbClr val="FF0000"/>
                </a:solidFill>
                <a:latin typeface="Tahoma" pitchFamily="34" charset="0"/>
                <a:cs typeface="Tahoma" pitchFamily="34" charset="0"/>
              </a:rPr>
              <a:t>(41)</a:t>
            </a:r>
            <a:endParaRPr lang="th-TH" sz="1200" b="1">
              <a:solidFill>
                <a:srgbClr val="000000"/>
              </a:solidFill>
              <a:latin typeface="Tahoma" pitchFamily="34" charset="0"/>
              <a:cs typeface="Tahoma" pitchFamily="34" charset="0"/>
            </a:endParaRPr>
          </a:p>
        </p:txBody>
      </p:sp>
      <p:sp>
        <p:nvSpPr>
          <p:cNvPr id="29" name="สี่เหลี่ยมมุมมน 28"/>
          <p:cNvSpPr/>
          <p:nvPr/>
        </p:nvSpPr>
        <p:spPr>
          <a:xfrm>
            <a:off x="5219700" y="5481638"/>
            <a:ext cx="1223963" cy="611187"/>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Innovation linkages </a:t>
            </a:r>
          </a:p>
          <a:p>
            <a:r>
              <a:rPr lang="en-US" sz="1200" b="1">
                <a:solidFill>
                  <a:srgbClr val="FF0000"/>
                </a:solidFill>
                <a:latin typeface="Tahoma" pitchFamily="34" charset="0"/>
                <a:cs typeface="Tahoma" pitchFamily="34" charset="0"/>
              </a:rPr>
              <a:t>(87)</a:t>
            </a:r>
            <a:endParaRPr lang="th-TH" sz="1200" b="1">
              <a:solidFill>
                <a:srgbClr val="000000"/>
              </a:solidFill>
              <a:latin typeface="Tahoma" pitchFamily="34" charset="0"/>
              <a:cs typeface="Tahoma" pitchFamily="34" charset="0"/>
            </a:endParaRPr>
          </a:p>
        </p:txBody>
      </p:sp>
      <p:sp>
        <p:nvSpPr>
          <p:cNvPr id="30" name="สี่เหลี่ยมมุมมน 29"/>
          <p:cNvSpPr/>
          <p:nvPr/>
        </p:nvSpPr>
        <p:spPr>
          <a:xfrm>
            <a:off x="5219700" y="6129338"/>
            <a:ext cx="1223963" cy="612775"/>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Knowledge absorption </a:t>
            </a:r>
          </a:p>
          <a:p>
            <a:r>
              <a:rPr lang="en-US" sz="1200" b="1">
                <a:solidFill>
                  <a:srgbClr val="FF0000"/>
                </a:solidFill>
                <a:latin typeface="Tahoma" pitchFamily="34" charset="0"/>
                <a:cs typeface="Tahoma" pitchFamily="34" charset="0"/>
              </a:rPr>
              <a:t>(8)</a:t>
            </a:r>
            <a:endParaRPr lang="th-TH" sz="1200" b="1">
              <a:solidFill>
                <a:srgbClr val="000000"/>
              </a:solidFill>
              <a:latin typeface="Tahoma" pitchFamily="34" charset="0"/>
              <a:cs typeface="Tahoma" pitchFamily="34" charset="0"/>
            </a:endParaRPr>
          </a:p>
        </p:txBody>
      </p:sp>
      <p:sp>
        <p:nvSpPr>
          <p:cNvPr id="31" name="สี่เหลี่ยมมุมมน 30"/>
          <p:cNvSpPr/>
          <p:nvPr/>
        </p:nvSpPr>
        <p:spPr>
          <a:xfrm>
            <a:off x="7812360" y="4185084"/>
            <a:ext cx="1224136" cy="612068"/>
          </a:xfrm>
          <a:prstGeom prst="roundRect">
            <a:avLst/>
          </a:prstGeom>
        </p:spPr>
        <p:style>
          <a:lnRef idx="0">
            <a:schemeClr val="accent5"/>
          </a:lnRef>
          <a:fillRef idx="3">
            <a:schemeClr val="accent5"/>
          </a:fillRef>
          <a:effectRef idx="3">
            <a:schemeClr val="accent5"/>
          </a:effectRef>
          <a:fontRef idx="minor">
            <a:schemeClr val="lt1"/>
          </a:fontRef>
        </p:style>
        <p:txBody>
          <a:bodyPr lIns="0" tIns="0" rIns="0" bIns="0" anchor="ctr"/>
          <a:lstStyle/>
          <a:p>
            <a:pPr algn="ctr"/>
            <a:r>
              <a:rPr lang="en-US" sz="1200" b="1" u="sng">
                <a:solidFill>
                  <a:srgbClr val="FFFFFF"/>
                </a:solidFill>
                <a:latin typeface="Tahoma" pitchFamily="34" charset="0"/>
                <a:cs typeface="Tahoma" pitchFamily="34" charset="0"/>
              </a:rPr>
              <a:t>Creative outputs </a:t>
            </a:r>
            <a:r>
              <a:rPr lang="en-US" sz="1200" b="1">
                <a:solidFill>
                  <a:srgbClr val="FF0000"/>
                </a:solidFill>
                <a:latin typeface="Tahoma" pitchFamily="34" charset="0"/>
                <a:cs typeface="Tahoma" pitchFamily="34" charset="0"/>
              </a:rPr>
              <a:t>(75)</a:t>
            </a:r>
            <a:endParaRPr lang="th-TH" sz="1200" b="1" u="sng">
              <a:solidFill>
                <a:srgbClr val="FFFFFF"/>
              </a:solidFill>
              <a:latin typeface="Tahoma" pitchFamily="34" charset="0"/>
              <a:cs typeface="Tahoma" pitchFamily="34" charset="0"/>
            </a:endParaRPr>
          </a:p>
        </p:txBody>
      </p:sp>
      <p:sp>
        <p:nvSpPr>
          <p:cNvPr id="32" name="สี่เหลี่ยมมุมมน 31"/>
          <p:cNvSpPr/>
          <p:nvPr/>
        </p:nvSpPr>
        <p:spPr>
          <a:xfrm>
            <a:off x="7812088" y="4833938"/>
            <a:ext cx="1223962" cy="611187"/>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Creative</a:t>
            </a:r>
          </a:p>
          <a:p>
            <a:r>
              <a:rPr lang="en-US" sz="1200" b="1">
                <a:solidFill>
                  <a:srgbClr val="000000"/>
                </a:solidFill>
                <a:latin typeface="Tahoma" pitchFamily="34" charset="0"/>
                <a:cs typeface="Tahoma" pitchFamily="34" charset="0"/>
              </a:rPr>
              <a:t>intangibles</a:t>
            </a:r>
          </a:p>
          <a:p>
            <a:r>
              <a:rPr lang="en-US" sz="1200" b="1">
                <a:solidFill>
                  <a:srgbClr val="FF0000"/>
                </a:solidFill>
                <a:latin typeface="Tahoma" pitchFamily="34" charset="0"/>
                <a:cs typeface="Tahoma" pitchFamily="34" charset="0"/>
              </a:rPr>
              <a:t>(89)</a:t>
            </a:r>
            <a:endParaRPr lang="th-TH" sz="1200" b="1">
              <a:solidFill>
                <a:srgbClr val="000000"/>
              </a:solidFill>
              <a:latin typeface="Tahoma" pitchFamily="34" charset="0"/>
              <a:cs typeface="Tahoma" pitchFamily="34" charset="0"/>
            </a:endParaRPr>
          </a:p>
        </p:txBody>
      </p:sp>
      <p:sp>
        <p:nvSpPr>
          <p:cNvPr id="33" name="สี่เหลี่ยมมุมมน 32"/>
          <p:cNvSpPr/>
          <p:nvPr/>
        </p:nvSpPr>
        <p:spPr>
          <a:xfrm>
            <a:off x="7812088" y="5481638"/>
            <a:ext cx="1223962" cy="611187"/>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Creative goods and services</a:t>
            </a:r>
          </a:p>
          <a:p>
            <a:r>
              <a:rPr lang="en-US" sz="1200" b="1">
                <a:solidFill>
                  <a:srgbClr val="FF0000"/>
                </a:solidFill>
                <a:latin typeface="Tahoma" pitchFamily="34" charset="0"/>
                <a:cs typeface="Tahoma" pitchFamily="34" charset="0"/>
              </a:rPr>
              <a:t>(45)</a:t>
            </a:r>
            <a:endParaRPr lang="th-TH" sz="1200" b="1">
              <a:solidFill>
                <a:srgbClr val="000000"/>
              </a:solidFill>
              <a:latin typeface="Tahoma" pitchFamily="34" charset="0"/>
              <a:cs typeface="Tahoma" pitchFamily="34" charset="0"/>
            </a:endParaRPr>
          </a:p>
        </p:txBody>
      </p:sp>
      <p:sp>
        <p:nvSpPr>
          <p:cNvPr id="34" name="สี่เหลี่ยมมุมมน 33"/>
          <p:cNvSpPr/>
          <p:nvPr/>
        </p:nvSpPr>
        <p:spPr>
          <a:xfrm>
            <a:off x="7812088" y="6129338"/>
            <a:ext cx="1223962" cy="612775"/>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Online creativity</a:t>
            </a:r>
          </a:p>
          <a:p>
            <a:r>
              <a:rPr lang="en-US" sz="1200" b="1">
                <a:solidFill>
                  <a:srgbClr val="FF0000"/>
                </a:solidFill>
                <a:latin typeface="Tahoma" pitchFamily="34" charset="0"/>
                <a:cs typeface="Tahoma" pitchFamily="34" charset="0"/>
              </a:rPr>
              <a:t>(80)</a:t>
            </a:r>
            <a:endParaRPr lang="th-TH" sz="1200" b="1">
              <a:solidFill>
                <a:srgbClr val="000000"/>
              </a:solidFill>
              <a:latin typeface="Tahoma" pitchFamily="34" charset="0"/>
              <a:cs typeface="Tahoma" pitchFamily="34" charset="0"/>
            </a:endParaRPr>
          </a:p>
        </p:txBody>
      </p:sp>
      <p:sp>
        <p:nvSpPr>
          <p:cNvPr id="35" name="สี่เหลี่ยมมุมมน 34"/>
          <p:cNvSpPr/>
          <p:nvPr/>
        </p:nvSpPr>
        <p:spPr>
          <a:xfrm>
            <a:off x="6516216" y="4185084"/>
            <a:ext cx="1224136" cy="612068"/>
          </a:xfrm>
          <a:prstGeom prst="roundRect">
            <a:avLst/>
          </a:prstGeom>
        </p:spPr>
        <p:style>
          <a:lnRef idx="0">
            <a:schemeClr val="accent5"/>
          </a:lnRef>
          <a:fillRef idx="3">
            <a:schemeClr val="accent5"/>
          </a:fillRef>
          <a:effectRef idx="3">
            <a:schemeClr val="accent5"/>
          </a:effectRef>
          <a:fontRef idx="minor">
            <a:schemeClr val="lt1"/>
          </a:fontRef>
        </p:style>
        <p:txBody>
          <a:bodyPr lIns="0" tIns="0" rIns="0" bIns="0" anchor="ctr"/>
          <a:lstStyle/>
          <a:p>
            <a:pPr algn="ctr"/>
            <a:r>
              <a:rPr lang="en-US" sz="1200" b="1" u="sng">
                <a:solidFill>
                  <a:srgbClr val="FFFFFF"/>
                </a:solidFill>
                <a:latin typeface="Tahoma" pitchFamily="34" charset="0"/>
                <a:cs typeface="Tahoma" pitchFamily="34" charset="0"/>
              </a:rPr>
              <a:t>Knowledge technology outputs </a:t>
            </a:r>
            <a:r>
              <a:rPr lang="en-US" sz="1200" b="1">
                <a:solidFill>
                  <a:srgbClr val="FF0000"/>
                </a:solidFill>
                <a:latin typeface="Tahoma" pitchFamily="34" charset="0"/>
                <a:cs typeface="Tahoma" pitchFamily="34" charset="0"/>
              </a:rPr>
              <a:t>(50)</a:t>
            </a:r>
            <a:endParaRPr lang="th-TH" sz="1200" b="1" u="sng">
              <a:solidFill>
                <a:srgbClr val="FFFFFF"/>
              </a:solidFill>
              <a:latin typeface="Tahoma" pitchFamily="34" charset="0"/>
              <a:cs typeface="Tahoma" pitchFamily="34" charset="0"/>
            </a:endParaRPr>
          </a:p>
        </p:txBody>
      </p:sp>
      <p:sp>
        <p:nvSpPr>
          <p:cNvPr id="36" name="สี่เหลี่ยมมุมมน 35"/>
          <p:cNvSpPr/>
          <p:nvPr/>
        </p:nvSpPr>
        <p:spPr>
          <a:xfrm>
            <a:off x="6516688" y="4833938"/>
            <a:ext cx="1223962" cy="611187"/>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Knowledge creation </a:t>
            </a:r>
          </a:p>
          <a:p>
            <a:r>
              <a:rPr lang="en-US" sz="1200" b="1">
                <a:solidFill>
                  <a:srgbClr val="FF0000"/>
                </a:solidFill>
                <a:latin typeface="Tahoma" pitchFamily="34" charset="0"/>
                <a:cs typeface="Tahoma" pitchFamily="34" charset="0"/>
              </a:rPr>
              <a:t>(68)</a:t>
            </a:r>
            <a:endParaRPr lang="th-TH" sz="1200" b="1">
              <a:solidFill>
                <a:srgbClr val="000000"/>
              </a:solidFill>
              <a:latin typeface="Tahoma" pitchFamily="34" charset="0"/>
              <a:cs typeface="Tahoma" pitchFamily="34" charset="0"/>
            </a:endParaRPr>
          </a:p>
        </p:txBody>
      </p:sp>
      <p:sp>
        <p:nvSpPr>
          <p:cNvPr id="37" name="สี่เหลี่ยมมุมมน 36"/>
          <p:cNvSpPr/>
          <p:nvPr/>
        </p:nvSpPr>
        <p:spPr>
          <a:xfrm>
            <a:off x="6516688" y="5481638"/>
            <a:ext cx="1223962" cy="611187"/>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Knowledge</a:t>
            </a:r>
          </a:p>
          <a:p>
            <a:r>
              <a:rPr lang="en-US" sz="1200" b="1">
                <a:solidFill>
                  <a:srgbClr val="000000"/>
                </a:solidFill>
                <a:latin typeface="Tahoma" pitchFamily="34" charset="0"/>
                <a:cs typeface="Tahoma" pitchFamily="34" charset="0"/>
              </a:rPr>
              <a:t>impact</a:t>
            </a:r>
          </a:p>
          <a:p>
            <a:r>
              <a:rPr lang="en-US" sz="1200" b="1">
                <a:solidFill>
                  <a:srgbClr val="FF0000"/>
                </a:solidFill>
                <a:latin typeface="Tahoma" pitchFamily="34" charset="0"/>
                <a:cs typeface="Tahoma" pitchFamily="34" charset="0"/>
              </a:rPr>
              <a:t>(36)</a:t>
            </a:r>
            <a:endParaRPr lang="th-TH" sz="1200" b="1">
              <a:solidFill>
                <a:srgbClr val="000000"/>
              </a:solidFill>
              <a:latin typeface="Tahoma" pitchFamily="34" charset="0"/>
              <a:cs typeface="Tahoma" pitchFamily="34" charset="0"/>
            </a:endParaRPr>
          </a:p>
        </p:txBody>
      </p:sp>
      <p:sp>
        <p:nvSpPr>
          <p:cNvPr id="38" name="สี่เหลี่ยมมุมมน 37"/>
          <p:cNvSpPr/>
          <p:nvPr/>
        </p:nvSpPr>
        <p:spPr>
          <a:xfrm>
            <a:off x="6516688" y="6129338"/>
            <a:ext cx="1223962" cy="612775"/>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r>
              <a:rPr lang="en-US" sz="1200" b="1">
                <a:solidFill>
                  <a:srgbClr val="000000"/>
                </a:solidFill>
                <a:latin typeface="Tahoma" pitchFamily="34" charset="0"/>
                <a:cs typeface="Tahoma" pitchFamily="34" charset="0"/>
              </a:rPr>
              <a:t>Knowledge diffusion</a:t>
            </a:r>
          </a:p>
          <a:p>
            <a:r>
              <a:rPr lang="en-US" sz="1200" b="1">
                <a:solidFill>
                  <a:srgbClr val="FF0000"/>
                </a:solidFill>
                <a:latin typeface="Tahoma" pitchFamily="34" charset="0"/>
                <a:cs typeface="Tahoma" pitchFamily="34" charset="0"/>
              </a:rPr>
              <a:t>(40)</a:t>
            </a:r>
            <a:endParaRPr lang="th-TH" sz="1200" b="1">
              <a:solidFill>
                <a:srgbClr val="000000"/>
              </a:solidFill>
              <a:latin typeface="Tahoma" pitchFamily="34" charset="0"/>
              <a:cs typeface="Tahoma" pitchFamily="34" charset="0"/>
            </a:endParaRPr>
          </a:p>
        </p:txBody>
      </p:sp>
      <p:cxnSp>
        <p:nvCxnSpPr>
          <p:cNvPr id="40" name="ตัวเชื่อมต่อตรง 39"/>
          <p:cNvCxnSpPr>
            <a:stCxn id="0" idx="2"/>
            <a:endCxn id="0" idx="0"/>
          </p:cNvCxnSpPr>
          <p:nvPr/>
        </p:nvCxnSpPr>
        <p:spPr>
          <a:xfrm>
            <a:off x="4392613" y="1773238"/>
            <a:ext cx="0"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ตัวเชื่อมต่อตรง 43"/>
          <p:cNvCxnSpPr/>
          <p:nvPr/>
        </p:nvCxnSpPr>
        <p:spPr>
          <a:xfrm>
            <a:off x="4427538" y="2781300"/>
            <a:ext cx="0"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ตัวเชื่อมต่อตรง 48"/>
          <p:cNvCxnSpPr/>
          <p:nvPr/>
        </p:nvCxnSpPr>
        <p:spPr>
          <a:xfrm>
            <a:off x="2484438" y="2924175"/>
            <a:ext cx="5256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ตัวเชื่อมต่อตรง 50"/>
          <p:cNvCxnSpPr/>
          <p:nvPr/>
        </p:nvCxnSpPr>
        <p:spPr>
          <a:xfrm>
            <a:off x="2484438" y="2933700"/>
            <a:ext cx="0"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ตัวเชื่อมต่อตรง 51"/>
          <p:cNvCxnSpPr/>
          <p:nvPr/>
        </p:nvCxnSpPr>
        <p:spPr>
          <a:xfrm>
            <a:off x="7740650" y="2924175"/>
            <a:ext cx="0"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ตัวเชื่อมต่อตรง 53"/>
          <p:cNvCxnSpPr/>
          <p:nvPr/>
        </p:nvCxnSpPr>
        <p:spPr>
          <a:xfrm>
            <a:off x="2484438" y="3860800"/>
            <a:ext cx="0"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ตัวเชื่อมต่อตรง 54"/>
          <p:cNvCxnSpPr/>
          <p:nvPr/>
        </p:nvCxnSpPr>
        <p:spPr>
          <a:xfrm>
            <a:off x="611188" y="4005263"/>
            <a:ext cx="5113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ตัวเชื่อมต่อตรง 57"/>
          <p:cNvCxnSpPr/>
          <p:nvPr/>
        </p:nvCxnSpPr>
        <p:spPr>
          <a:xfrm>
            <a:off x="611188" y="4013200"/>
            <a:ext cx="0"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ตัวเชื่อมต่อตรง 58"/>
          <p:cNvCxnSpPr/>
          <p:nvPr/>
        </p:nvCxnSpPr>
        <p:spPr>
          <a:xfrm>
            <a:off x="1908175" y="4005263"/>
            <a:ext cx="0" cy="144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ตัวเชื่อมต่อตรง 59"/>
          <p:cNvCxnSpPr/>
          <p:nvPr/>
        </p:nvCxnSpPr>
        <p:spPr>
          <a:xfrm>
            <a:off x="3203575" y="4013200"/>
            <a:ext cx="0"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ตัวเชื่อมต่อตรง 60"/>
          <p:cNvCxnSpPr/>
          <p:nvPr/>
        </p:nvCxnSpPr>
        <p:spPr>
          <a:xfrm>
            <a:off x="4500563" y="4013200"/>
            <a:ext cx="0"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ตัวเชื่อมต่อตรง 61"/>
          <p:cNvCxnSpPr/>
          <p:nvPr/>
        </p:nvCxnSpPr>
        <p:spPr>
          <a:xfrm>
            <a:off x="5724525" y="4013200"/>
            <a:ext cx="0"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ตัวเชื่อมต่อตรง 62"/>
          <p:cNvCxnSpPr/>
          <p:nvPr/>
        </p:nvCxnSpPr>
        <p:spPr>
          <a:xfrm>
            <a:off x="7740650" y="3860800"/>
            <a:ext cx="0"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ตัวเชื่อมต่อตรง 63"/>
          <p:cNvCxnSpPr/>
          <p:nvPr/>
        </p:nvCxnSpPr>
        <p:spPr>
          <a:xfrm>
            <a:off x="7019925" y="4005263"/>
            <a:ext cx="13684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ตัวเชื่อมต่อตรง 67"/>
          <p:cNvCxnSpPr/>
          <p:nvPr/>
        </p:nvCxnSpPr>
        <p:spPr>
          <a:xfrm>
            <a:off x="7019925" y="4005263"/>
            <a:ext cx="0" cy="144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a:off x="8388350" y="4005263"/>
            <a:ext cx="0" cy="144462"/>
          </a:xfrm>
          <a:prstGeom prst="line">
            <a:avLst/>
          </a:prstGeom>
        </p:spPr>
        <p:style>
          <a:lnRef idx="1">
            <a:schemeClr val="accent1"/>
          </a:lnRef>
          <a:fillRef idx="0">
            <a:schemeClr val="accent1"/>
          </a:fillRef>
          <a:effectRef idx="0">
            <a:schemeClr val="accent1"/>
          </a:effectRef>
          <a:fontRef idx="minor">
            <a:schemeClr val="tx1"/>
          </a:fontRef>
        </p:style>
      </p:cxnSp>
      <p:sp>
        <p:nvSpPr>
          <p:cNvPr id="4162" name="TextBox 69"/>
          <p:cNvSpPr txBox="1">
            <a:spLocks noChangeArrowheads="1"/>
          </p:cNvSpPr>
          <p:nvPr/>
        </p:nvSpPr>
        <p:spPr bwMode="auto">
          <a:xfrm>
            <a:off x="168275" y="1268413"/>
            <a:ext cx="2428875" cy="461962"/>
          </a:xfrm>
          <a:prstGeom prst="rect">
            <a:avLst/>
          </a:prstGeom>
          <a:noFill/>
          <a:ln w="9525">
            <a:noFill/>
            <a:miter lim="800000"/>
            <a:headEnd/>
            <a:tailEnd/>
          </a:ln>
        </p:spPr>
        <p:txBody>
          <a:bodyPr wrap="none">
            <a:spAutoFit/>
          </a:bodyPr>
          <a:lstStyle/>
          <a:p>
            <a:r>
              <a:rPr lang="en-US" sz="1200">
                <a:latin typeface="Tahoma" pitchFamily="34" charset="0"/>
                <a:cs typeface="Tahoma" pitchFamily="34" charset="0"/>
              </a:rPr>
              <a:t>Remark: rankings are in brackets</a:t>
            </a:r>
          </a:p>
          <a:p>
            <a:r>
              <a:rPr lang="en-US" sz="1200">
                <a:latin typeface="Tahoma" pitchFamily="34" charset="0"/>
                <a:cs typeface="Tahoma" pitchFamily="34" charset="0"/>
              </a:rPr>
              <a:t>Source: INSEAD and WIPO</a:t>
            </a:r>
            <a:endParaRPr lang="th-TH" sz="120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830816" cy="838200"/>
          </a:xfrm>
        </p:spPr>
        <p:txBody>
          <a:bodyPr>
            <a:noAutofit/>
          </a:bodyPr>
          <a:lstStyle/>
          <a:p>
            <a:r>
              <a:rPr lang="en-US" sz="3000" b="1" dirty="0" smtClean="0"/>
              <a:t>University-industry-Government linkages (Triple helix)</a:t>
            </a:r>
            <a:endParaRPr lang="th-TH" sz="3000" b="1" dirty="0"/>
          </a:p>
        </p:txBody>
      </p:sp>
      <p:pic>
        <p:nvPicPr>
          <p:cNvPr id="135170" name="Picture 2"/>
          <p:cNvPicPr>
            <a:picLocks noGrp="1" noChangeAspect="1" noChangeArrowheads="1"/>
          </p:cNvPicPr>
          <p:nvPr>
            <p:ph idx="1"/>
          </p:nvPr>
        </p:nvPicPr>
        <p:blipFill>
          <a:blip r:embed="rId2" cstate="print"/>
          <a:srcRect/>
          <a:stretch>
            <a:fillRect/>
          </a:stretch>
        </p:blipFill>
        <p:spPr bwMode="auto">
          <a:xfrm>
            <a:off x="0" y="1338403"/>
            <a:ext cx="9144000" cy="4876212"/>
          </a:xfrm>
          <a:prstGeom prst="rect">
            <a:avLst/>
          </a:prstGeom>
          <a:noFill/>
          <a:ln w="9525">
            <a:noFill/>
            <a:miter lim="800000"/>
            <a:headEnd/>
            <a:tailEnd/>
          </a:ln>
        </p:spPr>
      </p:pic>
      <p:sp>
        <p:nvSpPr>
          <p:cNvPr id="5" name="Rectangle 4"/>
          <p:cNvSpPr/>
          <p:nvPr/>
        </p:nvSpPr>
        <p:spPr>
          <a:xfrm>
            <a:off x="179512" y="6381328"/>
            <a:ext cx="4572000" cy="369332"/>
          </a:xfrm>
          <a:prstGeom prst="rect">
            <a:avLst/>
          </a:prstGeom>
        </p:spPr>
        <p:txBody>
          <a:bodyPr>
            <a:spAutoFit/>
          </a:bodyPr>
          <a:lstStyle/>
          <a:p>
            <a:r>
              <a:rPr lang="en-US" sz="1800" dirty="0" smtClean="0"/>
              <a:t>Source: INSEAD, WIPO “The Global Innovation Index 2012”</a:t>
            </a:r>
            <a:endParaRPr lang="th-TH" sz="1800" dirty="0"/>
          </a:p>
        </p:txBody>
      </p:sp>
      <p:sp>
        <p:nvSpPr>
          <p:cNvPr id="6" name="TextBox 5"/>
          <p:cNvSpPr txBox="1"/>
          <p:nvPr/>
        </p:nvSpPr>
        <p:spPr>
          <a:xfrm>
            <a:off x="4355976" y="4941168"/>
            <a:ext cx="3168352" cy="523220"/>
          </a:xfrm>
          <a:prstGeom prst="rect">
            <a:avLst/>
          </a:prstGeom>
          <a:solidFill>
            <a:schemeClr val="bg2">
              <a:lumMod val="90000"/>
            </a:schemeClr>
          </a:solidFill>
        </p:spPr>
        <p:txBody>
          <a:bodyPr wrap="square" rtlCol="0">
            <a:spAutoFit/>
          </a:bodyPr>
          <a:lstStyle/>
          <a:p>
            <a:pPr algn="ctr"/>
            <a:r>
              <a:rPr lang="en-US" b="1" i="1" dirty="0" smtClean="0"/>
              <a:t>Valley of Death</a:t>
            </a:r>
            <a:endParaRPr lang="th-TH" b="1" i="1" dirty="0"/>
          </a:p>
        </p:txBody>
      </p:sp>
      <p:sp>
        <p:nvSpPr>
          <p:cNvPr id="7" name="Slide Number Placeholder 6"/>
          <p:cNvSpPr>
            <a:spLocks noGrp="1"/>
          </p:cNvSpPr>
          <p:nvPr>
            <p:ph type="sldNum" sz="quarter" idx="12"/>
          </p:nvPr>
        </p:nvSpPr>
        <p:spPr/>
        <p:txBody>
          <a:bodyPr/>
          <a:lstStyle/>
          <a:p>
            <a:fld id="{69ADDD85-5A9F-4E89-AC81-0A64F86A6DC6}" type="slidenum">
              <a:rPr lang="th-TH" smtClean="0"/>
              <a:pPr/>
              <a:t>18</a:t>
            </a:fld>
            <a:endParaRPr lang="th-TH"/>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0" y="1"/>
            <a:ext cx="9144001" cy="6858000"/>
          </a:xfrm>
          <a:prstGeom prst="rect">
            <a:avLst/>
          </a:prstGeom>
          <a:noFill/>
          <a:ln w="9525">
            <a:noFill/>
            <a:miter lim="800000"/>
            <a:headEnd/>
            <a:tailEnd/>
          </a:ln>
        </p:spPr>
      </p:pic>
      <p:cxnSp>
        <p:nvCxnSpPr>
          <p:cNvPr id="6" name="Straight Arrow Connector 5"/>
          <p:cNvCxnSpPr/>
          <p:nvPr/>
        </p:nvCxnSpPr>
        <p:spPr>
          <a:xfrm>
            <a:off x="4139952" y="2276872"/>
            <a:ext cx="1152128" cy="122413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9512" y="260648"/>
            <a:ext cx="6715472" cy="1872208"/>
          </a:xfrm>
        </p:spPr>
        <p:txBody>
          <a:bodyPr>
            <a:normAutofit/>
          </a:bodyPr>
          <a:lstStyle/>
          <a:p>
            <a:r>
              <a:rPr lang="en-US" b="1" dirty="0" smtClean="0"/>
              <a:t>Global Innovation Index Scores</a:t>
            </a:r>
            <a:br>
              <a:rPr lang="en-US" b="1" dirty="0" smtClean="0"/>
            </a:br>
            <a:r>
              <a:rPr lang="en-US" b="1" dirty="0" err="1" smtClean="0"/>
              <a:t>vs</a:t>
            </a:r>
            <a:r>
              <a:rPr lang="en-US" b="1" dirty="0" smtClean="0"/>
              <a:t> GDP per capita in PPP$</a:t>
            </a:r>
            <a:br>
              <a:rPr lang="en-US" b="1" dirty="0" smtClean="0"/>
            </a:br>
            <a:r>
              <a:rPr lang="en-US" sz="2400" b="1" dirty="0" smtClean="0"/>
              <a:t>(bubbles sized by population)</a:t>
            </a:r>
            <a:endParaRPr lang="th-TH" b="1" dirty="0"/>
          </a:p>
        </p:txBody>
      </p:sp>
      <p:pic>
        <p:nvPicPr>
          <p:cNvPr id="12292" name="Picture 4" descr="http://www.oknation.net/blog/home/blog_data/102/40102/images/thai_flag.jpg"/>
          <p:cNvPicPr>
            <a:picLocks noChangeAspect="1" noChangeArrowheads="1"/>
          </p:cNvPicPr>
          <p:nvPr/>
        </p:nvPicPr>
        <p:blipFill>
          <a:blip r:embed="rId3" cstate="print"/>
          <a:srcRect/>
          <a:stretch>
            <a:fillRect/>
          </a:stretch>
        </p:blipFill>
        <p:spPr bwMode="auto">
          <a:xfrm>
            <a:off x="3419872" y="1844824"/>
            <a:ext cx="694742" cy="578025"/>
          </a:xfrm>
          <a:prstGeom prst="rect">
            <a:avLst/>
          </a:prstGeom>
          <a:noFill/>
        </p:spPr>
      </p:pic>
      <p:sp>
        <p:nvSpPr>
          <p:cNvPr id="9" name="TextBox 8"/>
          <p:cNvSpPr txBox="1"/>
          <p:nvPr/>
        </p:nvSpPr>
        <p:spPr>
          <a:xfrm>
            <a:off x="3419872" y="2780928"/>
            <a:ext cx="1095172" cy="523220"/>
          </a:xfrm>
          <a:prstGeom prst="rect">
            <a:avLst/>
          </a:prstGeom>
          <a:solidFill>
            <a:srgbClr val="9999FF"/>
          </a:solidFill>
        </p:spPr>
        <p:txBody>
          <a:bodyPr wrap="none" rtlCol="0">
            <a:spAutoFit/>
          </a:bodyPr>
          <a:lstStyle/>
          <a:p>
            <a:r>
              <a:rPr lang="en-US" b="1" dirty="0" smtClean="0"/>
              <a:t>Learners</a:t>
            </a:r>
            <a:endParaRPr lang="th-TH" b="1" dirty="0"/>
          </a:p>
        </p:txBody>
      </p:sp>
      <p:sp>
        <p:nvSpPr>
          <p:cNvPr id="10" name="Rectangle 9"/>
          <p:cNvSpPr/>
          <p:nvPr/>
        </p:nvSpPr>
        <p:spPr>
          <a:xfrm>
            <a:off x="4139952" y="5301208"/>
            <a:ext cx="1951175" cy="523220"/>
          </a:xfrm>
          <a:prstGeom prst="rect">
            <a:avLst/>
          </a:prstGeom>
          <a:solidFill>
            <a:srgbClr val="9999FF"/>
          </a:solidFill>
        </p:spPr>
        <p:txBody>
          <a:bodyPr wrap="none">
            <a:spAutoFit/>
          </a:bodyPr>
          <a:lstStyle/>
          <a:p>
            <a:r>
              <a:rPr lang="en-US" b="1" dirty="0" smtClean="0"/>
              <a:t>Underperformers</a:t>
            </a:r>
            <a:endParaRPr lang="th-TH" b="1" dirty="0"/>
          </a:p>
        </p:txBody>
      </p:sp>
      <p:sp>
        <p:nvSpPr>
          <p:cNvPr id="11" name="Rectangle 10"/>
          <p:cNvSpPr/>
          <p:nvPr/>
        </p:nvSpPr>
        <p:spPr>
          <a:xfrm>
            <a:off x="6084168" y="692696"/>
            <a:ext cx="990977" cy="523220"/>
          </a:xfrm>
          <a:prstGeom prst="rect">
            <a:avLst/>
          </a:prstGeom>
          <a:solidFill>
            <a:srgbClr val="9999FF"/>
          </a:solidFill>
        </p:spPr>
        <p:txBody>
          <a:bodyPr wrap="none">
            <a:spAutoFit/>
          </a:bodyPr>
          <a:lstStyle/>
          <a:p>
            <a:r>
              <a:rPr lang="en-US" b="1" dirty="0" smtClean="0"/>
              <a:t>Leaders</a:t>
            </a:r>
            <a:endParaRPr lang="th-TH" b="1" dirty="0"/>
          </a:p>
        </p:txBody>
      </p:sp>
      <p:sp>
        <p:nvSpPr>
          <p:cNvPr id="12" name="Rectangle 11"/>
          <p:cNvSpPr/>
          <p:nvPr/>
        </p:nvSpPr>
        <p:spPr>
          <a:xfrm>
            <a:off x="0" y="5877272"/>
            <a:ext cx="4572000" cy="338554"/>
          </a:xfrm>
          <a:prstGeom prst="rect">
            <a:avLst/>
          </a:prstGeom>
        </p:spPr>
        <p:txBody>
          <a:bodyPr>
            <a:spAutoFit/>
          </a:bodyPr>
          <a:lstStyle/>
          <a:p>
            <a:r>
              <a:rPr lang="en-US" sz="1600" dirty="0" smtClean="0"/>
              <a:t>Source: INSEAD, WIPO “The Global Innovation Index 2012”</a:t>
            </a:r>
            <a:endParaRPr lang="th-TH" sz="1600" dirty="0"/>
          </a:p>
        </p:txBody>
      </p:sp>
      <p:sp>
        <p:nvSpPr>
          <p:cNvPr id="13" name="Slide Number Placeholder 12"/>
          <p:cNvSpPr>
            <a:spLocks noGrp="1"/>
          </p:cNvSpPr>
          <p:nvPr>
            <p:ph type="sldNum" sz="quarter" idx="12"/>
          </p:nvPr>
        </p:nvSpPr>
        <p:spPr/>
        <p:txBody>
          <a:bodyPr/>
          <a:lstStyle/>
          <a:p>
            <a:fld id="{69ADDD85-5A9F-4E89-AC81-0A64F86A6DC6}" type="slidenum">
              <a:rPr lang="th-TH" smtClean="0"/>
              <a:pPr/>
              <a:t>19</a:t>
            </a:fld>
            <a:endParaRPr lang="th-TH"/>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h-TH" sz="4400" b="1" dirty="0" smtClean="0">
                <a:latin typeface="EucrosiaUPC" pitchFamily="18" charset="-34"/>
                <a:cs typeface="EucrosiaUPC" pitchFamily="18" charset="-34"/>
              </a:rPr>
              <a:t>เนื้อหา</a:t>
            </a:r>
            <a:endParaRPr lang="th-TH" sz="4400" b="1" dirty="0">
              <a:latin typeface="EucrosiaUPC" pitchFamily="18" charset="-34"/>
              <a:cs typeface="EucrosiaUPC" pitchFamily="18" charset="-34"/>
            </a:endParaRPr>
          </a:p>
        </p:txBody>
      </p:sp>
      <p:sp>
        <p:nvSpPr>
          <p:cNvPr id="3" name="Content Placeholder 2"/>
          <p:cNvSpPr>
            <a:spLocks noGrp="1"/>
          </p:cNvSpPr>
          <p:nvPr>
            <p:ph idx="1"/>
          </p:nvPr>
        </p:nvSpPr>
        <p:spPr/>
        <p:txBody>
          <a:bodyPr/>
          <a:lstStyle/>
          <a:p>
            <a:r>
              <a:rPr lang="th-TH" sz="4000" dirty="0" smtClean="0">
                <a:latin typeface="EucrosiaUPC" pitchFamily="18" charset="-34"/>
                <a:cs typeface="EucrosiaUPC" pitchFamily="18" charset="-34"/>
              </a:rPr>
              <a:t>ประเทศไทย ๒๕๕๕</a:t>
            </a:r>
          </a:p>
          <a:p>
            <a:r>
              <a:rPr lang="th-TH" sz="4000" dirty="0" smtClean="0">
                <a:latin typeface="EucrosiaUPC" pitchFamily="18" charset="-34"/>
                <a:cs typeface="EucrosiaUPC" pitchFamily="18" charset="-34"/>
              </a:rPr>
              <a:t>วิวัฒนาการและความเปลี่ยนแปลงของทศวรรษหน้า</a:t>
            </a:r>
          </a:p>
          <a:p>
            <a:r>
              <a:rPr lang="th-TH" sz="4000" dirty="0" smtClean="0">
                <a:latin typeface="EucrosiaUPC" pitchFamily="18" charset="-34"/>
                <a:cs typeface="EucrosiaUPC" pitchFamily="18" charset="-34"/>
              </a:rPr>
              <a:t>บทบาทของวิทยาศาสตร์ เทคโนโลยี และนวัตกรรม (</a:t>
            </a:r>
            <a:r>
              <a:rPr lang="th-TH" sz="4000" dirty="0" err="1" smtClean="0">
                <a:latin typeface="EucrosiaUPC" pitchFamily="18" charset="-34"/>
                <a:cs typeface="EucrosiaUPC" pitchFamily="18" charset="-34"/>
              </a:rPr>
              <a:t>วทน.</a:t>
            </a:r>
            <a:r>
              <a:rPr lang="th-TH" sz="4000" dirty="0" smtClean="0">
                <a:latin typeface="EucrosiaUPC" pitchFamily="18" charset="-34"/>
                <a:cs typeface="EucrosiaUPC" pitchFamily="18" charset="-34"/>
              </a:rPr>
              <a:t>)</a:t>
            </a:r>
          </a:p>
          <a:p>
            <a:r>
              <a:rPr lang="th-TH" sz="4000" dirty="0" smtClean="0">
                <a:latin typeface="EucrosiaUPC" pitchFamily="18" charset="-34"/>
                <a:cs typeface="EucrosiaUPC" pitchFamily="18" charset="-34"/>
              </a:rPr>
              <a:t>มาตรการหลักที่สำคัญ</a:t>
            </a:r>
          </a:p>
        </p:txBody>
      </p:sp>
      <p:sp>
        <p:nvSpPr>
          <p:cNvPr id="4" name="Slide Number Placeholder 3"/>
          <p:cNvSpPr>
            <a:spLocks noGrp="1"/>
          </p:cNvSpPr>
          <p:nvPr>
            <p:ph type="sldNum" sz="quarter" idx="12"/>
          </p:nvPr>
        </p:nvSpPr>
        <p:spPr/>
        <p:txBody>
          <a:bodyPr/>
          <a:lstStyle/>
          <a:p>
            <a:fld id="{69ADDD85-5A9F-4E89-AC81-0A64F86A6DC6}" type="slidenum">
              <a:rPr lang="th-TH" smtClean="0"/>
              <a:pPr/>
              <a:t>2</a:t>
            </a:fld>
            <a:endParaRPr lang="th-TH"/>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หมายเลขภาพนิ่ง 1"/>
          <p:cNvSpPr>
            <a:spLocks noGrp="1"/>
          </p:cNvSpPr>
          <p:nvPr>
            <p:ph type="sldNum" sz="quarter" idx="12"/>
          </p:nvPr>
        </p:nvSpPr>
        <p:spPr>
          <a:xfrm>
            <a:off x="6553200" y="6142038"/>
            <a:ext cx="2133600" cy="365125"/>
          </a:xfrm>
        </p:spPr>
        <p:txBody>
          <a:bodyPr/>
          <a:lstStyle/>
          <a:p>
            <a:fld id="{2FD41196-C56F-4600-858A-DA12A2016EBA}" type="slidenum">
              <a:rPr lang="th-TH">
                <a:cs typeface="Cordia New" pitchFamily="34" charset="-34"/>
              </a:rPr>
              <a:pPr/>
              <a:t>20</a:t>
            </a:fld>
            <a:endParaRPr lang="th-TH">
              <a:cs typeface="Cordia New" pitchFamily="34" charset="-34"/>
            </a:endParaRPr>
          </a:p>
        </p:txBody>
      </p:sp>
      <p:sp>
        <p:nvSpPr>
          <p:cNvPr id="5" name="Rectangle 2"/>
          <p:cNvSpPr>
            <a:spLocks noChangeArrowheads="1"/>
          </p:cNvSpPr>
          <p:nvPr/>
        </p:nvSpPr>
        <p:spPr bwMode="auto">
          <a:xfrm>
            <a:off x="0" y="0"/>
            <a:ext cx="9144000" cy="642918"/>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sz="3200" b="1" dirty="0">
                <a:latin typeface="EucrosiaUPC" pitchFamily="18" charset="-34"/>
                <a:cs typeface="EucrosiaUPC" pitchFamily="18" charset="-34"/>
              </a:rPr>
              <a:t>สถานการณ์ แนวโน้ม และความเสี่ยงของประเทศไทย (ทุนทางเศรษฐกิจ) </a:t>
            </a:r>
          </a:p>
        </p:txBody>
      </p:sp>
      <p:sp>
        <p:nvSpPr>
          <p:cNvPr id="6" name="สี่เหลี่ยมผืนผ้า 5"/>
          <p:cNvSpPr/>
          <p:nvPr/>
        </p:nvSpPr>
        <p:spPr>
          <a:xfrm>
            <a:off x="500063" y="571500"/>
            <a:ext cx="250031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400" b="1">
                <a:solidFill>
                  <a:schemeClr val="tx1"/>
                </a:solidFill>
                <a:latin typeface="Angsana New" pitchFamily="18" charset="-34"/>
                <a:cs typeface="Tahoma" pitchFamily="34" charset="0"/>
              </a:rPr>
              <a:t>ภาคเกษตรกรรม</a:t>
            </a:r>
            <a:endParaRPr lang="th-TH" sz="2400">
              <a:solidFill>
                <a:schemeClr val="tx1"/>
              </a:solidFill>
              <a:latin typeface="Angsana New" pitchFamily="18" charset="-34"/>
              <a:cs typeface="Angsana New" pitchFamily="18" charset="-34"/>
            </a:endParaRPr>
          </a:p>
        </p:txBody>
      </p:sp>
      <p:sp>
        <p:nvSpPr>
          <p:cNvPr id="15" name="Rectangle 58"/>
          <p:cNvSpPr/>
          <p:nvPr/>
        </p:nvSpPr>
        <p:spPr bwMode="auto">
          <a:xfrm>
            <a:off x="142875" y="1071563"/>
            <a:ext cx="2870200" cy="5286375"/>
          </a:xfrm>
          <a:prstGeom prst="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anchor="ctr"/>
          <a:lstStyle/>
          <a:p>
            <a:pPr algn="ctr"/>
            <a:endParaRPr lang="th-TH">
              <a:solidFill>
                <a:srgbClr val="000000"/>
              </a:solidFill>
              <a:cs typeface="Angsana New" pitchFamily="18" charset="-34"/>
            </a:endParaRPr>
          </a:p>
        </p:txBody>
      </p:sp>
      <p:sp>
        <p:nvSpPr>
          <p:cNvPr id="68616" name="Rectangle 41"/>
          <p:cNvSpPr>
            <a:spLocks noChangeArrowheads="1"/>
          </p:cNvSpPr>
          <p:nvPr/>
        </p:nvSpPr>
        <p:spPr bwMode="auto">
          <a:xfrm>
            <a:off x="142875" y="2003425"/>
            <a:ext cx="1304925" cy="831850"/>
          </a:xfrm>
          <a:prstGeom prst="rect">
            <a:avLst/>
          </a:prstGeom>
          <a:noFill/>
          <a:ln w="9525">
            <a:noFill/>
            <a:miter lim="800000"/>
            <a:headEnd/>
            <a:tailEnd/>
          </a:ln>
        </p:spPr>
        <p:txBody>
          <a:bodyPr>
            <a:spAutoFit/>
          </a:bodyPr>
          <a:lstStyle/>
          <a:p>
            <a:pPr algn="ctr"/>
            <a:r>
              <a:rPr lang="th-TH" sz="1200" b="1">
                <a:latin typeface="Tahoma" pitchFamily="34" charset="0"/>
                <a:cs typeface="Tahoma" pitchFamily="34" charset="0"/>
              </a:rPr>
              <a:t>ประสิทธิภาพและผลิตภาพลดลง มูลค่าเพิ่มต่ำ</a:t>
            </a:r>
            <a:endParaRPr lang="en-US" sz="1200" b="1">
              <a:latin typeface="Tahoma" pitchFamily="34" charset="0"/>
              <a:cs typeface="Tahoma" pitchFamily="34" charset="0"/>
            </a:endParaRPr>
          </a:p>
        </p:txBody>
      </p:sp>
      <p:sp>
        <p:nvSpPr>
          <p:cNvPr id="68617" name="Rectangle 44"/>
          <p:cNvSpPr>
            <a:spLocks noChangeArrowheads="1"/>
          </p:cNvSpPr>
          <p:nvPr/>
        </p:nvSpPr>
        <p:spPr bwMode="auto">
          <a:xfrm>
            <a:off x="1643063" y="2000250"/>
            <a:ext cx="1500187" cy="646113"/>
          </a:xfrm>
          <a:prstGeom prst="rect">
            <a:avLst/>
          </a:prstGeom>
          <a:noFill/>
          <a:ln w="9525">
            <a:noFill/>
            <a:miter lim="800000"/>
            <a:headEnd/>
            <a:tailEnd/>
          </a:ln>
        </p:spPr>
        <p:txBody>
          <a:bodyPr>
            <a:spAutoFit/>
          </a:bodyPr>
          <a:lstStyle/>
          <a:p>
            <a:r>
              <a:rPr lang="th-TH" sz="1200" b="1" dirty="0" smtClean="0">
                <a:latin typeface="Tahoma" pitchFamily="34" charset="0"/>
                <a:cs typeface="Tahoma" pitchFamily="34" charset="0"/>
              </a:rPr>
              <a:t>เกษตรกร </a:t>
            </a:r>
            <a:r>
              <a:rPr lang="en-US" sz="1200" b="1" dirty="0" smtClean="0">
                <a:latin typeface="Tahoma" pitchFamily="34" charset="0"/>
                <a:cs typeface="Tahoma" pitchFamily="34" charset="0"/>
              </a:rPr>
              <a:t>15 </a:t>
            </a:r>
            <a:r>
              <a:rPr lang="th-TH" sz="1200" b="1" dirty="0" smtClean="0">
                <a:latin typeface="Tahoma" pitchFamily="34" charset="0"/>
                <a:cs typeface="Tahoma" pitchFamily="34" charset="0"/>
              </a:rPr>
              <a:t>ล้านขณะที่</a:t>
            </a:r>
            <a:r>
              <a:rPr lang="th-TH" sz="1200" b="1" dirty="0">
                <a:latin typeface="Tahoma" pitchFamily="34" charset="0"/>
                <a:cs typeface="Tahoma" pitchFamily="34" charset="0"/>
              </a:rPr>
              <a:t>มี</a:t>
            </a:r>
            <a:r>
              <a:rPr lang="en-US" sz="1200" b="1" dirty="0">
                <a:latin typeface="Tahoma" pitchFamily="34" charset="0"/>
                <a:cs typeface="Tahoma" pitchFamily="34" charset="0"/>
              </a:rPr>
              <a:t> GDP</a:t>
            </a:r>
            <a:r>
              <a:rPr lang="th-TH" sz="1200" b="1" dirty="0">
                <a:latin typeface="Tahoma" pitchFamily="34" charset="0"/>
                <a:cs typeface="Tahoma" pitchFamily="34" charset="0"/>
              </a:rPr>
              <a:t> เพียง </a:t>
            </a:r>
            <a:r>
              <a:rPr lang="en-US" sz="1200" b="1" dirty="0">
                <a:latin typeface="Tahoma" pitchFamily="34" charset="0"/>
                <a:cs typeface="Tahoma" pitchFamily="34" charset="0"/>
              </a:rPr>
              <a:t>9%</a:t>
            </a:r>
          </a:p>
        </p:txBody>
      </p:sp>
      <p:sp>
        <p:nvSpPr>
          <p:cNvPr id="68618" name="Rectangle 47"/>
          <p:cNvSpPr>
            <a:spLocks noChangeArrowheads="1"/>
          </p:cNvSpPr>
          <p:nvPr/>
        </p:nvSpPr>
        <p:spPr bwMode="auto">
          <a:xfrm>
            <a:off x="142875" y="3643313"/>
            <a:ext cx="1565275" cy="83026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รายได้เกษตรกร </a:t>
            </a:r>
            <a:r>
              <a:rPr lang="en-US" sz="1200" b="1">
                <a:latin typeface="Tahoma" pitchFamily="34" charset="0"/>
                <a:cs typeface="Tahoma" pitchFamily="34" charset="0"/>
              </a:rPr>
              <a:t>0.5</a:t>
            </a:r>
            <a:r>
              <a:rPr lang="th-TH" sz="1200" b="1">
                <a:latin typeface="Tahoma" pitchFamily="34" charset="0"/>
                <a:cs typeface="Tahoma" pitchFamily="34" charset="0"/>
              </a:rPr>
              <a:t> แสนบาท</a:t>
            </a:r>
            <a:r>
              <a:rPr lang="en-US" sz="1200" b="1">
                <a:latin typeface="Tahoma" pitchFamily="34" charset="0"/>
                <a:cs typeface="Tahoma" pitchFamily="34" charset="0"/>
              </a:rPr>
              <a:t> </a:t>
            </a:r>
            <a:r>
              <a:rPr lang="th-TH" sz="1200" b="1">
                <a:latin typeface="Tahoma" pitchFamily="34" charset="0"/>
                <a:cs typeface="Tahoma" pitchFamily="34" charset="0"/>
              </a:rPr>
              <a:t>มีหนี้</a:t>
            </a:r>
            <a:r>
              <a:rPr lang="en-US" sz="1200" b="1">
                <a:latin typeface="Tahoma" pitchFamily="34" charset="0"/>
                <a:cs typeface="Tahoma" pitchFamily="34" charset="0"/>
              </a:rPr>
              <a:t> 0.17 </a:t>
            </a:r>
            <a:r>
              <a:rPr lang="th-TH" sz="1200" b="1">
                <a:latin typeface="Tahoma" pitchFamily="34" charset="0"/>
                <a:cs typeface="Tahoma" pitchFamily="34" charset="0"/>
              </a:rPr>
              <a:t>แสนบาทต่อครัวเรือน</a:t>
            </a:r>
            <a:endParaRPr lang="en-US" sz="1200" b="1">
              <a:latin typeface="Tahoma" pitchFamily="34" charset="0"/>
              <a:cs typeface="Tahoma" pitchFamily="34" charset="0"/>
            </a:endParaRPr>
          </a:p>
        </p:txBody>
      </p:sp>
      <p:sp>
        <p:nvSpPr>
          <p:cNvPr id="68619" name="Rectangle 51"/>
          <p:cNvSpPr>
            <a:spLocks noChangeArrowheads="1"/>
          </p:cNvSpPr>
          <p:nvPr/>
        </p:nvSpPr>
        <p:spPr bwMode="auto">
          <a:xfrm>
            <a:off x="1714500" y="3756025"/>
            <a:ext cx="1304925" cy="646113"/>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ต้นทุนปุ๋ยเคมี</a:t>
            </a:r>
            <a:r>
              <a:rPr lang="en-US" sz="1200" b="1">
                <a:latin typeface="Tahoma" pitchFamily="34" charset="0"/>
                <a:cs typeface="Tahoma" pitchFamily="34" charset="0"/>
              </a:rPr>
              <a:t> 1</a:t>
            </a:r>
            <a:r>
              <a:rPr lang="th-TH" sz="1200" b="1">
                <a:latin typeface="Tahoma" pitchFamily="34" charset="0"/>
                <a:cs typeface="Tahoma" pitchFamily="34" charset="0"/>
              </a:rPr>
              <a:t> ใน</a:t>
            </a:r>
            <a:r>
              <a:rPr lang="en-US" sz="1200" b="1">
                <a:latin typeface="Tahoma" pitchFamily="34" charset="0"/>
                <a:cs typeface="Tahoma" pitchFamily="34" charset="0"/>
              </a:rPr>
              <a:t> 4</a:t>
            </a:r>
            <a:r>
              <a:rPr lang="th-TH" sz="1200" b="1">
                <a:latin typeface="Tahoma" pitchFamily="34" charset="0"/>
                <a:cs typeface="Tahoma" pitchFamily="34" charset="0"/>
              </a:rPr>
              <a:t> ของต้นทุนรวม </a:t>
            </a:r>
            <a:endParaRPr lang="en-US" sz="1200" b="1">
              <a:latin typeface="Tahoma" pitchFamily="34" charset="0"/>
              <a:cs typeface="Tahoma" pitchFamily="34" charset="0"/>
            </a:endParaRPr>
          </a:p>
        </p:txBody>
      </p:sp>
      <p:sp>
        <p:nvSpPr>
          <p:cNvPr id="68620" name="Rectangle 54"/>
          <p:cNvSpPr>
            <a:spLocks noChangeArrowheads="1"/>
          </p:cNvSpPr>
          <p:nvPr/>
        </p:nvSpPr>
        <p:spPr bwMode="auto">
          <a:xfrm>
            <a:off x="214313" y="5497513"/>
            <a:ext cx="1500187" cy="461665"/>
          </a:xfrm>
          <a:prstGeom prst="rect">
            <a:avLst/>
          </a:prstGeom>
          <a:noFill/>
          <a:ln w="9525">
            <a:noFill/>
            <a:miter lim="800000"/>
            <a:headEnd/>
            <a:tailEnd/>
          </a:ln>
        </p:spPr>
        <p:txBody>
          <a:bodyPr>
            <a:spAutoFit/>
          </a:bodyPr>
          <a:lstStyle/>
          <a:p>
            <a:r>
              <a:rPr lang="th-TH" sz="1200" b="1" dirty="0" smtClean="0">
                <a:latin typeface="Tahoma" pitchFamily="34" charset="0"/>
                <a:cs typeface="Tahoma" pitchFamily="34" charset="0"/>
              </a:rPr>
              <a:t>การลงทุนวิจัยต่ำคงที่ต่อเนื่อง  </a:t>
            </a:r>
            <a:endParaRPr lang="en-US" sz="1200" b="1" dirty="0">
              <a:latin typeface="Tahoma" pitchFamily="34" charset="0"/>
              <a:cs typeface="Tahoma" pitchFamily="34" charset="0"/>
            </a:endParaRPr>
          </a:p>
        </p:txBody>
      </p:sp>
      <p:sp>
        <p:nvSpPr>
          <p:cNvPr id="68621" name="Rectangle 57"/>
          <p:cNvSpPr>
            <a:spLocks noChangeArrowheads="1"/>
          </p:cNvSpPr>
          <p:nvPr/>
        </p:nvSpPr>
        <p:spPr bwMode="auto">
          <a:xfrm>
            <a:off x="1785938" y="5341938"/>
            <a:ext cx="1304925" cy="1016000"/>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อำนาจการต่อรองต่ำ ขณะที่เป็นผู้ส่งออกอันดับต้นๆ</a:t>
            </a:r>
            <a:endParaRPr lang="en-US" sz="1200" b="1">
              <a:latin typeface="Tahoma" pitchFamily="34" charset="0"/>
              <a:cs typeface="Tahoma" pitchFamily="34" charset="0"/>
            </a:endParaRPr>
          </a:p>
        </p:txBody>
      </p:sp>
      <p:pic>
        <p:nvPicPr>
          <p:cNvPr id="1026" name="imgb" descr="http://www.janwongsing.ob.tc/100210_1.jpg"/>
          <p:cNvPicPr>
            <a:picLocks noChangeAspect="1" noChangeArrowheads="1"/>
          </p:cNvPicPr>
          <p:nvPr/>
        </p:nvPicPr>
        <p:blipFill>
          <a:blip r:embed="rId3" cstate="print"/>
          <a:srcRect/>
          <a:stretch>
            <a:fillRect/>
          </a:stretch>
        </p:blipFill>
        <p:spPr bwMode="auto">
          <a:xfrm>
            <a:off x="214313" y="1174750"/>
            <a:ext cx="1304925" cy="795338"/>
          </a:xfrm>
          <a:prstGeom prst="rect">
            <a:avLst/>
          </a:prstGeom>
          <a:noFill/>
          <a:ln w="9525">
            <a:noFill/>
            <a:miter lim="800000"/>
            <a:headEnd/>
            <a:tailEnd/>
          </a:ln>
          <a:effectLst>
            <a:outerShdw blurRad="44450" dist="27940" dir="5400000" algn="ctr">
              <a:srgbClr val="000000">
                <a:alpha val="32000"/>
              </a:srgbClr>
            </a:outerShdw>
          </a:effectLst>
        </p:spPr>
      </p:pic>
      <p:pic>
        <p:nvPicPr>
          <p:cNvPr id="68623" name="Picture 14" descr="cow"/>
          <p:cNvPicPr>
            <a:picLocks noChangeAspect="1" noChangeArrowheads="1"/>
          </p:cNvPicPr>
          <p:nvPr/>
        </p:nvPicPr>
        <p:blipFill>
          <a:blip r:embed="rId4" cstate="print"/>
          <a:srcRect/>
          <a:stretch>
            <a:fillRect/>
          </a:stretch>
        </p:blipFill>
        <p:spPr bwMode="auto">
          <a:xfrm>
            <a:off x="214313" y="4500563"/>
            <a:ext cx="1239837" cy="1000125"/>
          </a:xfrm>
          <a:prstGeom prst="rect">
            <a:avLst/>
          </a:prstGeom>
          <a:noFill/>
          <a:ln w="9525">
            <a:noFill/>
            <a:miter lim="800000"/>
            <a:headEnd/>
            <a:tailEnd/>
          </a:ln>
        </p:spPr>
      </p:pic>
      <p:pic>
        <p:nvPicPr>
          <p:cNvPr id="68624" name="Picture 11" descr="img2009224916611"/>
          <p:cNvPicPr>
            <a:picLocks noChangeAspect="1" noChangeArrowheads="1"/>
          </p:cNvPicPr>
          <p:nvPr/>
        </p:nvPicPr>
        <p:blipFill>
          <a:blip r:embed="rId5" cstate="print"/>
          <a:srcRect/>
          <a:stretch>
            <a:fillRect/>
          </a:stretch>
        </p:blipFill>
        <p:spPr bwMode="auto">
          <a:xfrm>
            <a:off x="1714500" y="4529138"/>
            <a:ext cx="1243013" cy="884237"/>
          </a:xfrm>
          <a:prstGeom prst="rect">
            <a:avLst/>
          </a:prstGeom>
          <a:noFill/>
          <a:ln w="9525">
            <a:noFill/>
            <a:miter lim="800000"/>
            <a:headEnd/>
            <a:tailEnd/>
          </a:ln>
        </p:spPr>
      </p:pic>
      <p:pic>
        <p:nvPicPr>
          <p:cNvPr id="68625" name="Picture 9" descr="poultry_big"/>
          <p:cNvPicPr>
            <a:picLocks noChangeAspect="1" noChangeArrowheads="1"/>
          </p:cNvPicPr>
          <p:nvPr/>
        </p:nvPicPr>
        <p:blipFill>
          <a:blip r:embed="rId6" cstate="print"/>
          <a:srcRect/>
          <a:stretch>
            <a:fillRect/>
          </a:stretch>
        </p:blipFill>
        <p:spPr bwMode="auto">
          <a:xfrm>
            <a:off x="214313" y="2786063"/>
            <a:ext cx="1239837" cy="835025"/>
          </a:xfrm>
          <a:prstGeom prst="rect">
            <a:avLst/>
          </a:prstGeom>
          <a:noFill/>
          <a:ln w="9525">
            <a:noFill/>
            <a:miter lim="800000"/>
            <a:headEnd/>
            <a:tailEnd/>
          </a:ln>
        </p:spPr>
      </p:pic>
      <p:pic>
        <p:nvPicPr>
          <p:cNvPr id="68626" name="Picture 76"/>
          <p:cNvPicPr>
            <a:picLocks noChangeAspect="1" noChangeArrowheads="1"/>
          </p:cNvPicPr>
          <p:nvPr/>
        </p:nvPicPr>
        <p:blipFill>
          <a:blip r:embed="rId7" cstate="print"/>
          <a:srcRect/>
          <a:stretch>
            <a:fillRect/>
          </a:stretch>
        </p:blipFill>
        <p:spPr bwMode="auto">
          <a:xfrm>
            <a:off x="1643063" y="1143000"/>
            <a:ext cx="1287462" cy="828675"/>
          </a:xfrm>
          <a:prstGeom prst="rect">
            <a:avLst/>
          </a:prstGeom>
          <a:noFill/>
          <a:ln w="57150">
            <a:noFill/>
            <a:miter lim="800000"/>
            <a:headEnd/>
            <a:tailEnd/>
          </a:ln>
        </p:spPr>
      </p:pic>
      <p:pic>
        <p:nvPicPr>
          <p:cNvPr id="68627" name="Picture 48" descr="แตงกวา1"/>
          <p:cNvPicPr>
            <a:picLocks noChangeAspect="1" noChangeArrowheads="1"/>
          </p:cNvPicPr>
          <p:nvPr/>
        </p:nvPicPr>
        <p:blipFill>
          <a:blip r:embed="rId8" cstate="print"/>
          <a:srcRect/>
          <a:stretch>
            <a:fillRect/>
          </a:stretch>
        </p:blipFill>
        <p:spPr bwMode="auto">
          <a:xfrm>
            <a:off x="1714500" y="2786063"/>
            <a:ext cx="1222375" cy="847725"/>
          </a:xfrm>
          <a:prstGeom prst="rect">
            <a:avLst/>
          </a:prstGeom>
          <a:noFill/>
          <a:ln w="9525">
            <a:noFill/>
            <a:miter lim="800000"/>
            <a:headEnd/>
            <a:tailEnd/>
          </a:ln>
        </p:spPr>
      </p:pic>
      <p:sp>
        <p:nvSpPr>
          <p:cNvPr id="37" name="สี่เหลี่ยมผืนผ้า 36"/>
          <p:cNvSpPr/>
          <p:nvPr/>
        </p:nvSpPr>
        <p:spPr>
          <a:xfrm>
            <a:off x="3500438" y="571500"/>
            <a:ext cx="2125662" cy="64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400" b="1">
                <a:solidFill>
                  <a:schemeClr val="tx1"/>
                </a:solidFill>
                <a:latin typeface="Angsana New" pitchFamily="18" charset="-34"/>
                <a:cs typeface="Tahoma" pitchFamily="34" charset="0"/>
              </a:rPr>
              <a:t>ภาคการผลิต</a:t>
            </a:r>
            <a:endParaRPr lang="th-TH" sz="2400">
              <a:solidFill>
                <a:schemeClr val="tx1"/>
              </a:solidFill>
              <a:latin typeface="Angsana New" pitchFamily="18" charset="-34"/>
              <a:cs typeface="Angsana New" pitchFamily="18" charset="-34"/>
            </a:endParaRPr>
          </a:p>
        </p:txBody>
      </p:sp>
      <p:sp>
        <p:nvSpPr>
          <p:cNvPr id="40" name="Rectangle 58"/>
          <p:cNvSpPr/>
          <p:nvPr/>
        </p:nvSpPr>
        <p:spPr bwMode="auto">
          <a:xfrm>
            <a:off x="3143250" y="1071563"/>
            <a:ext cx="2870200" cy="5286375"/>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anchor="ctr"/>
          <a:lstStyle/>
          <a:p>
            <a:pPr algn="ctr"/>
            <a:endParaRPr lang="th-TH">
              <a:solidFill>
                <a:srgbClr val="000000"/>
              </a:solidFill>
              <a:cs typeface="Angsana New" pitchFamily="18" charset="-34"/>
            </a:endParaRPr>
          </a:p>
        </p:txBody>
      </p:sp>
      <p:sp>
        <p:nvSpPr>
          <p:cNvPr id="68630" name="Rectangle 41"/>
          <p:cNvSpPr>
            <a:spLocks noChangeArrowheads="1"/>
          </p:cNvSpPr>
          <p:nvPr/>
        </p:nvSpPr>
        <p:spPr bwMode="auto">
          <a:xfrm>
            <a:off x="3143250" y="2003425"/>
            <a:ext cx="1304925" cy="831850"/>
          </a:xfrm>
          <a:prstGeom prst="rect">
            <a:avLst/>
          </a:prstGeom>
          <a:noFill/>
          <a:ln w="9525">
            <a:noFill/>
            <a:miter lim="800000"/>
            <a:headEnd/>
            <a:tailEnd/>
          </a:ln>
        </p:spPr>
        <p:txBody>
          <a:bodyPr>
            <a:spAutoFit/>
          </a:bodyPr>
          <a:lstStyle/>
          <a:p>
            <a:pPr algn="ctr"/>
            <a:r>
              <a:rPr lang="en-US" sz="1200" b="1">
                <a:latin typeface="Tahoma" pitchFamily="34" charset="0"/>
                <a:cs typeface="Tahoma" pitchFamily="34" charset="0"/>
              </a:rPr>
              <a:t>5 </a:t>
            </a:r>
            <a:r>
              <a:rPr lang="th-TH" sz="1200" b="1">
                <a:latin typeface="Tahoma" pitchFamily="34" charset="0"/>
                <a:cs typeface="Tahoma" pitchFamily="34" charset="0"/>
              </a:rPr>
              <a:t>แสนวิสาหกิจ</a:t>
            </a:r>
            <a:r>
              <a:rPr lang="en-US" sz="1200" b="1">
                <a:latin typeface="Tahoma" pitchFamily="34" charset="0"/>
                <a:cs typeface="Tahoma" pitchFamily="34" charset="0"/>
              </a:rPr>
              <a:t> </a:t>
            </a:r>
            <a:r>
              <a:rPr lang="th-TH" sz="1200" b="1">
                <a:latin typeface="Tahoma" pitchFamily="34" charset="0"/>
                <a:cs typeface="Tahoma" pitchFamily="34" charset="0"/>
              </a:rPr>
              <a:t>มี</a:t>
            </a:r>
            <a:r>
              <a:rPr lang="en-US" sz="1200" b="1">
                <a:latin typeface="Tahoma" pitchFamily="34" charset="0"/>
                <a:cs typeface="Tahoma" pitchFamily="34" charset="0"/>
              </a:rPr>
              <a:t> GDP</a:t>
            </a:r>
            <a:r>
              <a:rPr lang="th-TH" sz="1200" b="1">
                <a:latin typeface="Tahoma" pitchFamily="34" charset="0"/>
                <a:cs typeface="Tahoma" pitchFamily="34" charset="0"/>
              </a:rPr>
              <a:t> กว่า </a:t>
            </a:r>
            <a:r>
              <a:rPr lang="en-US" sz="1200" b="1">
                <a:latin typeface="Tahoma" pitchFamily="34" charset="0"/>
                <a:cs typeface="Tahoma" pitchFamily="34" charset="0"/>
              </a:rPr>
              <a:t>40%/SMEs</a:t>
            </a:r>
            <a:r>
              <a:rPr lang="th-TH" sz="1200" b="1">
                <a:latin typeface="Tahoma" pitchFamily="34" charset="0"/>
                <a:cs typeface="Tahoma" pitchFamily="34" charset="0"/>
              </a:rPr>
              <a:t> กว่า</a:t>
            </a:r>
            <a:r>
              <a:rPr lang="en-US" sz="1200" b="1">
                <a:latin typeface="Tahoma" pitchFamily="34" charset="0"/>
                <a:cs typeface="Tahoma" pitchFamily="34" charset="0"/>
              </a:rPr>
              <a:t> 99%</a:t>
            </a:r>
          </a:p>
        </p:txBody>
      </p:sp>
      <p:sp>
        <p:nvSpPr>
          <p:cNvPr id="68631" name="Rectangle 44"/>
          <p:cNvSpPr>
            <a:spLocks noChangeArrowheads="1"/>
          </p:cNvSpPr>
          <p:nvPr/>
        </p:nvSpPr>
        <p:spPr bwMode="auto">
          <a:xfrm>
            <a:off x="4572000" y="2000250"/>
            <a:ext cx="1500188" cy="646113"/>
          </a:xfrm>
          <a:prstGeom prst="rect">
            <a:avLst/>
          </a:prstGeom>
          <a:noFill/>
          <a:ln w="9525">
            <a:noFill/>
            <a:miter lim="800000"/>
            <a:headEnd/>
            <a:tailEnd/>
          </a:ln>
        </p:spPr>
        <p:txBody>
          <a:bodyPr>
            <a:spAutoFit/>
          </a:bodyPr>
          <a:lstStyle/>
          <a:p>
            <a:r>
              <a:rPr lang="en-US" sz="1200" b="1">
                <a:latin typeface="Tahoma" pitchFamily="34" charset="0"/>
                <a:cs typeface="Tahoma" pitchFamily="34" charset="0"/>
              </a:rPr>
              <a:t>R&amp;D</a:t>
            </a:r>
            <a:r>
              <a:rPr lang="th-TH" sz="1200" b="1">
                <a:latin typeface="Tahoma" pitchFamily="34" charset="0"/>
                <a:cs typeface="Tahoma" pitchFamily="34" charset="0"/>
              </a:rPr>
              <a:t> เอกชน เพียง</a:t>
            </a:r>
            <a:r>
              <a:rPr lang="en-US" sz="1200" b="1">
                <a:latin typeface="Tahoma" pitchFamily="34" charset="0"/>
                <a:cs typeface="Tahoma" pitchFamily="34" charset="0"/>
              </a:rPr>
              <a:t> 7,000 </a:t>
            </a:r>
            <a:r>
              <a:rPr lang="th-TH" sz="1200" b="1">
                <a:latin typeface="Tahoma" pitchFamily="34" charset="0"/>
                <a:cs typeface="Tahoma" pitchFamily="34" charset="0"/>
              </a:rPr>
              <a:t>ลบ. โดยเป็น</a:t>
            </a:r>
            <a:r>
              <a:rPr lang="en-US" sz="1200" b="1">
                <a:latin typeface="Tahoma" pitchFamily="34" charset="0"/>
                <a:cs typeface="Tahoma" pitchFamily="34" charset="0"/>
              </a:rPr>
              <a:t> LEs</a:t>
            </a:r>
            <a:r>
              <a:rPr lang="th-TH" sz="1200" b="1">
                <a:latin typeface="Tahoma" pitchFamily="34" charset="0"/>
                <a:cs typeface="Tahoma" pitchFamily="34" charset="0"/>
              </a:rPr>
              <a:t> มากกว่า</a:t>
            </a:r>
            <a:r>
              <a:rPr lang="en-US" sz="1200" b="1">
                <a:latin typeface="Tahoma" pitchFamily="34" charset="0"/>
                <a:cs typeface="Tahoma" pitchFamily="34" charset="0"/>
              </a:rPr>
              <a:t> SMEs</a:t>
            </a:r>
          </a:p>
        </p:txBody>
      </p:sp>
      <p:sp>
        <p:nvSpPr>
          <p:cNvPr id="68632" name="Rectangle 47"/>
          <p:cNvSpPr>
            <a:spLocks noChangeArrowheads="1"/>
          </p:cNvSpPr>
          <p:nvPr/>
        </p:nvSpPr>
        <p:spPr bwMode="auto">
          <a:xfrm>
            <a:off x="3143250" y="3643313"/>
            <a:ext cx="1565275" cy="83026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มีการจ้างงานกว่า </a:t>
            </a:r>
            <a:r>
              <a:rPr lang="en-US" sz="1200" b="1">
                <a:latin typeface="Tahoma" pitchFamily="34" charset="0"/>
                <a:cs typeface="Tahoma" pitchFamily="34" charset="0"/>
              </a:rPr>
              <a:t>5 </a:t>
            </a:r>
            <a:r>
              <a:rPr lang="th-TH" sz="1200" b="1">
                <a:latin typeface="Tahoma" pitchFamily="34" charset="0"/>
                <a:cs typeface="Tahoma" pitchFamily="34" charset="0"/>
              </a:rPr>
              <a:t>ล้านในระบบ ผลิตภาพลดลง ต้นทุนสูง ขาด</a:t>
            </a:r>
            <a:r>
              <a:rPr lang="en-US" sz="1200" b="1">
                <a:latin typeface="Tahoma" pitchFamily="34" charset="0"/>
                <a:cs typeface="Tahoma" pitchFamily="34" charset="0"/>
              </a:rPr>
              <a:t> ODM &amp; OBM</a:t>
            </a:r>
          </a:p>
        </p:txBody>
      </p:sp>
      <p:sp>
        <p:nvSpPr>
          <p:cNvPr id="68633" name="Rectangle 51"/>
          <p:cNvSpPr>
            <a:spLocks noChangeArrowheads="1"/>
          </p:cNvSpPr>
          <p:nvPr/>
        </p:nvSpPr>
        <p:spPr bwMode="auto">
          <a:xfrm>
            <a:off x="4714875" y="3643313"/>
            <a:ext cx="1304925" cy="83026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นำเข้าเทคโนโลยีจนขาดดุลกว่า </a:t>
            </a:r>
            <a:r>
              <a:rPr lang="en-US" sz="1200" b="1">
                <a:latin typeface="Tahoma" pitchFamily="34" charset="0"/>
                <a:cs typeface="Tahoma" pitchFamily="34" charset="0"/>
              </a:rPr>
              <a:t>0.13</a:t>
            </a:r>
            <a:r>
              <a:rPr lang="th-TH" sz="1200" b="1">
                <a:latin typeface="Tahoma" pitchFamily="34" charset="0"/>
                <a:cs typeface="Tahoma" pitchFamily="34" charset="0"/>
              </a:rPr>
              <a:t> ลลบ.</a:t>
            </a:r>
            <a:endParaRPr lang="en-US" sz="1200" b="1">
              <a:latin typeface="Tahoma" pitchFamily="34" charset="0"/>
              <a:cs typeface="Tahoma" pitchFamily="34" charset="0"/>
            </a:endParaRPr>
          </a:p>
        </p:txBody>
      </p:sp>
      <p:sp>
        <p:nvSpPr>
          <p:cNvPr id="68634" name="Rectangle 54"/>
          <p:cNvSpPr>
            <a:spLocks noChangeArrowheads="1"/>
          </p:cNvSpPr>
          <p:nvPr/>
        </p:nvSpPr>
        <p:spPr bwMode="auto">
          <a:xfrm>
            <a:off x="3214688" y="5497513"/>
            <a:ext cx="1500187" cy="83026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การรวมกลุ่มเศรษฐกิจ</a:t>
            </a:r>
            <a:r>
              <a:rPr lang="en-US" sz="1200" b="1">
                <a:latin typeface="Tahoma" pitchFamily="34" charset="0"/>
                <a:cs typeface="Tahoma" pitchFamily="34" charset="0"/>
              </a:rPr>
              <a:t>/</a:t>
            </a:r>
            <a:r>
              <a:rPr lang="th-TH" sz="1200" b="1">
                <a:latin typeface="Tahoma" pitchFamily="34" charset="0"/>
                <a:cs typeface="Tahoma" pitchFamily="34" charset="0"/>
              </a:rPr>
              <a:t> การกีดกันทางการค้าเข้มข้น</a:t>
            </a:r>
            <a:endParaRPr lang="en-US" sz="1200" b="1">
              <a:latin typeface="Tahoma" pitchFamily="34" charset="0"/>
              <a:cs typeface="Tahoma" pitchFamily="34" charset="0"/>
            </a:endParaRPr>
          </a:p>
        </p:txBody>
      </p:sp>
      <p:sp>
        <p:nvSpPr>
          <p:cNvPr id="68635" name="Rectangle 57"/>
          <p:cNvSpPr>
            <a:spLocks noChangeArrowheads="1"/>
          </p:cNvSpPr>
          <p:nvPr/>
        </p:nvSpPr>
        <p:spPr bwMode="auto">
          <a:xfrm>
            <a:off x="4786313" y="5341938"/>
            <a:ext cx="1304925" cy="1016000"/>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ขาดการเชื่อมโยง</a:t>
            </a:r>
            <a:r>
              <a:rPr lang="en-US" sz="1200" b="1">
                <a:latin typeface="Tahoma" pitchFamily="34" charset="0"/>
                <a:cs typeface="Tahoma" pitchFamily="34" charset="0"/>
              </a:rPr>
              <a:t> B2U,</a:t>
            </a:r>
            <a:r>
              <a:rPr lang="th-TH" sz="1200" b="1">
                <a:latin typeface="Tahoma" pitchFamily="34" charset="0"/>
                <a:cs typeface="Tahoma" pitchFamily="34" charset="0"/>
              </a:rPr>
              <a:t> </a:t>
            </a:r>
            <a:r>
              <a:rPr lang="en-US" sz="1200" b="1">
                <a:latin typeface="Tahoma" pitchFamily="34" charset="0"/>
                <a:cs typeface="Tahoma" pitchFamily="34" charset="0"/>
              </a:rPr>
              <a:t>SMEs &amp; LEs</a:t>
            </a:r>
            <a:r>
              <a:rPr lang="th-TH" sz="1200" b="1">
                <a:latin typeface="Tahoma" pitchFamily="34" charset="0"/>
                <a:cs typeface="Tahoma" pitchFamily="34" charset="0"/>
              </a:rPr>
              <a:t> และ </a:t>
            </a:r>
            <a:r>
              <a:rPr lang="en-US" sz="1200" b="1">
                <a:latin typeface="Tahoma" pitchFamily="34" charset="0"/>
                <a:cs typeface="Tahoma" pitchFamily="34" charset="0"/>
              </a:rPr>
              <a:t>Cluster </a:t>
            </a:r>
            <a:r>
              <a:rPr lang="th-TH" sz="1200" b="1">
                <a:latin typeface="Tahoma" pitchFamily="34" charset="0"/>
                <a:cs typeface="Tahoma" pitchFamily="34" charset="0"/>
              </a:rPr>
              <a:t>อ่อนแอ</a:t>
            </a:r>
            <a:endParaRPr lang="en-US" sz="1200" b="1">
              <a:latin typeface="Tahoma" pitchFamily="34" charset="0"/>
              <a:cs typeface="Tahoma" pitchFamily="34" charset="0"/>
            </a:endParaRPr>
          </a:p>
        </p:txBody>
      </p:sp>
      <p:pic>
        <p:nvPicPr>
          <p:cNvPr id="38" name="imgb" descr="171040"/>
          <p:cNvPicPr>
            <a:picLocks noChangeAspect="1" noChangeArrowheads="1"/>
          </p:cNvPicPr>
          <p:nvPr/>
        </p:nvPicPr>
        <p:blipFill>
          <a:blip r:embed="rId9" cstate="print"/>
          <a:srcRect/>
          <a:stretch>
            <a:fillRect/>
          </a:stretch>
        </p:blipFill>
        <p:spPr bwMode="auto">
          <a:xfrm>
            <a:off x="3214688" y="1143000"/>
            <a:ext cx="1143000" cy="785813"/>
          </a:xfrm>
          <a:prstGeom prst="rect">
            <a:avLst/>
          </a:prstGeom>
          <a:noFill/>
          <a:ln w="9525">
            <a:noFill/>
            <a:miter lim="800000"/>
            <a:headEnd/>
            <a:tailEnd/>
          </a:ln>
          <a:effectLst>
            <a:outerShdw blurRad="44450" dist="27940" dir="5400000" algn="ctr">
              <a:srgbClr val="000000">
                <a:alpha val="32000"/>
              </a:srgbClr>
            </a:outerShdw>
          </a:effectLst>
        </p:spPr>
      </p:pic>
      <p:pic>
        <p:nvPicPr>
          <p:cNvPr id="68637" name="Picture 6"/>
          <p:cNvPicPr>
            <a:picLocks noChangeAspect="1" noChangeArrowheads="1"/>
          </p:cNvPicPr>
          <p:nvPr/>
        </p:nvPicPr>
        <p:blipFill>
          <a:blip r:embed="rId10" cstate="print"/>
          <a:srcRect/>
          <a:stretch>
            <a:fillRect/>
          </a:stretch>
        </p:blipFill>
        <p:spPr bwMode="auto">
          <a:xfrm>
            <a:off x="4572000" y="1143000"/>
            <a:ext cx="1357313" cy="785813"/>
          </a:xfrm>
          <a:prstGeom prst="rect">
            <a:avLst/>
          </a:prstGeom>
          <a:noFill/>
          <a:ln w="9525">
            <a:noFill/>
            <a:miter lim="800000"/>
            <a:headEnd/>
            <a:tailEnd/>
          </a:ln>
        </p:spPr>
      </p:pic>
      <p:pic>
        <p:nvPicPr>
          <p:cNvPr id="68638" name="Picture 13"/>
          <p:cNvPicPr>
            <a:picLocks noChangeAspect="1" noChangeArrowheads="1"/>
          </p:cNvPicPr>
          <p:nvPr/>
        </p:nvPicPr>
        <p:blipFill>
          <a:blip r:embed="rId11" cstate="print"/>
          <a:srcRect/>
          <a:stretch>
            <a:fillRect/>
          </a:stretch>
        </p:blipFill>
        <p:spPr bwMode="auto">
          <a:xfrm>
            <a:off x="3214688" y="2857500"/>
            <a:ext cx="1214437" cy="714375"/>
          </a:xfrm>
          <a:prstGeom prst="rect">
            <a:avLst/>
          </a:prstGeom>
          <a:noFill/>
          <a:ln w="9525">
            <a:noFill/>
            <a:miter lim="800000"/>
            <a:headEnd/>
            <a:tailEnd/>
          </a:ln>
        </p:spPr>
      </p:pic>
      <p:pic>
        <p:nvPicPr>
          <p:cNvPr id="68639" name="Picture 15"/>
          <p:cNvPicPr>
            <a:picLocks noChangeAspect="1" noChangeArrowheads="1"/>
          </p:cNvPicPr>
          <p:nvPr/>
        </p:nvPicPr>
        <p:blipFill>
          <a:blip r:embed="rId12" cstate="print"/>
          <a:srcRect/>
          <a:stretch>
            <a:fillRect/>
          </a:stretch>
        </p:blipFill>
        <p:spPr bwMode="auto">
          <a:xfrm>
            <a:off x="3286125" y="4643438"/>
            <a:ext cx="1143000" cy="857250"/>
          </a:xfrm>
          <a:prstGeom prst="rect">
            <a:avLst/>
          </a:prstGeom>
          <a:noFill/>
          <a:ln w="9525">
            <a:noFill/>
            <a:miter lim="800000"/>
            <a:headEnd/>
            <a:tailEnd/>
          </a:ln>
        </p:spPr>
      </p:pic>
      <p:pic>
        <p:nvPicPr>
          <p:cNvPr id="68640" name="Picture 17"/>
          <p:cNvPicPr>
            <a:picLocks noChangeAspect="1" noChangeArrowheads="1"/>
          </p:cNvPicPr>
          <p:nvPr/>
        </p:nvPicPr>
        <p:blipFill>
          <a:blip r:embed="rId13" cstate="print"/>
          <a:srcRect/>
          <a:stretch>
            <a:fillRect/>
          </a:stretch>
        </p:blipFill>
        <p:spPr bwMode="auto">
          <a:xfrm>
            <a:off x="4714875" y="2857500"/>
            <a:ext cx="1214438" cy="714375"/>
          </a:xfrm>
          <a:prstGeom prst="rect">
            <a:avLst/>
          </a:prstGeom>
          <a:noFill/>
          <a:ln w="9525">
            <a:noFill/>
            <a:miter lim="800000"/>
            <a:headEnd/>
            <a:tailEnd/>
          </a:ln>
        </p:spPr>
      </p:pic>
      <p:pic>
        <p:nvPicPr>
          <p:cNvPr id="68641" name="Picture 28"/>
          <p:cNvPicPr>
            <a:picLocks noChangeAspect="1" noChangeArrowheads="1"/>
          </p:cNvPicPr>
          <p:nvPr/>
        </p:nvPicPr>
        <p:blipFill>
          <a:blip r:embed="rId14" cstate="print"/>
          <a:srcRect/>
          <a:stretch>
            <a:fillRect/>
          </a:stretch>
        </p:blipFill>
        <p:spPr bwMode="auto">
          <a:xfrm>
            <a:off x="4714875" y="4572000"/>
            <a:ext cx="1214438" cy="857250"/>
          </a:xfrm>
          <a:prstGeom prst="rect">
            <a:avLst/>
          </a:prstGeom>
          <a:noFill/>
          <a:ln w="9525">
            <a:noFill/>
            <a:miter lim="800000"/>
            <a:headEnd/>
            <a:tailEnd/>
          </a:ln>
        </p:spPr>
      </p:pic>
      <p:sp>
        <p:nvSpPr>
          <p:cNvPr id="75" name="สี่เหลี่ยมผืนผ้า 74"/>
          <p:cNvSpPr/>
          <p:nvPr/>
        </p:nvSpPr>
        <p:spPr>
          <a:xfrm>
            <a:off x="6481763" y="571500"/>
            <a:ext cx="2125662" cy="64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400" b="1">
                <a:solidFill>
                  <a:schemeClr val="tx1"/>
                </a:solidFill>
                <a:latin typeface="Angsana New" pitchFamily="18" charset="-34"/>
                <a:cs typeface="Tahoma" pitchFamily="34" charset="0"/>
              </a:rPr>
              <a:t>ภาคบริการ</a:t>
            </a:r>
            <a:endParaRPr lang="th-TH" sz="2400">
              <a:solidFill>
                <a:schemeClr val="tx1"/>
              </a:solidFill>
              <a:latin typeface="Angsana New" pitchFamily="18" charset="-34"/>
              <a:cs typeface="Angsana New" pitchFamily="18" charset="-34"/>
            </a:endParaRPr>
          </a:p>
        </p:txBody>
      </p:sp>
      <p:sp>
        <p:nvSpPr>
          <p:cNvPr id="76" name="Rectangle 58"/>
          <p:cNvSpPr/>
          <p:nvPr/>
        </p:nvSpPr>
        <p:spPr bwMode="auto">
          <a:xfrm>
            <a:off x="6124575" y="1071563"/>
            <a:ext cx="2870200" cy="528637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endParaRPr lang="th-TH">
              <a:solidFill>
                <a:srgbClr val="000000"/>
              </a:solidFill>
              <a:cs typeface="Angsana New" pitchFamily="18" charset="-34"/>
            </a:endParaRPr>
          </a:p>
        </p:txBody>
      </p:sp>
      <p:sp>
        <p:nvSpPr>
          <p:cNvPr id="68644" name="Rectangle 41"/>
          <p:cNvSpPr>
            <a:spLocks noChangeArrowheads="1"/>
          </p:cNvSpPr>
          <p:nvPr/>
        </p:nvSpPr>
        <p:spPr bwMode="auto">
          <a:xfrm>
            <a:off x="6124575" y="2003425"/>
            <a:ext cx="1304925" cy="1016000"/>
          </a:xfrm>
          <a:prstGeom prst="rect">
            <a:avLst/>
          </a:prstGeom>
          <a:noFill/>
          <a:ln w="9525">
            <a:noFill/>
            <a:miter lim="800000"/>
            <a:headEnd/>
            <a:tailEnd/>
          </a:ln>
        </p:spPr>
        <p:txBody>
          <a:bodyPr>
            <a:spAutoFit/>
          </a:bodyPr>
          <a:lstStyle/>
          <a:p>
            <a:pPr algn="ctr"/>
            <a:r>
              <a:rPr lang="en-US" sz="1200" b="1">
                <a:latin typeface="Tahoma" pitchFamily="34" charset="0"/>
                <a:cs typeface="Tahoma" pitchFamily="34" charset="0"/>
              </a:rPr>
              <a:t>2.3 </a:t>
            </a:r>
            <a:r>
              <a:rPr lang="th-TH" sz="1200" b="1">
                <a:latin typeface="Tahoma" pitchFamily="34" charset="0"/>
                <a:cs typeface="Tahoma" pitchFamily="34" charset="0"/>
              </a:rPr>
              <a:t>ล้านวิสาหกิจ</a:t>
            </a:r>
            <a:r>
              <a:rPr lang="en-US" sz="1200" b="1">
                <a:latin typeface="Tahoma" pitchFamily="34" charset="0"/>
                <a:cs typeface="Tahoma" pitchFamily="34" charset="0"/>
              </a:rPr>
              <a:t> </a:t>
            </a:r>
            <a:r>
              <a:rPr lang="th-TH" sz="1200" b="1">
                <a:latin typeface="Tahoma" pitchFamily="34" charset="0"/>
                <a:cs typeface="Tahoma" pitchFamily="34" charset="0"/>
              </a:rPr>
              <a:t>มี</a:t>
            </a:r>
            <a:r>
              <a:rPr lang="en-US" sz="1200" b="1">
                <a:latin typeface="Tahoma" pitchFamily="34" charset="0"/>
                <a:cs typeface="Tahoma" pitchFamily="34" charset="0"/>
              </a:rPr>
              <a:t> GDP</a:t>
            </a:r>
            <a:r>
              <a:rPr lang="th-TH" sz="1200" b="1">
                <a:latin typeface="Tahoma" pitchFamily="34" charset="0"/>
                <a:cs typeface="Tahoma" pitchFamily="34" charset="0"/>
              </a:rPr>
              <a:t> กว่า </a:t>
            </a:r>
            <a:r>
              <a:rPr lang="en-US" sz="1200" b="1">
                <a:latin typeface="Tahoma" pitchFamily="34" charset="0"/>
                <a:cs typeface="Tahoma" pitchFamily="34" charset="0"/>
              </a:rPr>
              <a:t>50%/SMEs</a:t>
            </a:r>
            <a:r>
              <a:rPr lang="th-TH" sz="1200" b="1">
                <a:latin typeface="Tahoma" pitchFamily="34" charset="0"/>
                <a:cs typeface="Tahoma" pitchFamily="34" charset="0"/>
              </a:rPr>
              <a:t> กว่า</a:t>
            </a:r>
            <a:r>
              <a:rPr lang="en-US" sz="1200" b="1">
                <a:latin typeface="Tahoma" pitchFamily="34" charset="0"/>
                <a:cs typeface="Tahoma" pitchFamily="34" charset="0"/>
              </a:rPr>
              <a:t> 99%</a:t>
            </a:r>
          </a:p>
        </p:txBody>
      </p:sp>
      <p:sp>
        <p:nvSpPr>
          <p:cNvPr id="68645" name="Rectangle 44"/>
          <p:cNvSpPr>
            <a:spLocks noChangeArrowheads="1"/>
          </p:cNvSpPr>
          <p:nvPr/>
        </p:nvSpPr>
        <p:spPr bwMode="auto">
          <a:xfrm>
            <a:off x="7553325" y="2000250"/>
            <a:ext cx="1500188" cy="646113"/>
          </a:xfrm>
          <a:prstGeom prst="rect">
            <a:avLst/>
          </a:prstGeom>
          <a:noFill/>
          <a:ln w="9525">
            <a:noFill/>
            <a:miter lim="800000"/>
            <a:headEnd/>
            <a:tailEnd/>
          </a:ln>
        </p:spPr>
        <p:txBody>
          <a:bodyPr>
            <a:spAutoFit/>
          </a:bodyPr>
          <a:lstStyle/>
          <a:p>
            <a:r>
              <a:rPr lang="en-US" sz="1200" b="1">
                <a:latin typeface="Tahoma" pitchFamily="34" charset="0"/>
                <a:cs typeface="Tahoma" pitchFamily="34" charset="0"/>
              </a:rPr>
              <a:t>R&amp;D</a:t>
            </a:r>
            <a:r>
              <a:rPr lang="th-TH" sz="1200" b="1">
                <a:latin typeface="Tahoma" pitchFamily="34" charset="0"/>
                <a:cs typeface="Tahoma" pitchFamily="34" charset="0"/>
              </a:rPr>
              <a:t> เอกชน เพียง</a:t>
            </a:r>
            <a:r>
              <a:rPr lang="en-US" sz="1200" b="1">
                <a:latin typeface="Tahoma" pitchFamily="34" charset="0"/>
                <a:cs typeface="Tahoma" pitchFamily="34" charset="0"/>
              </a:rPr>
              <a:t> 1,500 </a:t>
            </a:r>
            <a:r>
              <a:rPr lang="th-TH" sz="1200" b="1">
                <a:latin typeface="Tahoma" pitchFamily="34" charset="0"/>
                <a:cs typeface="Tahoma" pitchFamily="34" charset="0"/>
              </a:rPr>
              <a:t>ลบ. โดยเป็น</a:t>
            </a:r>
            <a:r>
              <a:rPr lang="en-US" sz="1200" b="1">
                <a:latin typeface="Tahoma" pitchFamily="34" charset="0"/>
                <a:cs typeface="Tahoma" pitchFamily="34" charset="0"/>
              </a:rPr>
              <a:t> LEs</a:t>
            </a:r>
            <a:r>
              <a:rPr lang="th-TH" sz="1200" b="1">
                <a:latin typeface="Tahoma" pitchFamily="34" charset="0"/>
                <a:cs typeface="Tahoma" pitchFamily="34" charset="0"/>
              </a:rPr>
              <a:t> มากกว่า</a:t>
            </a:r>
            <a:r>
              <a:rPr lang="en-US" sz="1200" b="1">
                <a:latin typeface="Tahoma" pitchFamily="34" charset="0"/>
                <a:cs typeface="Tahoma" pitchFamily="34" charset="0"/>
              </a:rPr>
              <a:t> SMEs</a:t>
            </a:r>
          </a:p>
        </p:txBody>
      </p:sp>
      <p:sp>
        <p:nvSpPr>
          <p:cNvPr id="68646" name="Rectangle 47"/>
          <p:cNvSpPr>
            <a:spLocks noChangeArrowheads="1"/>
          </p:cNvSpPr>
          <p:nvPr/>
        </p:nvSpPr>
        <p:spPr bwMode="auto">
          <a:xfrm>
            <a:off x="6124575" y="3643313"/>
            <a:ext cx="1565275" cy="830262"/>
          </a:xfrm>
          <a:prstGeom prst="rect">
            <a:avLst/>
          </a:prstGeom>
          <a:noFill/>
          <a:ln w="9525">
            <a:noFill/>
            <a:miter lim="800000"/>
            <a:headEnd/>
            <a:tailEnd/>
          </a:ln>
        </p:spPr>
        <p:txBody>
          <a:bodyPr>
            <a:spAutoFit/>
          </a:bodyPr>
          <a:lstStyle/>
          <a:p>
            <a:r>
              <a:rPr lang="th-TH" sz="1200" b="1" dirty="0">
                <a:latin typeface="Tahoma" pitchFamily="34" charset="0"/>
                <a:cs typeface="Tahoma" pitchFamily="34" charset="0"/>
              </a:rPr>
              <a:t>มีการจ้างงานกว่า </a:t>
            </a:r>
            <a:r>
              <a:rPr lang="en-US" sz="1200" b="1" dirty="0">
                <a:latin typeface="Tahoma" pitchFamily="34" charset="0"/>
                <a:cs typeface="Tahoma" pitchFamily="34" charset="0"/>
              </a:rPr>
              <a:t>7 </a:t>
            </a:r>
            <a:r>
              <a:rPr lang="th-TH" sz="1200" b="1" dirty="0">
                <a:latin typeface="Tahoma" pitchFamily="34" charset="0"/>
                <a:cs typeface="Tahoma" pitchFamily="34" charset="0"/>
              </a:rPr>
              <a:t>ล้านในระบบ ผลิตภาพลดลง ต้นทุนสูง ขาด</a:t>
            </a:r>
            <a:r>
              <a:rPr lang="en-US" sz="1200" b="1" dirty="0">
                <a:latin typeface="Tahoma" pitchFamily="34" charset="0"/>
                <a:cs typeface="Tahoma" pitchFamily="34" charset="0"/>
              </a:rPr>
              <a:t> </a:t>
            </a:r>
            <a:r>
              <a:rPr lang="en-US" sz="1200" b="1" dirty="0" smtClean="0">
                <a:latin typeface="Tahoma" pitchFamily="34" charset="0"/>
                <a:cs typeface="Tahoma" pitchFamily="34" charset="0"/>
              </a:rPr>
              <a:t>Branding</a:t>
            </a:r>
            <a:endParaRPr lang="en-US" sz="1200" b="1" dirty="0">
              <a:latin typeface="Tahoma" pitchFamily="34" charset="0"/>
              <a:cs typeface="Tahoma" pitchFamily="34" charset="0"/>
            </a:endParaRPr>
          </a:p>
        </p:txBody>
      </p:sp>
      <p:sp>
        <p:nvSpPr>
          <p:cNvPr id="68647" name="Rectangle 51"/>
          <p:cNvSpPr>
            <a:spLocks noChangeArrowheads="1"/>
          </p:cNvSpPr>
          <p:nvPr/>
        </p:nvSpPr>
        <p:spPr bwMode="auto">
          <a:xfrm>
            <a:off x="7696200" y="3643313"/>
            <a:ext cx="1304925" cy="830262"/>
          </a:xfrm>
          <a:prstGeom prst="rect">
            <a:avLst/>
          </a:prstGeom>
          <a:noFill/>
          <a:ln w="9525">
            <a:noFill/>
            <a:miter lim="800000"/>
            <a:headEnd/>
            <a:tailEnd/>
          </a:ln>
        </p:spPr>
        <p:txBody>
          <a:bodyPr>
            <a:spAutoFit/>
          </a:bodyPr>
          <a:lstStyle/>
          <a:p>
            <a:r>
              <a:rPr lang="en-US" sz="1200" b="1">
                <a:latin typeface="Tahoma" pitchFamily="34" charset="0"/>
                <a:cs typeface="Tahoma" pitchFamily="34" charset="0"/>
              </a:rPr>
              <a:t>SMEs</a:t>
            </a:r>
            <a:r>
              <a:rPr lang="th-TH" sz="1200" b="1">
                <a:latin typeface="Tahoma" pitchFamily="34" charset="0"/>
                <a:cs typeface="Tahoma" pitchFamily="34" charset="0"/>
              </a:rPr>
              <a:t> ขาดศักยภาพและขีดความสามารถในการแข่งขัน</a:t>
            </a:r>
            <a:endParaRPr lang="en-US" sz="1200" b="1">
              <a:latin typeface="Tahoma" pitchFamily="34" charset="0"/>
              <a:cs typeface="Tahoma" pitchFamily="34" charset="0"/>
            </a:endParaRPr>
          </a:p>
        </p:txBody>
      </p:sp>
      <p:sp>
        <p:nvSpPr>
          <p:cNvPr id="68648" name="Rectangle 54"/>
          <p:cNvSpPr>
            <a:spLocks noChangeArrowheads="1"/>
          </p:cNvSpPr>
          <p:nvPr/>
        </p:nvSpPr>
        <p:spPr bwMode="auto">
          <a:xfrm>
            <a:off x="6196013" y="5497513"/>
            <a:ext cx="1500187" cy="83026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โอกาสด้านท่องเที่ยว บริการสุขภาพ ในระดับสากล</a:t>
            </a:r>
            <a:endParaRPr lang="en-US" sz="1200" b="1">
              <a:latin typeface="Tahoma" pitchFamily="34" charset="0"/>
              <a:cs typeface="Tahoma" pitchFamily="34" charset="0"/>
            </a:endParaRPr>
          </a:p>
        </p:txBody>
      </p:sp>
      <p:sp>
        <p:nvSpPr>
          <p:cNvPr id="68649" name="Rectangle 57"/>
          <p:cNvSpPr>
            <a:spLocks noChangeArrowheads="1"/>
          </p:cNvSpPr>
          <p:nvPr/>
        </p:nvSpPr>
        <p:spPr bwMode="auto">
          <a:xfrm>
            <a:off x="7624763" y="5456238"/>
            <a:ext cx="1304925" cy="925512"/>
          </a:xfrm>
          <a:prstGeom prst="rect">
            <a:avLst/>
          </a:prstGeom>
          <a:noFill/>
          <a:ln w="9525">
            <a:noFill/>
            <a:miter lim="800000"/>
            <a:headEnd/>
            <a:tailEnd/>
          </a:ln>
        </p:spPr>
        <p:txBody>
          <a:bodyPr>
            <a:spAutoFit/>
          </a:bodyPr>
          <a:lstStyle/>
          <a:p>
            <a:pPr>
              <a:lnSpc>
                <a:spcPts val="1300"/>
              </a:lnSpc>
            </a:pPr>
            <a:r>
              <a:rPr lang="th-TH" sz="1200" b="1">
                <a:latin typeface="Tahoma" pitchFamily="34" charset="0"/>
                <a:cs typeface="Tahoma" pitchFamily="34" charset="0"/>
              </a:rPr>
              <a:t>จุดภูมิศาสตร์ดี วัฒนธรรมไทย ภูมิปัญญา อาหารไทย เป็นที่ยอมรับ</a:t>
            </a:r>
            <a:endParaRPr lang="en-US" sz="1200" b="1">
              <a:latin typeface="Tahoma" pitchFamily="34" charset="0"/>
              <a:cs typeface="Tahoma" pitchFamily="34" charset="0"/>
            </a:endParaRPr>
          </a:p>
        </p:txBody>
      </p:sp>
      <p:pic>
        <p:nvPicPr>
          <p:cNvPr id="89" name="imgb" descr="mix-index"/>
          <p:cNvPicPr>
            <a:picLocks noChangeAspect="1" noChangeArrowheads="1"/>
          </p:cNvPicPr>
          <p:nvPr/>
        </p:nvPicPr>
        <p:blipFill>
          <a:blip r:embed="rId15" cstate="print"/>
          <a:srcRect/>
          <a:stretch>
            <a:fillRect/>
          </a:stretch>
        </p:blipFill>
        <p:spPr bwMode="auto">
          <a:xfrm>
            <a:off x="6215074" y="1142984"/>
            <a:ext cx="1285884" cy="78581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3" name="Group 20"/>
          <p:cNvGrpSpPr>
            <a:grpSpLocks/>
          </p:cNvGrpSpPr>
          <p:nvPr/>
        </p:nvGrpSpPr>
        <p:grpSpPr bwMode="auto">
          <a:xfrm>
            <a:off x="7643813" y="2857500"/>
            <a:ext cx="1244600" cy="755650"/>
            <a:chOff x="204" y="482"/>
            <a:chExt cx="1866" cy="521"/>
          </a:xfrm>
        </p:grpSpPr>
        <p:pic>
          <p:nvPicPr>
            <p:cNvPr id="68657" name="Picture 21" descr="lehman_415x275"/>
            <p:cNvPicPr>
              <a:picLocks noChangeAspect="1" noChangeArrowheads="1"/>
            </p:cNvPicPr>
            <p:nvPr/>
          </p:nvPicPr>
          <p:blipFill>
            <a:blip r:embed="rId16" cstate="print"/>
            <a:srcRect/>
            <a:stretch>
              <a:fillRect/>
            </a:stretch>
          </p:blipFill>
          <p:spPr bwMode="auto">
            <a:xfrm>
              <a:off x="204" y="527"/>
              <a:ext cx="635" cy="420"/>
            </a:xfrm>
            <a:prstGeom prst="rect">
              <a:avLst/>
            </a:prstGeom>
            <a:noFill/>
            <a:ln w="9525">
              <a:noFill/>
              <a:miter lim="800000"/>
              <a:headEnd/>
              <a:tailEnd/>
            </a:ln>
          </p:spPr>
        </p:pic>
        <p:pic>
          <p:nvPicPr>
            <p:cNvPr id="68658" name="Picture 22" descr="northern-rock-nationalisation"/>
            <p:cNvPicPr>
              <a:picLocks noChangeAspect="1" noChangeArrowheads="1"/>
            </p:cNvPicPr>
            <p:nvPr/>
          </p:nvPicPr>
          <p:blipFill>
            <a:blip r:embed="rId17" cstate="print"/>
            <a:srcRect/>
            <a:stretch>
              <a:fillRect/>
            </a:stretch>
          </p:blipFill>
          <p:spPr bwMode="auto">
            <a:xfrm>
              <a:off x="839" y="482"/>
              <a:ext cx="680" cy="511"/>
            </a:xfrm>
            <a:prstGeom prst="rect">
              <a:avLst/>
            </a:prstGeom>
            <a:noFill/>
            <a:ln w="9525">
              <a:noFill/>
              <a:miter lim="800000"/>
              <a:headEnd/>
              <a:tailEnd/>
            </a:ln>
          </p:spPr>
        </p:pic>
        <p:pic>
          <p:nvPicPr>
            <p:cNvPr id="68659" name="Picture 23" descr="16287"/>
            <p:cNvPicPr>
              <a:picLocks noChangeAspect="1" noChangeArrowheads="1"/>
            </p:cNvPicPr>
            <p:nvPr/>
          </p:nvPicPr>
          <p:blipFill>
            <a:blip r:embed="rId18" cstate="print"/>
            <a:srcRect/>
            <a:stretch>
              <a:fillRect/>
            </a:stretch>
          </p:blipFill>
          <p:spPr bwMode="auto">
            <a:xfrm>
              <a:off x="1474" y="572"/>
              <a:ext cx="596" cy="431"/>
            </a:xfrm>
            <a:prstGeom prst="rect">
              <a:avLst/>
            </a:prstGeom>
            <a:noFill/>
            <a:ln w="9525">
              <a:noFill/>
              <a:miter lim="800000"/>
              <a:headEnd/>
              <a:tailEnd/>
            </a:ln>
          </p:spPr>
        </p:pic>
      </p:grpSp>
      <p:pic>
        <p:nvPicPr>
          <p:cNvPr id="68652" name="Picture 16" descr="img4_63954"/>
          <p:cNvPicPr>
            <a:picLocks noChangeAspect="1" noChangeArrowheads="1"/>
          </p:cNvPicPr>
          <p:nvPr/>
        </p:nvPicPr>
        <p:blipFill>
          <a:blip r:embed="rId19" cstate="print"/>
          <a:srcRect/>
          <a:stretch>
            <a:fillRect/>
          </a:stretch>
        </p:blipFill>
        <p:spPr bwMode="auto">
          <a:xfrm>
            <a:off x="6215063" y="4572000"/>
            <a:ext cx="1235075" cy="885825"/>
          </a:xfrm>
          <a:prstGeom prst="rect">
            <a:avLst/>
          </a:prstGeom>
          <a:noFill/>
          <a:ln w="9525">
            <a:noFill/>
            <a:miter lim="800000"/>
            <a:headEnd/>
            <a:tailEnd/>
          </a:ln>
        </p:spPr>
      </p:pic>
      <p:pic>
        <p:nvPicPr>
          <p:cNvPr id="68653" name="Picture 9" descr="thai_food">
            <a:hlinkClick r:id="rId20"/>
          </p:cNvPr>
          <p:cNvPicPr>
            <a:picLocks noChangeAspect="1" noChangeArrowheads="1"/>
          </p:cNvPicPr>
          <p:nvPr/>
        </p:nvPicPr>
        <p:blipFill>
          <a:blip r:embed="rId21" cstate="print"/>
          <a:srcRect/>
          <a:stretch>
            <a:fillRect/>
          </a:stretch>
        </p:blipFill>
        <p:spPr bwMode="auto">
          <a:xfrm>
            <a:off x="7572375" y="4572000"/>
            <a:ext cx="1333500" cy="890588"/>
          </a:xfrm>
          <a:prstGeom prst="rect">
            <a:avLst/>
          </a:prstGeom>
          <a:noFill/>
          <a:ln w="9525">
            <a:noFill/>
            <a:miter lim="800000"/>
            <a:headEnd/>
            <a:tailEnd/>
          </a:ln>
        </p:spPr>
      </p:pic>
      <p:pic>
        <p:nvPicPr>
          <p:cNvPr id="68654" name="Picture 20" descr="connecting_people"/>
          <p:cNvPicPr>
            <a:picLocks noChangeAspect="1" noChangeArrowheads="1"/>
          </p:cNvPicPr>
          <p:nvPr/>
        </p:nvPicPr>
        <p:blipFill>
          <a:blip r:embed="rId22" cstate="print"/>
          <a:srcRect/>
          <a:stretch>
            <a:fillRect/>
          </a:stretch>
        </p:blipFill>
        <p:spPr bwMode="auto">
          <a:xfrm>
            <a:off x="6215063" y="3000375"/>
            <a:ext cx="1214437" cy="619125"/>
          </a:xfrm>
          <a:prstGeom prst="rect">
            <a:avLst/>
          </a:prstGeom>
          <a:noFill/>
          <a:ln w="9525">
            <a:noFill/>
            <a:miter lim="800000"/>
            <a:headEnd/>
            <a:tailEnd/>
          </a:ln>
        </p:spPr>
      </p:pic>
      <p:pic>
        <p:nvPicPr>
          <p:cNvPr id="68655" name="Picture 7" descr="logistics-expo"/>
          <p:cNvPicPr>
            <a:picLocks noChangeAspect="1" noChangeArrowheads="1"/>
          </p:cNvPicPr>
          <p:nvPr/>
        </p:nvPicPr>
        <p:blipFill>
          <a:blip r:embed="rId23" cstate="print"/>
          <a:srcRect/>
          <a:stretch>
            <a:fillRect/>
          </a:stretch>
        </p:blipFill>
        <p:spPr bwMode="auto">
          <a:xfrm>
            <a:off x="7704138" y="1143000"/>
            <a:ext cx="1225550" cy="784225"/>
          </a:xfrm>
          <a:prstGeom prst="rect">
            <a:avLst/>
          </a:prstGeom>
          <a:noFill/>
          <a:ln w="9525">
            <a:noFill/>
            <a:miter lim="800000"/>
            <a:headEnd/>
            <a:tailEnd/>
          </a:ln>
        </p:spPr>
      </p:pic>
      <p:pic>
        <p:nvPicPr>
          <p:cNvPr id="49" name="Picture 2" descr="STI_Final_Logo_Web">
            <a:hlinkClick r:id="rId24" action="ppaction://hlinksldjump"/>
          </p:cNvPr>
          <p:cNvPicPr>
            <a:picLocks noChangeAspect="1" noChangeArrowheads="1"/>
          </p:cNvPicPr>
          <p:nvPr/>
        </p:nvPicPr>
        <p:blipFill>
          <a:blip r:embed="rId25"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หมายเลขภาพนิ่ง 1"/>
          <p:cNvSpPr>
            <a:spLocks noGrp="1"/>
          </p:cNvSpPr>
          <p:nvPr>
            <p:ph type="sldNum" sz="quarter" idx="12"/>
          </p:nvPr>
        </p:nvSpPr>
        <p:spPr>
          <a:xfrm>
            <a:off x="6553200" y="6142038"/>
            <a:ext cx="2133600" cy="365125"/>
          </a:xfrm>
        </p:spPr>
        <p:txBody>
          <a:bodyPr/>
          <a:lstStyle/>
          <a:p>
            <a:fld id="{E3F7538A-7A1B-46B0-A969-9260A1F3ECB2}" type="slidenum">
              <a:rPr lang="th-TH">
                <a:cs typeface="Cordia New" pitchFamily="34" charset="-34"/>
              </a:rPr>
              <a:pPr/>
              <a:t>21</a:t>
            </a:fld>
            <a:endParaRPr lang="th-TH">
              <a:cs typeface="Cordia New" pitchFamily="34" charset="-34"/>
            </a:endParaRPr>
          </a:p>
        </p:txBody>
      </p:sp>
      <p:sp>
        <p:nvSpPr>
          <p:cNvPr id="5" name="Rectangle 2"/>
          <p:cNvSpPr>
            <a:spLocks noChangeArrowheads="1"/>
          </p:cNvSpPr>
          <p:nvPr/>
        </p:nvSpPr>
        <p:spPr bwMode="auto">
          <a:xfrm>
            <a:off x="0" y="0"/>
            <a:ext cx="9144000" cy="642918"/>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sz="3200" b="1" dirty="0">
                <a:latin typeface="EucrosiaUPC" pitchFamily="18" charset="-34"/>
                <a:cs typeface="EucrosiaUPC" pitchFamily="18" charset="-34"/>
              </a:rPr>
              <a:t>สถานการณ์ แนวโน้ม และความเสี่ยงของประเทศไทย (ทุนทางสังคม) </a:t>
            </a:r>
          </a:p>
        </p:txBody>
      </p:sp>
      <p:sp>
        <p:nvSpPr>
          <p:cNvPr id="15" name="Rectangle 58"/>
          <p:cNvSpPr/>
          <p:nvPr/>
        </p:nvSpPr>
        <p:spPr bwMode="auto">
          <a:xfrm>
            <a:off x="142875" y="1071563"/>
            <a:ext cx="2870200" cy="5286375"/>
          </a:xfrm>
          <a:prstGeom prst="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anchor="ctr"/>
          <a:lstStyle/>
          <a:p>
            <a:pPr algn="ctr"/>
            <a:endParaRPr lang="th-TH">
              <a:solidFill>
                <a:srgbClr val="000000"/>
              </a:solidFill>
              <a:cs typeface="Angsana New" pitchFamily="18" charset="-34"/>
            </a:endParaRPr>
          </a:p>
        </p:txBody>
      </p:sp>
      <p:sp>
        <p:nvSpPr>
          <p:cNvPr id="69639" name="Rectangle 41"/>
          <p:cNvSpPr>
            <a:spLocks noChangeArrowheads="1"/>
          </p:cNvSpPr>
          <p:nvPr/>
        </p:nvSpPr>
        <p:spPr bwMode="auto">
          <a:xfrm>
            <a:off x="142875" y="2003425"/>
            <a:ext cx="1304925" cy="831850"/>
          </a:xfrm>
          <a:prstGeom prst="rect">
            <a:avLst/>
          </a:prstGeom>
          <a:noFill/>
          <a:ln w="9525">
            <a:noFill/>
            <a:miter lim="800000"/>
            <a:headEnd/>
            <a:tailEnd/>
          </a:ln>
        </p:spPr>
        <p:txBody>
          <a:bodyPr>
            <a:spAutoFit/>
          </a:bodyPr>
          <a:lstStyle/>
          <a:p>
            <a:pPr algn="ctr"/>
            <a:r>
              <a:rPr lang="th-TH" sz="1200" b="1">
                <a:latin typeface="Tahoma" pitchFamily="34" charset="0"/>
                <a:cs typeface="Tahoma" pitchFamily="34" charset="0"/>
              </a:rPr>
              <a:t>สังคมสูงอายุ </a:t>
            </a:r>
            <a:r>
              <a:rPr lang="en-US" sz="1200" b="1">
                <a:latin typeface="Tahoma" pitchFamily="34" charset="0"/>
                <a:cs typeface="Tahoma" pitchFamily="34" charset="0"/>
              </a:rPr>
              <a:t>2563</a:t>
            </a:r>
            <a:r>
              <a:rPr lang="th-TH" sz="1200" b="1">
                <a:latin typeface="Tahoma" pitchFamily="34" charset="0"/>
                <a:cs typeface="Tahoma" pitchFamily="34" charset="0"/>
              </a:rPr>
              <a:t> </a:t>
            </a:r>
          </a:p>
          <a:p>
            <a:pPr algn="ctr"/>
            <a:r>
              <a:rPr lang="th-TH" sz="1200" b="1">
                <a:latin typeface="Tahoma" pitchFamily="34" charset="0"/>
                <a:cs typeface="Tahoma" pitchFamily="34" charset="0"/>
              </a:rPr>
              <a:t>จาก</a:t>
            </a:r>
            <a:r>
              <a:rPr lang="en-US" sz="1200" b="1">
                <a:latin typeface="Tahoma" pitchFamily="34" charset="0"/>
                <a:cs typeface="Tahoma" pitchFamily="34" charset="0"/>
              </a:rPr>
              <a:t> 1:6 </a:t>
            </a:r>
            <a:r>
              <a:rPr lang="th-TH" sz="1200" b="1">
                <a:latin typeface="Tahoma" pitchFamily="34" charset="0"/>
                <a:cs typeface="Tahoma" pitchFamily="34" charset="0"/>
              </a:rPr>
              <a:t>เป็น</a:t>
            </a:r>
            <a:r>
              <a:rPr lang="en-US" sz="1200" b="1">
                <a:latin typeface="Tahoma" pitchFamily="34" charset="0"/>
                <a:cs typeface="Tahoma" pitchFamily="34" charset="0"/>
              </a:rPr>
              <a:t>1:3</a:t>
            </a:r>
          </a:p>
        </p:txBody>
      </p:sp>
      <p:sp>
        <p:nvSpPr>
          <p:cNvPr id="69640" name="Rectangle 44"/>
          <p:cNvSpPr>
            <a:spLocks noChangeArrowheads="1"/>
          </p:cNvSpPr>
          <p:nvPr/>
        </p:nvSpPr>
        <p:spPr bwMode="auto">
          <a:xfrm>
            <a:off x="1643063" y="2000250"/>
            <a:ext cx="1500187" cy="646113"/>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การศึกษาชนบท</a:t>
            </a:r>
            <a:r>
              <a:rPr lang="en-US" sz="1200" b="1">
                <a:latin typeface="Tahoma" pitchFamily="34" charset="0"/>
                <a:cs typeface="Tahoma" pitchFamily="34" charset="0"/>
              </a:rPr>
              <a:t> 6.8</a:t>
            </a:r>
            <a:r>
              <a:rPr lang="th-TH" sz="1200" b="1">
                <a:latin typeface="Tahoma" pitchFamily="34" charset="0"/>
                <a:cs typeface="Tahoma" pitchFamily="34" charset="0"/>
              </a:rPr>
              <a:t> ปี</a:t>
            </a:r>
            <a:r>
              <a:rPr lang="en-US" sz="1200" b="1">
                <a:latin typeface="Tahoma" pitchFamily="34" charset="0"/>
                <a:cs typeface="Tahoma" pitchFamily="34" charset="0"/>
              </a:rPr>
              <a:t> </a:t>
            </a:r>
            <a:r>
              <a:rPr lang="th-TH" sz="1200" b="1">
                <a:latin typeface="Tahoma" pitchFamily="34" charset="0"/>
                <a:cs typeface="Tahoma" pitchFamily="34" charset="0"/>
              </a:rPr>
              <a:t>สังคมเมือง </a:t>
            </a:r>
            <a:r>
              <a:rPr lang="en-US" sz="1200" b="1">
                <a:latin typeface="Tahoma" pitchFamily="34" charset="0"/>
                <a:cs typeface="Tahoma" pitchFamily="34" charset="0"/>
              </a:rPr>
              <a:t>9.1</a:t>
            </a:r>
            <a:r>
              <a:rPr lang="th-TH" sz="1200" b="1">
                <a:latin typeface="Tahoma" pitchFamily="34" charset="0"/>
                <a:cs typeface="Tahoma" pitchFamily="34" charset="0"/>
              </a:rPr>
              <a:t> ปี</a:t>
            </a:r>
            <a:endParaRPr lang="en-US" sz="1200" b="1">
              <a:latin typeface="Tahoma" pitchFamily="34" charset="0"/>
              <a:cs typeface="Tahoma" pitchFamily="34" charset="0"/>
            </a:endParaRPr>
          </a:p>
        </p:txBody>
      </p:sp>
      <p:sp>
        <p:nvSpPr>
          <p:cNvPr id="69641" name="Rectangle 47"/>
          <p:cNvSpPr>
            <a:spLocks noChangeArrowheads="1"/>
          </p:cNvSpPr>
          <p:nvPr/>
        </p:nvSpPr>
        <p:spPr bwMode="auto">
          <a:xfrm>
            <a:off x="142875" y="3643313"/>
            <a:ext cx="1565275" cy="64611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หนี้สิน </a:t>
            </a:r>
            <a:r>
              <a:rPr lang="en-US" sz="1200" b="1">
                <a:latin typeface="Tahoma" pitchFamily="34" charset="0"/>
                <a:cs typeface="Tahoma" pitchFamily="34" charset="0"/>
              </a:rPr>
              <a:t>0.13 </a:t>
            </a:r>
            <a:r>
              <a:rPr lang="th-TH" sz="1200" b="1">
                <a:latin typeface="Tahoma" pitchFamily="34" charset="0"/>
                <a:cs typeface="Tahoma" pitchFamily="34" charset="0"/>
              </a:rPr>
              <a:t>ลบ</a:t>
            </a:r>
            <a:r>
              <a:rPr lang="en-US" sz="1200" b="1">
                <a:latin typeface="Tahoma" pitchFamily="34" charset="0"/>
                <a:cs typeface="Tahoma" pitchFamily="34" charset="0"/>
              </a:rPr>
              <a:t> </a:t>
            </a:r>
            <a:r>
              <a:rPr lang="th-TH" sz="1200" b="1">
                <a:latin typeface="Tahoma" pitchFamily="34" charset="0"/>
                <a:cs typeface="Tahoma" pitchFamily="34" charset="0"/>
              </a:rPr>
              <a:t>รายได้</a:t>
            </a:r>
            <a:r>
              <a:rPr lang="en-US" sz="1200" b="1">
                <a:latin typeface="Tahoma" pitchFamily="34" charset="0"/>
                <a:cs typeface="Tahoma" pitchFamily="34" charset="0"/>
              </a:rPr>
              <a:t> 0.021</a:t>
            </a:r>
            <a:r>
              <a:rPr lang="th-TH" sz="1200" b="1">
                <a:latin typeface="Tahoma" pitchFamily="34" charset="0"/>
                <a:cs typeface="Tahoma" pitchFamily="34" charset="0"/>
              </a:rPr>
              <a:t> ลบ ต่อปีต่อครัวเรือน</a:t>
            </a:r>
            <a:endParaRPr lang="en-US" sz="1200" b="1">
              <a:latin typeface="Tahoma" pitchFamily="34" charset="0"/>
              <a:cs typeface="Tahoma" pitchFamily="34" charset="0"/>
            </a:endParaRPr>
          </a:p>
        </p:txBody>
      </p:sp>
      <p:sp>
        <p:nvSpPr>
          <p:cNvPr id="69642" name="Rectangle 51"/>
          <p:cNvSpPr>
            <a:spLocks noChangeArrowheads="1"/>
          </p:cNvSpPr>
          <p:nvPr/>
        </p:nvSpPr>
        <p:spPr bwMode="auto">
          <a:xfrm>
            <a:off x="1643063" y="3643313"/>
            <a:ext cx="1304925" cy="646331"/>
          </a:xfrm>
          <a:prstGeom prst="rect">
            <a:avLst/>
          </a:prstGeom>
          <a:noFill/>
          <a:ln w="9525">
            <a:noFill/>
            <a:miter lim="800000"/>
            <a:headEnd/>
            <a:tailEnd/>
          </a:ln>
        </p:spPr>
        <p:txBody>
          <a:bodyPr>
            <a:spAutoFit/>
          </a:bodyPr>
          <a:lstStyle/>
          <a:p>
            <a:r>
              <a:rPr lang="th-TH" sz="1200" b="1" dirty="0" smtClean="0">
                <a:latin typeface="Tahoma" pitchFamily="34" charset="0"/>
                <a:cs typeface="Tahoma" pitchFamily="34" charset="0"/>
              </a:rPr>
              <a:t>มีช่องว่างรายได้คนจน </a:t>
            </a:r>
            <a:r>
              <a:rPr lang="en-US" sz="1200" b="1" dirty="0" smtClean="0">
                <a:latin typeface="Tahoma" pitchFamily="34" charset="0"/>
                <a:cs typeface="Tahoma" pitchFamily="34" charset="0"/>
              </a:rPr>
              <a:t>8%</a:t>
            </a:r>
            <a:r>
              <a:rPr lang="th-TH" sz="1200" b="1" dirty="0" smtClean="0">
                <a:latin typeface="Tahoma" pitchFamily="34" charset="0"/>
                <a:cs typeface="Tahoma" pitchFamily="34" charset="0"/>
              </a:rPr>
              <a:t> </a:t>
            </a:r>
            <a:r>
              <a:rPr lang="th-TH" sz="1200" b="1" dirty="0">
                <a:latin typeface="Tahoma" pitchFamily="34" charset="0"/>
                <a:cs typeface="Tahoma" pitchFamily="34" charset="0"/>
              </a:rPr>
              <a:t>คนชั้นกลางเพิ่มขึ้น</a:t>
            </a:r>
            <a:endParaRPr lang="en-US" sz="1200" b="1" dirty="0">
              <a:latin typeface="Tahoma" pitchFamily="34" charset="0"/>
              <a:cs typeface="Tahoma" pitchFamily="34" charset="0"/>
            </a:endParaRPr>
          </a:p>
        </p:txBody>
      </p:sp>
      <p:sp>
        <p:nvSpPr>
          <p:cNvPr id="69643" name="Rectangle 54"/>
          <p:cNvSpPr>
            <a:spLocks noChangeArrowheads="1"/>
          </p:cNvSpPr>
          <p:nvPr/>
        </p:nvSpPr>
        <p:spPr bwMode="auto">
          <a:xfrm>
            <a:off x="214313" y="5497513"/>
            <a:ext cx="1500187" cy="830997"/>
          </a:xfrm>
          <a:prstGeom prst="rect">
            <a:avLst/>
          </a:prstGeom>
          <a:noFill/>
          <a:ln w="9525">
            <a:noFill/>
            <a:miter lim="800000"/>
            <a:headEnd/>
            <a:tailEnd/>
          </a:ln>
        </p:spPr>
        <p:txBody>
          <a:bodyPr>
            <a:spAutoFit/>
          </a:bodyPr>
          <a:lstStyle/>
          <a:p>
            <a:r>
              <a:rPr lang="th-TH" sz="1200" b="1" dirty="0">
                <a:latin typeface="Tahoma" pitchFamily="34" charset="0"/>
                <a:cs typeface="Tahoma" pitchFamily="34" charset="0"/>
              </a:rPr>
              <a:t>ประชาชนเข้าถึงข่าวสารง่าย</a:t>
            </a:r>
            <a:r>
              <a:rPr lang="th-TH" sz="1200" b="1" dirty="0" smtClean="0">
                <a:latin typeface="Tahoma" pitchFamily="34" charset="0"/>
                <a:cs typeface="Tahoma" pitchFamily="34" charset="0"/>
              </a:rPr>
              <a:t>ขึ้น</a:t>
            </a:r>
          </a:p>
          <a:p>
            <a:r>
              <a:rPr lang="th-TH" sz="1200" b="1" dirty="0" smtClean="0">
                <a:latin typeface="Tahoma" pitchFamily="34" charset="0"/>
                <a:cs typeface="Tahoma" pitchFamily="34" charset="0"/>
              </a:rPr>
              <a:t>มือ</a:t>
            </a:r>
            <a:r>
              <a:rPr lang="th-TH" sz="1200" b="1" dirty="0">
                <a:latin typeface="Tahoma" pitchFamily="34" charset="0"/>
                <a:cs typeface="Tahoma" pitchFamily="34" charset="0"/>
              </a:rPr>
              <a:t>ถือ</a:t>
            </a:r>
            <a:r>
              <a:rPr lang="en-US" sz="1200" b="1" dirty="0">
                <a:latin typeface="Tahoma" pitchFamily="34" charset="0"/>
                <a:cs typeface="Tahoma" pitchFamily="34" charset="0"/>
              </a:rPr>
              <a:t> 1</a:t>
            </a:r>
            <a:r>
              <a:rPr lang="th-TH" sz="1200" b="1" dirty="0">
                <a:latin typeface="Tahoma" pitchFamily="34" charset="0"/>
                <a:cs typeface="Tahoma" pitchFamily="34" charset="0"/>
              </a:rPr>
              <a:t> </a:t>
            </a:r>
            <a:r>
              <a:rPr lang="th-TH" sz="1200" b="1" dirty="0" smtClean="0">
                <a:latin typeface="Tahoma" pitchFamily="34" charset="0"/>
                <a:cs typeface="Tahoma" pitchFamily="34" charset="0"/>
              </a:rPr>
              <a:t>เครื่อง</a:t>
            </a:r>
          </a:p>
          <a:p>
            <a:r>
              <a:rPr lang="th-TH" sz="1200" b="1" dirty="0" smtClean="0">
                <a:latin typeface="Tahoma" pitchFamily="34" charset="0"/>
                <a:cs typeface="Tahoma" pitchFamily="34" charset="0"/>
              </a:rPr>
              <a:t>ต่อคน </a:t>
            </a:r>
            <a:endParaRPr lang="en-US" sz="1200" b="1" dirty="0">
              <a:latin typeface="Tahoma" pitchFamily="34" charset="0"/>
              <a:cs typeface="Tahoma" pitchFamily="34" charset="0"/>
            </a:endParaRPr>
          </a:p>
        </p:txBody>
      </p:sp>
      <p:sp>
        <p:nvSpPr>
          <p:cNvPr id="69644" name="Rectangle 57"/>
          <p:cNvSpPr>
            <a:spLocks noChangeArrowheads="1"/>
          </p:cNvSpPr>
          <p:nvPr/>
        </p:nvSpPr>
        <p:spPr bwMode="auto">
          <a:xfrm>
            <a:off x="1785938" y="5341938"/>
            <a:ext cx="1304925" cy="831850"/>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ความสำคัญของเศรษฐกิจในชุมชน เพื่อการพาณิชย์ </a:t>
            </a:r>
            <a:r>
              <a:rPr lang="en-US" sz="1200" b="1">
                <a:latin typeface="Tahoma" pitchFamily="34" charset="0"/>
                <a:cs typeface="Tahoma" pitchFamily="34" charset="0"/>
              </a:rPr>
              <a:t>OTOP</a:t>
            </a:r>
            <a:r>
              <a:rPr lang="th-TH" sz="1200" b="1">
                <a:latin typeface="Tahoma" pitchFamily="34" charset="0"/>
                <a:cs typeface="Tahoma" pitchFamily="34" charset="0"/>
              </a:rPr>
              <a:t> </a:t>
            </a:r>
            <a:endParaRPr lang="en-US" sz="1200" b="1">
              <a:latin typeface="Tahoma" pitchFamily="34" charset="0"/>
              <a:cs typeface="Tahoma" pitchFamily="34" charset="0"/>
            </a:endParaRPr>
          </a:p>
        </p:txBody>
      </p:sp>
      <p:sp>
        <p:nvSpPr>
          <p:cNvPr id="40" name="Rectangle 58"/>
          <p:cNvSpPr/>
          <p:nvPr/>
        </p:nvSpPr>
        <p:spPr bwMode="auto">
          <a:xfrm>
            <a:off x="3143250" y="1071563"/>
            <a:ext cx="2870200" cy="5286375"/>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anchor="ctr"/>
          <a:lstStyle/>
          <a:p>
            <a:pPr algn="ctr"/>
            <a:endParaRPr lang="th-TH">
              <a:solidFill>
                <a:srgbClr val="000000"/>
              </a:solidFill>
              <a:cs typeface="Angsana New" pitchFamily="18" charset="-34"/>
            </a:endParaRPr>
          </a:p>
        </p:txBody>
      </p:sp>
      <p:sp>
        <p:nvSpPr>
          <p:cNvPr id="69646" name="Rectangle 41"/>
          <p:cNvSpPr>
            <a:spLocks noChangeArrowheads="1"/>
          </p:cNvSpPr>
          <p:nvPr/>
        </p:nvSpPr>
        <p:spPr bwMode="auto">
          <a:xfrm>
            <a:off x="3143250" y="2003425"/>
            <a:ext cx="1304925" cy="646113"/>
          </a:xfrm>
          <a:prstGeom prst="rect">
            <a:avLst/>
          </a:prstGeom>
          <a:noFill/>
          <a:ln w="9525">
            <a:noFill/>
            <a:miter lim="800000"/>
            <a:headEnd/>
            <a:tailEnd/>
          </a:ln>
        </p:spPr>
        <p:txBody>
          <a:bodyPr>
            <a:spAutoFit/>
          </a:bodyPr>
          <a:lstStyle/>
          <a:p>
            <a:pPr algn="ctr"/>
            <a:r>
              <a:rPr lang="th-TH" sz="1200" b="1" dirty="0" smtClean="0">
                <a:latin typeface="Tahoma" pitchFamily="34" charset="0"/>
                <a:cs typeface="Tahoma" pitchFamily="34" charset="0"/>
              </a:rPr>
              <a:t>เสียชีวิตจาก</a:t>
            </a:r>
            <a:r>
              <a:rPr lang="th-TH" sz="1200" b="1" dirty="0">
                <a:latin typeface="Tahoma" pitchFamily="34" charset="0"/>
                <a:cs typeface="Tahoma" pitchFamily="34" charset="0"/>
              </a:rPr>
              <a:t>มะเร็ง โรคหัวใจ ความดัน </a:t>
            </a:r>
            <a:endParaRPr lang="en-US" sz="1200" b="1" dirty="0">
              <a:latin typeface="Tahoma" pitchFamily="34" charset="0"/>
              <a:cs typeface="Tahoma" pitchFamily="34" charset="0"/>
            </a:endParaRPr>
          </a:p>
        </p:txBody>
      </p:sp>
      <p:sp>
        <p:nvSpPr>
          <p:cNvPr id="69647" name="Rectangle 44"/>
          <p:cNvSpPr>
            <a:spLocks noChangeArrowheads="1"/>
          </p:cNvSpPr>
          <p:nvPr/>
        </p:nvSpPr>
        <p:spPr bwMode="auto">
          <a:xfrm>
            <a:off x="4572000" y="2000250"/>
            <a:ext cx="1500188" cy="830263"/>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แพทย์ชนบท </a:t>
            </a:r>
            <a:r>
              <a:rPr lang="en-US" sz="1200" b="1">
                <a:latin typeface="Tahoma" pitchFamily="34" charset="0"/>
                <a:cs typeface="Tahoma" pitchFamily="34" charset="0"/>
              </a:rPr>
              <a:t> 1:7000 </a:t>
            </a:r>
            <a:r>
              <a:rPr lang="th-TH" sz="1200" b="1">
                <a:latin typeface="Tahoma" pitchFamily="34" charset="0"/>
                <a:cs typeface="Tahoma" pitchFamily="34" charset="0"/>
              </a:rPr>
              <a:t>คน</a:t>
            </a:r>
            <a:r>
              <a:rPr lang="en-US" sz="1200" b="1">
                <a:latin typeface="Tahoma" pitchFamily="34" charset="0"/>
                <a:cs typeface="Tahoma" pitchFamily="34" charset="0"/>
              </a:rPr>
              <a:t> </a:t>
            </a:r>
            <a:r>
              <a:rPr lang="th-TH" sz="1200" b="1">
                <a:latin typeface="Tahoma" pitchFamily="34" charset="0"/>
                <a:cs typeface="Tahoma" pitchFamily="34" charset="0"/>
              </a:rPr>
              <a:t> ในสังคมเมือง </a:t>
            </a:r>
            <a:r>
              <a:rPr lang="en-US" sz="1200" b="1">
                <a:latin typeface="Tahoma" pitchFamily="34" charset="0"/>
                <a:cs typeface="Tahoma" pitchFamily="34" charset="0"/>
              </a:rPr>
              <a:t>1:900 </a:t>
            </a:r>
            <a:r>
              <a:rPr lang="th-TH" sz="1200" b="1">
                <a:latin typeface="Tahoma" pitchFamily="34" charset="0"/>
                <a:cs typeface="Tahoma" pitchFamily="34" charset="0"/>
              </a:rPr>
              <a:t>คน</a:t>
            </a:r>
            <a:endParaRPr lang="en-US" sz="1200" b="1">
              <a:latin typeface="Tahoma" pitchFamily="34" charset="0"/>
              <a:cs typeface="Tahoma" pitchFamily="34" charset="0"/>
            </a:endParaRPr>
          </a:p>
        </p:txBody>
      </p:sp>
      <p:sp>
        <p:nvSpPr>
          <p:cNvPr id="69648" name="Rectangle 47"/>
          <p:cNvSpPr>
            <a:spLocks noChangeArrowheads="1"/>
          </p:cNvSpPr>
          <p:nvPr/>
        </p:nvSpPr>
        <p:spPr bwMode="auto">
          <a:xfrm>
            <a:off x="3143250" y="3643313"/>
            <a:ext cx="1565275" cy="830262"/>
          </a:xfrm>
          <a:prstGeom prst="rect">
            <a:avLst/>
          </a:prstGeom>
          <a:noFill/>
          <a:ln w="9525">
            <a:noFill/>
            <a:miter lim="800000"/>
            <a:headEnd/>
            <a:tailEnd/>
          </a:ln>
        </p:spPr>
        <p:txBody>
          <a:bodyPr>
            <a:spAutoFit/>
          </a:bodyPr>
          <a:lstStyle/>
          <a:p>
            <a:r>
              <a:rPr lang="th-TH" sz="1200" b="1" dirty="0" smtClean="0">
                <a:latin typeface="Tahoma" pitchFamily="34" charset="0"/>
                <a:cs typeface="Tahoma" pitchFamily="34" charset="0"/>
              </a:rPr>
              <a:t>เผชิญ</a:t>
            </a:r>
            <a:r>
              <a:rPr lang="th-TH" sz="1200" b="1" dirty="0">
                <a:latin typeface="Tahoma" pitchFamily="34" charset="0"/>
                <a:cs typeface="Tahoma" pitchFamily="34" charset="0"/>
              </a:rPr>
              <a:t>โรคอุบัติใหม่ เช่น ไข้หวัดใหญ่</a:t>
            </a:r>
            <a:r>
              <a:rPr lang="en-US" sz="1200" b="1" dirty="0">
                <a:latin typeface="Tahoma" pitchFamily="34" charset="0"/>
                <a:cs typeface="Tahoma" pitchFamily="34" charset="0"/>
              </a:rPr>
              <a:t> 2009</a:t>
            </a:r>
            <a:r>
              <a:rPr lang="th-TH" sz="1200" b="1" dirty="0">
                <a:latin typeface="Tahoma" pitchFamily="34" charset="0"/>
                <a:cs typeface="Tahoma" pitchFamily="34" charset="0"/>
              </a:rPr>
              <a:t> และการกลายพันธ์ชนิดใหม่ </a:t>
            </a:r>
            <a:endParaRPr lang="en-US" sz="1200" b="1" dirty="0">
              <a:latin typeface="Tahoma" pitchFamily="34" charset="0"/>
              <a:cs typeface="Tahoma" pitchFamily="34" charset="0"/>
            </a:endParaRPr>
          </a:p>
        </p:txBody>
      </p:sp>
      <p:sp>
        <p:nvSpPr>
          <p:cNvPr id="69649" name="Rectangle 51"/>
          <p:cNvSpPr>
            <a:spLocks noChangeArrowheads="1"/>
          </p:cNvSpPr>
          <p:nvPr/>
        </p:nvSpPr>
        <p:spPr bwMode="auto">
          <a:xfrm>
            <a:off x="4714875" y="3643313"/>
            <a:ext cx="1304925" cy="646112"/>
          </a:xfrm>
          <a:prstGeom prst="rect">
            <a:avLst/>
          </a:prstGeom>
          <a:noFill/>
          <a:ln w="9525">
            <a:noFill/>
            <a:miter lim="800000"/>
            <a:headEnd/>
            <a:tailEnd/>
          </a:ln>
        </p:spPr>
        <p:txBody>
          <a:bodyPr>
            <a:spAutoFit/>
          </a:bodyPr>
          <a:lstStyle/>
          <a:p>
            <a:r>
              <a:rPr lang="th-TH" sz="1200" b="1" dirty="0">
                <a:latin typeface="Tahoma" pitchFamily="34" charset="0"/>
                <a:cs typeface="Tahoma" pitchFamily="34" charset="0"/>
              </a:rPr>
              <a:t>เด็กอ้วน </a:t>
            </a:r>
            <a:r>
              <a:rPr lang="th-TH" sz="1200" b="1" dirty="0" smtClean="0">
                <a:latin typeface="Tahoma" pitchFamily="34" charset="0"/>
                <a:cs typeface="Tahoma" pitchFamily="34" charset="0"/>
              </a:rPr>
              <a:t>แต่มีภาวะ</a:t>
            </a:r>
            <a:r>
              <a:rPr lang="th-TH" sz="1200" b="1" dirty="0" err="1">
                <a:latin typeface="Tahoma" pitchFamily="34" charset="0"/>
                <a:cs typeface="Tahoma" pitchFamily="34" charset="0"/>
              </a:rPr>
              <a:t>ทุพ</a:t>
            </a:r>
            <a:r>
              <a:rPr lang="th-TH" sz="1200" b="1" dirty="0">
                <a:latin typeface="Tahoma" pitchFamily="34" charset="0"/>
                <a:cs typeface="Tahoma" pitchFamily="34" charset="0"/>
              </a:rPr>
              <a:t>โภชนาในชนบท </a:t>
            </a:r>
            <a:endParaRPr lang="en-US" sz="1200" b="1" dirty="0">
              <a:latin typeface="Tahoma" pitchFamily="34" charset="0"/>
              <a:cs typeface="Tahoma" pitchFamily="34" charset="0"/>
            </a:endParaRPr>
          </a:p>
        </p:txBody>
      </p:sp>
      <p:sp>
        <p:nvSpPr>
          <p:cNvPr id="69650" name="Rectangle 54"/>
          <p:cNvSpPr>
            <a:spLocks noChangeArrowheads="1"/>
          </p:cNvSpPr>
          <p:nvPr/>
        </p:nvSpPr>
        <p:spPr bwMode="auto">
          <a:xfrm>
            <a:off x="3214688" y="5497513"/>
            <a:ext cx="1500187" cy="64611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ค่ารักษาพยาบาล ดูแลสุขภาพสูงขึ้น</a:t>
            </a:r>
            <a:r>
              <a:rPr lang="en-US" sz="1200" b="1">
                <a:latin typeface="Tahoma" pitchFamily="34" charset="0"/>
                <a:cs typeface="Tahoma" pitchFamily="34" charset="0"/>
              </a:rPr>
              <a:t> 10%</a:t>
            </a:r>
            <a:r>
              <a:rPr lang="th-TH" sz="1200" b="1">
                <a:latin typeface="Tahoma" pitchFamily="34" charset="0"/>
                <a:cs typeface="Tahoma" pitchFamily="34" charset="0"/>
              </a:rPr>
              <a:t> รายได้คงที่  </a:t>
            </a:r>
            <a:endParaRPr lang="en-US" sz="1200" b="1">
              <a:latin typeface="Tahoma" pitchFamily="34" charset="0"/>
              <a:cs typeface="Tahoma" pitchFamily="34" charset="0"/>
            </a:endParaRPr>
          </a:p>
        </p:txBody>
      </p:sp>
      <p:sp>
        <p:nvSpPr>
          <p:cNvPr id="69651" name="Rectangle 57"/>
          <p:cNvSpPr>
            <a:spLocks noChangeArrowheads="1"/>
          </p:cNvSpPr>
          <p:nvPr/>
        </p:nvSpPr>
        <p:spPr bwMode="auto">
          <a:xfrm>
            <a:off x="4643438" y="5497513"/>
            <a:ext cx="1304925" cy="64611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อาหารและอากาศปนเปื้อนสารพิษ</a:t>
            </a:r>
            <a:endParaRPr lang="en-US" sz="1200" b="1">
              <a:latin typeface="Tahoma" pitchFamily="34" charset="0"/>
              <a:cs typeface="Tahoma" pitchFamily="34" charset="0"/>
            </a:endParaRPr>
          </a:p>
        </p:txBody>
      </p:sp>
      <p:sp>
        <p:nvSpPr>
          <p:cNvPr id="76" name="Rectangle 58"/>
          <p:cNvSpPr/>
          <p:nvPr/>
        </p:nvSpPr>
        <p:spPr bwMode="auto">
          <a:xfrm>
            <a:off x="6124575" y="1071563"/>
            <a:ext cx="2870200" cy="528637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endParaRPr lang="th-TH">
              <a:solidFill>
                <a:srgbClr val="000000"/>
              </a:solidFill>
              <a:cs typeface="Angsana New" pitchFamily="18" charset="-34"/>
            </a:endParaRPr>
          </a:p>
        </p:txBody>
      </p:sp>
      <p:sp>
        <p:nvSpPr>
          <p:cNvPr id="69653" name="Rectangle 41"/>
          <p:cNvSpPr>
            <a:spLocks noChangeArrowheads="1"/>
          </p:cNvSpPr>
          <p:nvPr/>
        </p:nvSpPr>
        <p:spPr bwMode="auto">
          <a:xfrm>
            <a:off x="6124575" y="2003425"/>
            <a:ext cx="1304925" cy="646331"/>
          </a:xfrm>
          <a:prstGeom prst="rect">
            <a:avLst/>
          </a:prstGeom>
          <a:noFill/>
          <a:ln w="9525">
            <a:noFill/>
            <a:miter lim="800000"/>
            <a:headEnd/>
            <a:tailEnd/>
          </a:ln>
        </p:spPr>
        <p:txBody>
          <a:bodyPr>
            <a:spAutoFit/>
          </a:bodyPr>
          <a:lstStyle/>
          <a:p>
            <a:pPr algn="ctr"/>
            <a:r>
              <a:rPr lang="th-TH" sz="1200" b="1" dirty="0" smtClean="0">
                <a:latin typeface="Tahoma" pitchFamily="34" charset="0"/>
                <a:cs typeface="Tahoma" pitchFamily="34" charset="0"/>
              </a:rPr>
              <a:t>ประชาคมอาเซียนกำลังมาแรง</a:t>
            </a:r>
            <a:endParaRPr lang="en-US" sz="1200" b="1" dirty="0">
              <a:latin typeface="Tahoma" pitchFamily="34" charset="0"/>
              <a:cs typeface="Tahoma" pitchFamily="34" charset="0"/>
            </a:endParaRPr>
          </a:p>
        </p:txBody>
      </p:sp>
      <p:sp>
        <p:nvSpPr>
          <p:cNvPr id="69654" name="Rectangle 44"/>
          <p:cNvSpPr>
            <a:spLocks noChangeArrowheads="1"/>
          </p:cNvSpPr>
          <p:nvPr/>
        </p:nvSpPr>
        <p:spPr bwMode="auto">
          <a:xfrm>
            <a:off x="7553325" y="2000250"/>
            <a:ext cx="1500188" cy="646113"/>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การเคลื่อนย้ายเงินทุนเสรี ในอนาคต</a:t>
            </a:r>
            <a:endParaRPr lang="en-US" sz="1200" b="1">
              <a:latin typeface="Tahoma" pitchFamily="34" charset="0"/>
              <a:cs typeface="Tahoma" pitchFamily="34" charset="0"/>
            </a:endParaRPr>
          </a:p>
        </p:txBody>
      </p:sp>
      <p:sp>
        <p:nvSpPr>
          <p:cNvPr id="69655" name="Rectangle 47"/>
          <p:cNvSpPr>
            <a:spLocks noChangeArrowheads="1"/>
          </p:cNvSpPr>
          <p:nvPr/>
        </p:nvSpPr>
        <p:spPr bwMode="auto">
          <a:xfrm>
            <a:off x="6124575" y="3643313"/>
            <a:ext cx="1565275" cy="64611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เผชิญการเคลื่อนย้ายแรงงานเสรีมากขึ้น</a:t>
            </a:r>
            <a:endParaRPr lang="en-US" sz="1200" b="1">
              <a:latin typeface="Tahoma" pitchFamily="34" charset="0"/>
              <a:cs typeface="Tahoma" pitchFamily="34" charset="0"/>
            </a:endParaRPr>
          </a:p>
        </p:txBody>
      </p:sp>
      <p:sp>
        <p:nvSpPr>
          <p:cNvPr id="69656" name="Rectangle 51"/>
          <p:cNvSpPr>
            <a:spLocks noChangeArrowheads="1"/>
          </p:cNvSpPr>
          <p:nvPr/>
        </p:nvSpPr>
        <p:spPr bwMode="auto">
          <a:xfrm>
            <a:off x="7696200" y="3643313"/>
            <a:ext cx="1304925" cy="646331"/>
          </a:xfrm>
          <a:prstGeom prst="rect">
            <a:avLst/>
          </a:prstGeom>
          <a:noFill/>
          <a:ln w="9525">
            <a:noFill/>
            <a:miter lim="800000"/>
            <a:headEnd/>
            <a:tailEnd/>
          </a:ln>
        </p:spPr>
        <p:txBody>
          <a:bodyPr>
            <a:spAutoFit/>
          </a:bodyPr>
          <a:lstStyle/>
          <a:p>
            <a:r>
              <a:rPr lang="th-TH" sz="1200" b="1" dirty="0" smtClean="0">
                <a:latin typeface="Tahoma" pitchFamily="34" charset="0"/>
                <a:cs typeface="Tahoma" pitchFamily="34" charset="0"/>
              </a:rPr>
              <a:t>ภูมิศาสตร์การเมืองใหม่ แย่งชิง</a:t>
            </a:r>
            <a:r>
              <a:rPr lang="th-TH" sz="1200" b="1" dirty="0">
                <a:latin typeface="Tahoma" pitchFamily="34" charset="0"/>
                <a:cs typeface="Tahoma" pitchFamily="34" charset="0"/>
              </a:rPr>
              <a:t>พลังงาน</a:t>
            </a:r>
            <a:endParaRPr lang="en-US" sz="1200" b="1" dirty="0">
              <a:latin typeface="Tahoma" pitchFamily="34" charset="0"/>
              <a:cs typeface="Tahoma" pitchFamily="34" charset="0"/>
            </a:endParaRPr>
          </a:p>
        </p:txBody>
      </p:sp>
      <p:sp>
        <p:nvSpPr>
          <p:cNvPr id="69657" name="Rectangle 54"/>
          <p:cNvSpPr>
            <a:spLocks noChangeArrowheads="1"/>
          </p:cNvSpPr>
          <p:nvPr/>
        </p:nvSpPr>
        <p:spPr bwMode="auto">
          <a:xfrm>
            <a:off x="6196013" y="5497513"/>
            <a:ext cx="1500187" cy="646331"/>
          </a:xfrm>
          <a:prstGeom prst="rect">
            <a:avLst/>
          </a:prstGeom>
          <a:noFill/>
          <a:ln w="9525">
            <a:noFill/>
            <a:miter lim="800000"/>
            <a:headEnd/>
            <a:tailEnd/>
          </a:ln>
        </p:spPr>
        <p:txBody>
          <a:bodyPr>
            <a:spAutoFit/>
          </a:bodyPr>
          <a:lstStyle/>
          <a:p>
            <a:r>
              <a:rPr lang="th-TH" sz="1200" b="1" dirty="0" err="1">
                <a:latin typeface="Tahoma" pitchFamily="34" charset="0"/>
                <a:cs typeface="Tahoma" pitchFamily="34" charset="0"/>
              </a:rPr>
              <a:t>ขั่ว</a:t>
            </a:r>
            <a:r>
              <a:rPr lang="th-TH" sz="1200" b="1" dirty="0">
                <a:latin typeface="Tahoma" pitchFamily="34" charset="0"/>
                <a:cs typeface="Tahoma" pitchFamily="34" charset="0"/>
              </a:rPr>
              <a:t>เศรษฐกิจใหม่</a:t>
            </a:r>
            <a:r>
              <a:rPr lang="en-US" sz="1200" b="1" dirty="0">
                <a:latin typeface="Tahoma" pitchFamily="34" charset="0"/>
                <a:cs typeface="Tahoma" pitchFamily="34" charset="0"/>
              </a:rPr>
              <a:t> </a:t>
            </a:r>
            <a:r>
              <a:rPr lang="en-US" sz="1200" b="1" dirty="0" smtClean="0">
                <a:latin typeface="Tahoma" pitchFamily="34" charset="0"/>
                <a:cs typeface="Tahoma" pitchFamily="34" charset="0"/>
              </a:rPr>
              <a:t>west moves east </a:t>
            </a:r>
            <a:r>
              <a:rPr lang="th-TH" sz="1200" b="1" dirty="0" smtClean="0">
                <a:latin typeface="Tahoma" pitchFamily="34" charset="0"/>
                <a:cs typeface="Tahoma" pitchFamily="34" charset="0"/>
              </a:rPr>
              <a:t> </a:t>
            </a:r>
            <a:r>
              <a:rPr lang="th-TH" sz="1200" b="1" dirty="0">
                <a:latin typeface="Tahoma" pitchFamily="34" charset="0"/>
                <a:cs typeface="Tahoma" pitchFamily="34" charset="0"/>
              </a:rPr>
              <a:t>จีน และ อินเดีย</a:t>
            </a:r>
            <a:endParaRPr lang="en-US" sz="1200" b="1" dirty="0">
              <a:latin typeface="Tahoma" pitchFamily="34" charset="0"/>
              <a:cs typeface="Tahoma" pitchFamily="34" charset="0"/>
            </a:endParaRPr>
          </a:p>
        </p:txBody>
      </p:sp>
      <p:sp>
        <p:nvSpPr>
          <p:cNvPr id="69658" name="Rectangle 57"/>
          <p:cNvSpPr>
            <a:spLocks noChangeArrowheads="1"/>
          </p:cNvSpPr>
          <p:nvPr/>
        </p:nvSpPr>
        <p:spPr bwMode="auto">
          <a:xfrm>
            <a:off x="7715250" y="5456238"/>
            <a:ext cx="1304925" cy="830262"/>
          </a:xfrm>
          <a:prstGeom prst="rect">
            <a:avLst/>
          </a:prstGeom>
          <a:noFill/>
          <a:ln w="9525">
            <a:noFill/>
            <a:miter lim="800000"/>
            <a:headEnd/>
            <a:tailEnd/>
          </a:ln>
        </p:spPr>
        <p:txBody>
          <a:bodyPr>
            <a:spAutoFit/>
          </a:bodyPr>
          <a:lstStyle/>
          <a:p>
            <a:r>
              <a:rPr lang="th-TH" sz="1200" b="1" dirty="0" smtClean="0">
                <a:latin typeface="Tahoma" pitchFamily="34" charset="0"/>
                <a:cs typeface="Tahoma" pitchFamily="34" charset="0"/>
              </a:rPr>
              <a:t>การลงทุนและ</a:t>
            </a:r>
            <a:r>
              <a:rPr lang="en-US" sz="1200" b="1" dirty="0" smtClean="0">
                <a:latin typeface="Tahoma" pitchFamily="34" charset="0"/>
                <a:cs typeface="Tahoma" pitchFamily="34" charset="0"/>
              </a:rPr>
              <a:t> </a:t>
            </a:r>
            <a:r>
              <a:rPr lang="en-US" sz="1200" b="1" dirty="0">
                <a:latin typeface="Tahoma" pitchFamily="34" charset="0"/>
                <a:cs typeface="Tahoma" pitchFamily="34" charset="0"/>
              </a:rPr>
              <a:t>Production</a:t>
            </a:r>
            <a:r>
              <a:rPr lang="th-TH" sz="1200" b="1" dirty="0">
                <a:latin typeface="Tahoma" pitchFamily="34" charset="0"/>
                <a:cs typeface="Tahoma" pitchFamily="34" charset="0"/>
              </a:rPr>
              <a:t> </a:t>
            </a:r>
            <a:r>
              <a:rPr lang="en-US" sz="1200" b="1" dirty="0">
                <a:latin typeface="Tahoma" pitchFamily="34" charset="0"/>
                <a:cs typeface="Tahoma" pitchFamily="34" charset="0"/>
              </a:rPr>
              <a:t>Sharing </a:t>
            </a:r>
            <a:r>
              <a:rPr lang="th-TH" sz="1200" b="1" dirty="0">
                <a:latin typeface="Tahoma" pitchFamily="34" charset="0"/>
                <a:cs typeface="Tahoma" pitchFamily="34" charset="0"/>
              </a:rPr>
              <a:t>ในกลุ่ม</a:t>
            </a:r>
            <a:r>
              <a:rPr lang="en-US" sz="1200" b="1" dirty="0">
                <a:latin typeface="Tahoma" pitchFamily="34" charset="0"/>
                <a:cs typeface="Tahoma" pitchFamily="34" charset="0"/>
              </a:rPr>
              <a:t> CLMV</a:t>
            </a:r>
          </a:p>
        </p:txBody>
      </p:sp>
      <p:sp>
        <p:nvSpPr>
          <p:cNvPr id="49" name="สี่เหลี่ยมผืนผ้า 48"/>
          <p:cNvSpPr/>
          <p:nvPr/>
        </p:nvSpPr>
        <p:spPr>
          <a:xfrm>
            <a:off x="0" y="571500"/>
            <a:ext cx="3643313"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000" b="1">
                <a:solidFill>
                  <a:schemeClr val="tx1"/>
                </a:solidFill>
                <a:latin typeface="Angsana New" pitchFamily="18" charset="-34"/>
                <a:cs typeface="Tahoma" pitchFamily="34" charset="0"/>
              </a:rPr>
              <a:t>สังคมและการกระจายอำนาจ</a:t>
            </a:r>
            <a:endParaRPr lang="th-TH" sz="2000">
              <a:solidFill>
                <a:schemeClr val="tx1"/>
              </a:solidFill>
              <a:latin typeface="Angsana New" pitchFamily="18" charset="-34"/>
              <a:cs typeface="Angsana New" pitchFamily="18" charset="-34"/>
            </a:endParaRPr>
          </a:p>
        </p:txBody>
      </p:sp>
      <p:sp>
        <p:nvSpPr>
          <p:cNvPr id="50" name="สี่เหลี่ยมผืนผ้า 49"/>
          <p:cNvSpPr/>
          <p:nvPr/>
        </p:nvSpPr>
        <p:spPr>
          <a:xfrm>
            <a:off x="3446463" y="571500"/>
            <a:ext cx="2125662" cy="64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400" b="1">
                <a:solidFill>
                  <a:schemeClr val="tx1"/>
                </a:solidFill>
                <a:latin typeface="Angsana New" pitchFamily="18" charset="-34"/>
                <a:cs typeface="Tahoma" pitchFamily="34" charset="0"/>
              </a:rPr>
              <a:t>สุขภาพ</a:t>
            </a:r>
            <a:endParaRPr lang="th-TH" sz="2400">
              <a:solidFill>
                <a:schemeClr val="tx1"/>
              </a:solidFill>
              <a:latin typeface="Angsana New" pitchFamily="18" charset="-34"/>
              <a:cs typeface="Angsana New" pitchFamily="18" charset="-34"/>
            </a:endParaRPr>
          </a:p>
        </p:txBody>
      </p:sp>
      <p:sp>
        <p:nvSpPr>
          <p:cNvPr id="51" name="สี่เหลี่ยมผืนผ้า 50"/>
          <p:cNvSpPr/>
          <p:nvPr/>
        </p:nvSpPr>
        <p:spPr>
          <a:xfrm>
            <a:off x="6572250" y="571500"/>
            <a:ext cx="2143125" cy="64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400" b="1">
                <a:solidFill>
                  <a:schemeClr val="tx1"/>
                </a:solidFill>
                <a:latin typeface="Angsana New" pitchFamily="18" charset="-34"/>
                <a:cs typeface="Tahoma" pitchFamily="34" charset="0"/>
              </a:rPr>
              <a:t>ภูมิรัฐศาสตร์</a:t>
            </a:r>
            <a:endParaRPr lang="th-TH" sz="2400">
              <a:solidFill>
                <a:schemeClr val="tx1"/>
              </a:solidFill>
              <a:latin typeface="Angsana New" pitchFamily="18" charset="-34"/>
              <a:cs typeface="Angsana New" pitchFamily="18" charset="-34"/>
            </a:endParaRPr>
          </a:p>
        </p:txBody>
      </p:sp>
      <p:pic>
        <p:nvPicPr>
          <p:cNvPr id="69662" name="Picture 4" descr="DSC03710"/>
          <p:cNvPicPr>
            <a:picLocks noChangeAspect="1" noChangeArrowheads="1"/>
          </p:cNvPicPr>
          <p:nvPr/>
        </p:nvPicPr>
        <p:blipFill>
          <a:blip r:embed="rId3" cstate="print"/>
          <a:srcRect/>
          <a:stretch>
            <a:fillRect/>
          </a:stretch>
        </p:blipFill>
        <p:spPr bwMode="auto">
          <a:xfrm>
            <a:off x="1643063" y="1214438"/>
            <a:ext cx="1316037" cy="776287"/>
          </a:xfrm>
          <a:prstGeom prst="rect">
            <a:avLst/>
          </a:prstGeom>
          <a:noFill/>
          <a:ln w="9525">
            <a:noFill/>
            <a:miter lim="800000"/>
            <a:headEnd/>
            <a:tailEnd/>
          </a:ln>
        </p:spPr>
      </p:pic>
      <p:pic>
        <p:nvPicPr>
          <p:cNvPr id="69663" name="Picture 2"/>
          <p:cNvPicPr>
            <a:picLocks noChangeAspect="1" noChangeArrowheads="1"/>
          </p:cNvPicPr>
          <p:nvPr/>
        </p:nvPicPr>
        <p:blipFill>
          <a:blip r:embed="rId4" cstate="print"/>
          <a:srcRect/>
          <a:stretch>
            <a:fillRect/>
          </a:stretch>
        </p:blipFill>
        <p:spPr bwMode="auto">
          <a:xfrm>
            <a:off x="3214688" y="1214438"/>
            <a:ext cx="1357312" cy="762000"/>
          </a:xfrm>
          <a:prstGeom prst="rect">
            <a:avLst/>
          </a:prstGeom>
          <a:noFill/>
          <a:ln w="9525">
            <a:noFill/>
            <a:miter lim="800000"/>
            <a:headEnd/>
            <a:tailEnd/>
          </a:ln>
        </p:spPr>
      </p:pic>
      <p:pic>
        <p:nvPicPr>
          <p:cNvPr id="69664" name="Picture 2"/>
          <p:cNvPicPr>
            <a:picLocks noChangeAspect="1" noChangeArrowheads="1"/>
          </p:cNvPicPr>
          <p:nvPr/>
        </p:nvPicPr>
        <p:blipFill>
          <a:blip r:embed="rId5" cstate="print"/>
          <a:srcRect/>
          <a:stretch>
            <a:fillRect/>
          </a:stretch>
        </p:blipFill>
        <p:spPr bwMode="auto">
          <a:xfrm>
            <a:off x="4714875" y="1214438"/>
            <a:ext cx="1214438" cy="714375"/>
          </a:xfrm>
          <a:prstGeom prst="rect">
            <a:avLst/>
          </a:prstGeom>
          <a:noFill/>
          <a:ln w="9525">
            <a:noFill/>
            <a:miter lim="800000"/>
            <a:headEnd/>
            <a:tailEnd/>
          </a:ln>
        </p:spPr>
      </p:pic>
      <p:pic>
        <p:nvPicPr>
          <p:cNvPr id="69665" name="Picture 27" descr="Ginaca_12"/>
          <p:cNvPicPr>
            <a:picLocks noChangeAspect="1" noChangeArrowheads="1"/>
          </p:cNvPicPr>
          <p:nvPr/>
        </p:nvPicPr>
        <p:blipFill>
          <a:blip r:embed="rId6" cstate="print">
            <a:lum bright="24000" contrast="60000"/>
          </a:blip>
          <a:srcRect/>
          <a:stretch>
            <a:fillRect/>
          </a:stretch>
        </p:blipFill>
        <p:spPr bwMode="auto">
          <a:xfrm>
            <a:off x="7616825" y="4589463"/>
            <a:ext cx="1312863" cy="839787"/>
          </a:xfrm>
          <a:prstGeom prst="rect">
            <a:avLst/>
          </a:prstGeom>
          <a:noFill/>
          <a:ln w="38100">
            <a:noFill/>
            <a:miter lim="800000"/>
            <a:headEnd/>
            <a:tailEnd/>
          </a:ln>
        </p:spPr>
      </p:pic>
      <p:pic>
        <p:nvPicPr>
          <p:cNvPr id="69666" name="Picture 4" descr="http://www.bloggang.com/data/jeepnok/picture/1223953964.jpg"/>
          <p:cNvPicPr>
            <a:picLocks noChangeAspect="1" noChangeArrowheads="1"/>
          </p:cNvPicPr>
          <p:nvPr/>
        </p:nvPicPr>
        <p:blipFill>
          <a:blip r:embed="rId7" cstate="print"/>
          <a:srcRect/>
          <a:stretch>
            <a:fillRect/>
          </a:stretch>
        </p:blipFill>
        <p:spPr bwMode="auto">
          <a:xfrm>
            <a:off x="6143625" y="1143000"/>
            <a:ext cx="1357313" cy="857250"/>
          </a:xfrm>
          <a:prstGeom prst="rect">
            <a:avLst/>
          </a:prstGeom>
          <a:noFill/>
          <a:ln w="9525">
            <a:noFill/>
            <a:miter lim="800000"/>
            <a:headEnd/>
            <a:tailEnd/>
          </a:ln>
        </p:spPr>
      </p:pic>
      <p:pic>
        <p:nvPicPr>
          <p:cNvPr id="69667" name="Picture 2" descr="รูปที่ 3  เส้นทางที่มีศักยภาพในการขนส่งสินค้าผ่านประเทศไทย"/>
          <p:cNvPicPr>
            <a:picLocks noChangeAspect="1" noChangeArrowheads="1"/>
          </p:cNvPicPr>
          <p:nvPr/>
        </p:nvPicPr>
        <p:blipFill>
          <a:blip r:embed="rId8" cstate="print"/>
          <a:srcRect/>
          <a:stretch>
            <a:fillRect/>
          </a:stretch>
        </p:blipFill>
        <p:spPr bwMode="auto">
          <a:xfrm>
            <a:off x="6215063" y="2714625"/>
            <a:ext cx="1228725" cy="879475"/>
          </a:xfrm>
          <a:prstGeom prst="rect">
            <a:avLst/>
          </a:prstGeom>
          <a:noFill/>
          <a:ln w="9525">
            <a:noFill/>
            <a:miter lim="800000"/>
            <a:headEnd/>
            <a:tailEnd/>
          </a:ln>
        </p:spPr>
      </p:pic>
      <p:pic>
        <p:nvPicPr>
          <p:cNvPr id="69668" name="Picture 26"/>
          <p:cNvPicPr>
            <a:picLocks noChangeAspect="1" noChangeArrowheads="1"/>
          </p:cNvPicPr>
          <p:nvPr/>
        </p:nvPicPr>
        <p:blipFill>
          <a:blip r:embed="rId9" cstate="print"/>
          <a:srcRect/>
          <a:stretch>
            <a:fillRect/>
          </a:stretch>
        </p:blipFill>
        <p:spPr bwMode="auto">
          <a:xfrm>
            <a:off x="6143625" y="4572000"/>
            <a:ext cx="1285875" cy="866775"/>
          </a:xfrm>
          <a:prstGeom prst="rect">
            <a:avLst/>
          </a:prstGeom>
          <a:noFill/>
          <a:ln w="9525">
            <a:noFill/>
            <a:miter lim="800000"/>
            <a:headEnd/>
            <a:tailEnd/>
          </a:ln>
        </p:spPr>
      </p:pic>
      <p:pic>
        <p:nvPicPr>
          <p:cNvPr id="69669" name="Picture 13" descr="global-warming"/>
          <p:cNvPicPr>
            <a:picLocks noChangeAspect="1" noChangeArrowheads="1"/>
          </p:cNvPicPr>
          <p:nvPr/>
        </p:nvPicPr>
        <p:blipFill>
          <a:blip r:embed="rId10" cstate="print"/>
          <a:srcRect/>
          <a:stretch>
            <a:fillRect/>
          </a:stretch>
        </p:blipFill>
        <p:spPr bwMode="auto">
          <a:xfrm>
            <a:off x="7572375" y="2714625"/>
            <a:ext cx="1296988" cy="928688"/>
          </a:xfrm>
          <a:prstGeom prst="rect">
            <a:avLst/>
          </a:prstGeom>
          <a:noFill/>
          <a:ln w="9525">
            <a:noFill/>
            <a:miter lim="800000"/>
            <a:headEnd/>
            <a:tailEnd/>
          </a:ln>
        </p:spPr>
      </p:pic>
      <p:pic>
        <p:nvPicPr>
          <p:cNvPr id="69670" name="Picture 17" descr="peoplepeople"/>
          <p:cNvPicPr>
            <a:picLocks noChangeAspect="1" noChangeArrowheads="1"/>
          </p:cNvPicPr>
          <p:nvPr/>
        </p:nvPicPr>
        <p:blipFill>
          <a:blip r:embed="rId11" cstate="print"/>
          <a:srcRect/>
          <a:stretch>
            <a:fillRect/>
          </a:stretch>
        </p:blipFill>
        <p:spPr bwMode="auto">
          <a:xfrm>
            <a:off x="214313" y="2857500"/>
            <a:ext cx="1285875" cy="739775"/>
          </a:xfrm>
          <a:prstGeom prst="rect">
            <a:avLst/>
          </a:prstGeom>
          <a:noFill/>
          <a:ln w="9525">
            <a:noFill/>
            <a:miter lim="800000"/>
            <a:headEnd/>
            <a:tailEnd/>
          </a:ln>
        </p:spPr>
      </p:pic>
      <p:pic>
        <p:nvPicPr>
          <p:cNvPr id="69671" name="Picture 6" descr="food-strip%20steak"/>
          <p:cNvPicPr>
            <a:picLocks noChangeAspect="1" noChangeArrowheads="1"/>
          </p:cNvPicPr>
          <p:nvPr/>
        </p:nvPicPr>
        <p:blipFill>
          <a:blip r:embed="rId12" cstate="print"/>
          <a:srcRect/>
          <a:stretch>
            <a:fillRect/>
          </a:stretch>
        </p:blipFill>
        <p:spPr bwMode="auto">
          <a:xfrm>
            <a:off x="4643438" y="2857500"/>
            <a:ext cx="1357312" cy="809625"/>
          </a:xfrm>
          <a:prstGeom prst="rect">
            <a:avLst/>
          </a:prstGeom>
          <a:noFill/>
          <a:ln w="9525">
            <a:noFill/>
            <a:miter lim="800000"/>
            <a:headEnd/>
            <a:tailEnd/>
          </a:ln>
        </p:spPr>
      </p:pic>
      <p:pic>
        <p:nvPicPr>
          <p:cNvPr id="69672" name="Picture 45" descr="CONT4401"/>
          <p:cNvPicPr>
            <a:picLocks noChangeAspect="1" noChangeArrowheads="1"/>
          </p:cNvPicPr>
          <p:nvPr/>
        </p:nvPicPr>
        <p:blipFill>
          <a:blip r:embed="rId13" cstate="print"/>
          <a:srcRect/>
          <a:stretch>
            <a:fillRect/>
          </a:stretch>
        </p:blipFill>
        <p:spPr bwMode="auto">
          <a:xfrm>
            <a:off x="4714875" y="4500563"/>
            <a:ext cx="1209675" cy="847725"/>
          </a:xfrm>
          <a:prstGeom prst="rect">
            <a:avLst/>
          </a:prstGeom>
          <a:noFill/>
          <a:ln w="9525">
            <a:noFill/>
            <a:miter lim="800000"/>
            <a:headEnd/>
            <a:tailEnd/>
          </a:ln>
        </p:spPr>
      </p:pic>
      <p:pic>
        <p:nvPicPr>
          <p:cNvPr id="69673" name="Picture 19" descr="ict"/>
          <p:cNvPicPr>
            <a:picLocks noChangeAspect="1" noChangeArrowheads="1"/>
          </p:cNvPicPr>
          <p:nvPr/>
        </p:nvPicPr>
        <p:blipFill>
          <a:blip r:embed="rId14" cstate="print"/>
          <a:srcRect/>
          <a:stretch>
            <a:fillRect/>
          </a:stretch>
        </p:blipFill>
        <p:spPr bwMode="auto">
          <a:xfrm>
            <a:off x="285750" y="4572000"/>
            <a:ext cx="1143000" cy="850900"/>
          </a:xfrm>
          <a:prstGeom prst="rect">
            <a:avLst/>
          </a:prstGeom>
          <a:noFill/>
          <a:ln w="9525">
            <a:noFill/>
            <a:miter lim="800000"/>
            <a:headEnd/>
            <a:tailEnd/>
          </a:ln>
        </p:spPr>
      </p:pic>
      <p:pic>
        <p:nvPicPr>
          <p:cNvPr id="69674" name="Picture 2"/>
          <p:cNvPicPr>
            <a:picLocks noChangeAspect="1" noChangeArrowheads="1"/>
          </p:cNvPicPr>
          <p:nvPr/>
        </p:nvPicPr>
        <p:blipFill>
          <a:blip r:embed="rId15" cstate="print"/>
          <a:srcRect/>
          <a:stretch>
            <a:fillRect/>
          </a:stretch>
        </p:blipFill>
        <p:spPr bwMode="auto">
          <a:xfrm>
            <a:off x="214313" y="1181100"/>
            <a:ext cx="1357312" cy="819150"/>
          </a:xfrm>
          <a:prstGeom prst="rect">
            <a:avLst/>
          </a:prstGeom>
          <a:noFill/>
          <a:ln w="9525">
            <a:noFill/>
            <a:miter lim="800000"/>
            <a:headEnd/>
            <a:tailEnd/>
          </a:ln>
        </p:spPr>
      </p:pic>
      <p:pic>
        <p:nvPicPr>
          <p:cNvPr id="69675" name="Picture 8" descr="http://www.samartaplus.com/apth/modules/AplusNews/images/picture/1245136052.jpg"/>
          <p:cNvPicPr>
            <a:picLocks noChangeAspect="1" noChangeArrowheads="1"/>
          </p:cNvPicPr>
          <p:nvPr/>
        </p:nvPicPr>
        <p:blipFill>
          <a:blip r:embed="rId16" cstate="print"/>
          <a:srcRect/>
          <a:stretch>
            <a:fillRect/>
          </a:stretch>
        </p:blipFill>
        <p:spPr bwMode="auto">
          <a:xfrm>
            <a:off x="3214688" y="2786063"/>
            <a:ext cx="1357312" cy="857250"/>
          </a:xfrm>
          <a:prstGeom prst="rect">
            <a:avLst/>
          </a:prstGeom>
          <a:noFill/>
          <a:ln w="9525">
            <a:noFill/>
            <a:miter lim="800000"/>
            <a:headEnd/>
            <a:tailEnd/>
          </a:ln>
        </p:spPr>
      </p:pic>
      <p:pic>
        <p:nvPicPr>
          <p:cNvPr id="69676" name="Picture 3"/>
          <p:cNvPicPr>
            <a:picLocks noChangeAspect="1" noChangeArrowheads="1"/>
          </p:cNvPicPr>
          <p:nvPr/>
        </p:nvPicPr>
        <p:blipFill>
          <a:blip r:embed="rId17" cstate="print"/>
          <a:srcRect/>
          <a:stretch>
            <a:fillRect/>
          </a:stretch>
        </p:blipFill>
        <p:spPr bwMode="auto">
          <a:xfrm>
            <a:off x="1643063" y="4500563"/>
            <a:ext cx="1285875" cy="785812"/>
          </a:xfrm>
          <a:prstGeom prst="rect">
            <a:avLst/>
          </a:prstGeom>
          <a:noFill/>
          <a:ln w="9525">
            <a:noFill/>
            <a:miter lim="800000"/>
            <a:headEnd/>
            <a:tailEnd/>
          </a:ln>
        </p:spPr>
      </p:pic>
      <p:grpSp>
        <p:nvGrpSpPr>
          <p:cNvPr id="3" name="Group 3"/>
          <p:cNvGrpSpPr>
            <a:grpSpLocks/>
          </p:cNvGrpSpPr>
          <p:nvPr/>
        </p:nvGrpSpPr>
        <p:grpSpPr bwMode="auto">
          <a:xfrm>
            <a:off x="1609725" y="2857500"/>
            <a:ext cx="1319213" cy="812800"/>
            <a:chOff x="-321" y="198"/>
            <a:chExt cx="5262" cy="3947"/>
          </a:xfrm>
        </p:grpSpPr>
        <p:pic>
          <p:nvPicPr>
            <p:cNvPr id="69681" name="Picture 4"/>
            <p:cNvPicPr>
              <a:picLocks noChangeAspect="1" noChangeArrowheads="1"/>
            </p:cNvPicPr>
            <p:nvPr/>
          </p:nvPicPr>
          <p:blipFill>
            <a:blip r:embed="rId18" cstate="print">
              <a:lum contrast="42000"/>
            </a:blip>
            <a:srcRect/>
            <a:stretch>
              <a:fillRect/>
            </a:stretch>
          </p:blipFill>
          <p:spPr bwMode="auto">
            <a:xfrm>
              <a:off x="-321" y="198"/>
              <a:ext cx="5262" cy="3947"/>
            </a:xfrm>
            <a:prstGeom prst="rect">
              <a:avLst/>
            </a:prstGeom>
            <a:noFill/>
            <a:ln w="9525">
              <a:noFill/>
              <a:miter lim="800000"/>
              <a:headEnd/>
              <a:tailEnd/>
            </a:ln>
          </p:spPr>
        </p:pic>
        <p:pic>
          <p:nvPicPr>
            <p:cNvPr id="69682" name="Picture 5"/>
            <p:cNvPicPr>
              <a:picLocks noChangeAspect="1" noChangeArrowheads="1"/>
            </p:cNvPicPr>
            <p:nvPr/>
          </p:nvPicPr>
          <p:blipFill>
            <a:blip r:embed="rId19" cstate="print">
              <a:clrChange>
                <a:clrFrom>
                  <a:srgbClr val="FFFFFF"/>
                </a:clrFrom>
                <a:clrTo>
                  <a:srgbClr val="FFFFFF">
                    <a:alpha val="0"/>
                  </a:srgbClr>
                </a:clrTo>
              </a:clrChange>
              <a:grayscl/>
            </a:blip>
            <a:srcRect/>
            <a:stretch>
              <a:fillRect/>
            </a:stretch>
          </p:blipFill>
          <p:spPr bwMode="auto">
            <a:xfrm>
              <a:off x="2493" y="1053"/>
              <a:ext cx="868" cy="756"/>
            </a:xfrm>
            <a:prstGeom prst="rect">
              <a:avLst/>
            </a:prstGeom>
            <a:noFill/>
            <a:ln w="9525">
              <a:noFill/>
              <a:miter lim="800000"/>
              <a:headEnd/>
              <a:tailEnd/>
            </a:ln>
          </p:spPr>
        </p:pic>
      </p:grpSp>
      <p:pic>
        <p:nvPicPr>
          <p:cNvPr id="69678" name="Picture 4" descr="44-ตรวจสุขภาพ.jpg"/>
          <p:cNvPicPr>
            <a:picLocks noChangeAspect="1"/>
          </p:cNvPicPr>
          <p:nvPr/>
        </p:nvPicPr>
        <p:blipFill>
          <a:blip r:embed="rId20" cstate="print"/>
          <a:srcRect/>
          <a:stretch>
            <a:fillRect/>
          </a:stretch>
        </p:blipFill>
        <p:spPr bwMode="auto">
          <a:xfrm>
            <a:off x="3214688" y="4500563"/>
            <a:ext cx="1357312" cy="915987"/>
          </a:xfrm>
          <a:prstGeom prst="rect">
            <a:avLst/>
          </a:prstGeom>
          <a:noFill/>
          <a:ln w="9525">
            <a:noFill/>
            <a:miter lim="800000"/>
            <a:headEnd/>
            <a:tailEnd/>
          </a:ln>
        </p:spPr>
      </p:pic>
      <p:pic>
        <p:nvPicPr>
          <p:cNvPr id="69679" name="Picture 2" descr="http://www.koratdaily.com/thumbnail.php?file=hjgg_605302877.jpg&amp;size=article_medium"/>
          <p:cNvPicPr>
            <a:picLocks noChangeAspect="1" noChangeArrowheads="1"/>
          </p:cNvPicPr>
          <p:nvPr/>
        </p:nvPicPr>
        <p:blipFill>
          <a:blip r:embed="rId21" cstate="print"/>
          <a:srcRect/>
          <a:stretch>
            <a:fillRect/>
          </a:stretch>
        </p:blipFill>
        <p:spPr bwMode="auto">
          <a:xfrm>
            <a:off x="7572375" y="1143000"/>
            <a:ext cx="1357313" cy="857250"/>
          </a:xfrm>
          <a:prstGeom prst="rect">
            <a:avLst/>
          </a:prstGeom>
          <a:noFill/>
          <a:ln w="9525">
            <a:noFill/>
            <a:miter lim="800000"/>
            <a:headEnd/>
            <a:tailEnd/>
          </a:ln>
        </p:spPr>
      </p:pic>
      <p:pic>
        <p:nvPicPr>
          <p:cNvPr id="48" name="Picture 2" descr="STI_Final_Logo_Web">
            <a:hlinkClick r:id="rId22" action="ppaction://hlinksldjump"/>
          </p:cNvPr>
          <p:cNvPicPr>
            <a:picLocks noChangeAspect="1" noChangeArrowheads="1"/>
          </p:cNvPicPr>
          <p:nvPr/>
        </p:nvPicPr>
        <p:blipFill>
          <a:blip r:embed="rId23"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หมายเลขภาพนิ่ง 1"/>
          <p:cNvSpPr>
            <a:spLocks noGrp="1"/>
          </p:cNvSpPr>
          <p:nvPr>
            <p:ph type="sldNum" sz="quarter" idx="12"/>
          </p:nvPr>
        </p:nvSpPr>
        <p:spPr>
          <a:xfrm>
            <a:off x="6553200" y="6142038"/>
            <a:ext cx="2133600" cy="365125"/>
          </a:xfrm>
        </p:spPr>
        <p:txBody>
          <a:bodyPr/>
          <a:lstStyle/>
          <a:p>
            <a:fld id="{0957EEEE-E42A-4182-A261-97F7FD4BB7EB}" type="slidenum">
              <a:rPr lang="th-TH">
                <a:cs typeface="Cordia New" pitchFamily="34" charset="-34"/>
              </a:rPr>
              <a:pPr/>
              <a:t>22</a:t>
            </a:fld>
            <a:endParaRPr lang="th-TH">
              <a:cs typeface="Cordia New" pitchFamily="34" charset="-34"/>
            </a:endParaRPr>
          </a:p>
        </p:txBody>
      </p:sp>
      <p:sp>
        <p:nvSpPr>
          <p:cNvPr id="5" name="Rectangle 2"/>
          <p:cNvSpPr>
            <a:spLocks noChangeArrowheads="1"/>
          </p:cNvSpPr>
          <p:nvPr/>
        </p:nvSpPr>
        <p:spPr bwMode="auto">
          <a:xfrm>
            <a:off x="0" y="0"/>
            <a:ext cx="9144000" cy="642918"/>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b="1" dirty="0">
                <a:latin typeface="Angsana New" pitchFamily="18" charset="-34"/>
              </a:rPr>
              <a:t>สถานการณ์ แนวโน้ม และความเสี่ยงของประเทศไทย (ทุนทางทรัพยากรธรรมชาติ) </a:t>
            </a:r>
          </a:p>
        </p:txBody>
      </p:sp>
      <p:sp>
        <p:nvSpPr>
          <p:cNvPr id="15" name="Rectangle 58"/>
          <p:cNvSpPr/>
          <p:nvPr/>
        </p:nvSpPr>
        <p:spPr bwMode="auto">
          <a:xfrm>
            <a:off x="142875" y="1071563"/>
            <a:ext cx="2870200" cy="5286375"/>
          </a:xfrm>
          <a:prstGeom prst="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anchor="ctr"/>
          <a:lstStyle/>
          <a:p>
            <a:pPr algn="ctr"/>
            <a:endParaRPr lang="th-TH">
              <a:solidFill>
                <a:srgbClr val="000000"/>
              </a:solidFill>
              <a:cs typeface="Angsana New" pitchFamily="18" charset="-34"/>
            </a:endParaRPr>
          </a:p>
        </p:txBody>
      </p:sp>
      <p:sp>
        <p:nvSpPr>
          <p:cNvPr id="70663" name="Rectangle 41"/>
          <p:cNvSpPr>
            <a:spLocks noChangeArrowheads="1"/>
          </p:cNvSpPr>
          <p:nvPr/>
        </p:nvSpPr>
        <p:spPr bwMode="auto">
          <a:xfrm>
            <a:off x="142875" y="2003425"/>
            <a:ext cx="1304925" cy="831850"/>
          </a:xfrm>
          <a:prstGeom prst="rect">
            <a:avLst/>
          </a:prstGeom>
          <a:noFill/>
          <a:ln w="9525">
            <a:noFill/>
            <a:miter lim="800000"/>
            <a:headEnd/>
            <a:tailEnd/>
          </a:ln>
        </p:spPr>
        <p:txBody>
          <a:bodyPr>
            <a:spAutoFit/>
          </a:bodyPr>
          <a:lstStyle/>
          <a:p>
            <a:pPr algn="ctr"/>
            <a:r>
              <a:rPr lang="th-TH" sz="1200" b="1">
                <a:latin typeface="Tahoma" pitchFamily="34" charset="0"/>
                <a:cs typeface="Tahoma" pitchFamily="34" charset="0"/>
              </a:rPr>
              <a:t>พื้นที่ป่าถูกทำลายกว่า</a:t>
            </a:r>
            <a:r>
              <a:rPr lang="en-US" sz="1200" b="1">
                <a:latin typeface="Tahoma" pitchFamily="34" charset="0"/>
                <a:cs typeface="Tahoma" pitchFamily="34" charset="0"/>
              </a:rPr>
              <a:t> 60</a:t>
            </a:r>
            <a:r>
              <a:rPr lang="th-TH" sz="1200" b="1">
                <a:latin typeface="Tahoma" pitchFamily="34" charset="0"/>
                <a:cs typeface="Tahoma" pitchFamily="34" charset="0"/>
              </a:rPr>
              <a:t> ล้านไร่ เหลือแค่ </a:t>
            </a:r>
            <a:r>
              <a:rPr lang="en-US" sz="1200" b="1">
                <a:latin typeface="Tahoma" pitchFamily="34" charset="0"/>
                <a:cs typeface="Tahoma" pitchFamily="34" charset="0"/>
              </a:rPr>
              <a:t>30% </a:t>
            </a:r>
          </a:p>
        </p:txBody>
      </p:sp>
      <p:sp>
        <p:nvSpPr>
          <p:cNvPr id="70664" name="Rectangle 44"/>
          <p:cNvSpPr>
            <a:spLocks noChangeArrowheads="1"/>
          </p:cNvSpPr>
          <p:nvPr/>
        </p:nvSpPr>
        <p:spPr bwMode="auto">
          <a:xfrm>
            <a:off x="1643063" y="2000250"/>
            <a:ext cx="1500187" cy="646113"/>
          </a:xfrm>
          <a:prstGeom prst="rect">
            <a:avLst/>
          </a:prstGeom>
          <a:noFill/>
          <a:ln w="9525">
            <a:noFill/>
            <a:miter lim="800000"/>
            <a:headEnd/>
            <a:tailEnd/>
          </a:ln>
        </p:spPr>
        <p:txBody>
          <a:bodyPr>
            <a:spAutoFit/>
          </a:bodyPr>
          <a:lstStyle/>
          <a:p>
            <a:r>
              <a:rPr lang="th-TH" sz="1200" b="1" dirty="0">
                <a:latin typeface="Tahoma" pitchFamily="34" charset="0"/>
                <a:cs typeface="Tahoma" pitchFamily="34" charset="0"/>
              </a:rPr>
              <a:t>อนุสัญญา ว่าด้วยพันธุ์สัตว์และ</a:t>
            </a:r>
            <a:r>
              <a:rPr lang="th-TH" sz="1200" b="1" dirty="0" smtClean="0">
                <a:latin typeface="Tahoma" pitchFamily="34" charset="0"/>
                <a:cs typeface="Tahoma" pitchFamily="34" charset="0"/>
              </a:rPr>
              <a:t>พืช</a:t>
            </a:r>
          </a:p>
          <a:p>
            <a:r>
              <a:rPr lang="th-TH" sz="1200" b="1" dirty="0" smtClean="0">
                <a:latin typeface="Tahoma" pitchFamily="34" charset="0"/>
                <a:cs typeface="Tahoma" pitchFamily="34" charset="0"/>
              </a:rPr>
              <a:t>ที่</a:t>
            </a:r>
            <a:r>
              <a:rPr lang="th-TH" sz="1200" b="1" dirty="0">
                <a:latin typeface="Tahoma" pitchFamily="34" charset="0"/>
                <a:cs typeface="Tahoma" pitchFamily="34" charset="0"/>
              </a:rPr>
              <a:t>จะสูญพันธุ์  </a:t>
            </a:r>
            <a:endParaRPr lang="en-US" sz="1200" b="1" dirty="0">
              <a:latin typeface="Tahoma" pitchFamily="34" charset="0"/>
              <a:cs typeface="Tahoma" pitchFamily="34" charset="0"/>
            </a:endParaRPr>
          </a:p>
        </p:txBody>
      </p:sp>
      <p:sp>
        <p:nvSpPr>
          <p:cNvPr id="70665" name="Rectangle 47"/>
          <p:cNvSpPr>
            <a:spLocks noChangeArrowheads="1"/>
          </p:cNvSpPr>
          <p:nvPr/>
        </p:nvSpPr>
        <p:spPr bwMode="auto">
          <a:xfrm>
            <a:off x="142875" y="3643313"/>
            <a:ext cx="1565275" cy="646112"/>
          </a:xfrm>
          <a:prstGeom prst="rect">
            <a:avLst/>
          </a:prstGeom>
          <a:noFill/>
          <a:ln w="9525">
            <a:noFill/>
            <a:miter lim="800000"/>
            <a:headEnd/>
            <a:tailEnd/>
          </a:ln>
        </p:spPr>
        <p:txBody>
          <a:bodyPr>
            <a:spAutoFit/>
          </a:bodyPr>
          <a:lstStyle/>
          <a:p>
            <a:r>
              <a:rPr lang="th-TH" sz="1200" b="1" dirty="0">
                <a:latin typeface="Tahoma" pitchFamily="34" charset="0"/>
                <a:cs typeface="Tahoma" pitchFamily="34" charset="0"/>
              </a:rPr>
              <a:t>ป่าชายเลนลดลงเหลือ </a:t>
            </a:r>
            <a:r>
              <a:rPr lang="en-US" sz="1200" b="1" dirty="0">
                <a:latin typeface="Tahoma" pitchFamily="34" charset="0"/>
                <a:cs typeface="Tahoma" pitchFamily="34" charset="0"/>
              </a:rPr>
              <a:t>1.5</a:t>
            </a:r>
            <a:r>
              <a:rPr lang="th-TH" sz="1200" b="1" dirty="0">
                <a:latin typeface="Tahoma" pitchFamily="34" charset="0"/>
                <a:cs typeface="Tahoma" pitchFamily="34" charset="0"/>
              </a:rPr>
              <a:t> ล้านไร่ จาก</a:t>
            </a:r>
            <a:r>
              <a:rPr lang="en-US" sz="1200" b="1" dirty="0">
                <a:latin typeface="Tahoma" pitchFamily="34" charset="0"/>
                <a:cs typeface="Tahoma" pitchFamily="34" charset="0"/>
              </a:rPr>
              <a:t> 2</a:t>
            </a:r>
            <a:r>
              <a:rPr lang="th-TH" sz="1200" b="1" dirty="0">
                <a:latin typeface="Tahoma" pitchFamily="34" charset="0"/>
                <a:cs typeface="Tahoma" pitchFamily="34" charset="0"/>
              </a:rPr>
              <a:t> </a:t>
            </a:r>
            <a:r>
              <a:rPr lang="th-TH" sz="1200" b="1" dirty="0" smtClean="0">
                <a:latin typeface="Tahoma" pitchFamily="34" charset="0"/>
                <a:cs typeface="Tahoma" pitchFamily="34" charset="0"/>
              </a:rPr>
              <a:t>ล้านไร่ </a:t>
            </a:r>
            <a:endParaRPr lang="en-US" sz="1200" b="1" dirty="0">
              <a:latin typeface="Tahoma" pitchFamily="34" charset="0"/>
              <a:cs typeface="Tahoma" pitchFamily="34" charset="0"/>
            </a:endParaRPr>
          </a:p>
        </p:txBody>
      </p:sp>
      <p:sp>
        <p:nvSpPr>
          <p:cNvPr id="70666" name="Rectangle 51"/>
          <p:cNvSpPr>
            <a:spLocks noChangeArrowheads="1"/>
          </p:cNvSpPr>
          <p:nvPr/>
        </p:nvSpPr>
        <p:spPr bwMode="auto">
          <a:xfrm>
            <a:off x="1643063" y="3643313"/>
            <a:ext cx="1304925" cy="64611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ความหลากหลายทางชีวภาพลดลง</a:t>
            </a:r>
            <a:endParaRPr lang="en-US" sz="1200" b="1">
              <a:latin typeface="Tahoma" pitchFamily="34" charset="0"/>
              <a:cs typeface="Tahoma" pitchFamily="34" charset="0"/>
            </a:endParaRPr>
          </a:p>
        </p:txBody>
      </p:sp>
      <p:sp>
        <p:nvSpPr>
          <p:cNvPr id="70667" name="Rectangle 54"/>
          <p:cNvSpPr>
            <a:spLocks noChangeArrowheads="1"/>
          </p:cNvSpPr>
          <p:nvPr/>
        </p:nvSpPr>
        <p:spPr bwMode="auto">
          <a:xfrm>
            <a:off x="214313" y="5497513"/>
            <a:ext cx="1500187" cy="276999"/>
          </a:xfrm>
          <a:prstGeom prst="rect">
            <a:avLst/>
          </a:prstGeom>
          <a:noFill/>
          <a:ln w="9525">
            <a:noFill/>
            <a:miter lim="800000"/>
            <a:headEnd/>
            <a:tailEnd/>
          </a:ln>
        </p:spPr>
        <p:txBody>
          <a:bodyPr>
            <a:spAutoFit/>
          </a:bodyPr>
          <a:lstStyle/>
          <a:p>
            <a:r>
              <a:rPr lang="th-TH" sz="1200" b="1" dirty="0" smtClean="0">
                <a:latin typeface="Tahoma" pitchFamily="34" charset="0"/>
                <a:cs typeface="Tahoma" pitchFamily="34" charset="0"/>
              </a:rPr>
              <a:t>น้ำท่วมและน้ำแล้ง</a:t>
            </a:r>
            <a:endParaRPr lang="en-US" sz="1200" b="1" dirty="0">
              <a:latin typeface="Tahoma" pitchFamily="34" charset="0"/>
              <a:cs typeface="Tahoma" pitchFamily="34" charset="0"/>
            </a:endParaRPr>
          </a:p>
        </p:txBody>
      </p:sp>
      <p:sp>
        <p:nvSpPr>
          <p:cNvPr id="70668" name="Rectangle 57"/>
          <p:cNvSpPr>
            <a:spLocks noChangeArrowheads="1"/>
          </p:cNvSpPr>
          <p:nvPr/>
        </p:nvSpPr>
        <p:spPr bwMode="auto">
          <a:xfrm>
            <a:off x="1785938" y="5341938"/>
            <a:ext cx="1304925" cy="831850"/>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ดินเสื่อมโทรม เปรี้ยว เค็ม กลายสภาพเป็นทราย</a:t>
            </a:r>
            <a:endParaRPr lang="en-US" sz="1200" b="1">
              <a:latin typeface="Tahoma" pitchFamily="34" charset="0"/>
              <a:cs typeface="Tahoma" pitchFamily="34" charset="0"/>
            </a:endParaRPr>
          </a:p>
        </p:txBody>
      </p:sp>
      <p:sp>
        <p:nvSpPr>
          <p:cNvPr id="40" name="Rectangle 58"/>
          <p:cNvSpPr/>
          <p:nvPr/>
        </p:nvSpPr>
        <p:spPr bwMode="auto">
          <a:xfrm>
            <a:off x="3143250" y="1071563"/>
            <a:ext cx="2870200" cy="5286375"/>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anchor="ctr"/>
          <a:lstStyle/>
          <a:p>
            <a:pPr algn="ctr"/>
            <a:endParaRPr lang="th-TH">
              <a:solidFill>
                <a:srgbClr val="000000"/>
              </a:solidFill>
              <a:cs typeface="Angsana New" pitchFamily="18" charset="-34"/>
            </a:endParaRPr>
          </a:p>
        </p:txBody>
      </p:sp>
      <p:sp>
        <p:nvSpPr>
          <p:cNvPr id="70670" name="Rectangle 41"/>
          <p:cNvSpPr>
            <a:spLocks noChangeArrowheads="1"/>
          </p:cNvSpPr>
          <p:nvPr/>
        </p:nvSpPr>
        <p:spPr bwMode="auto">
          <a:xfrm>
            <a:off x="3143250" y="2003425"/>
            <a:ext cx="1304925" cy="646113"/>
          </a:xfrm>
          <a:prstGeom prst="rect">
            <a:avLst/>
          </a:prstGeom>
          <a:noFill/>
          <a:ln w="9525">
            <a:noFill/>
            <a:miter lim="800000"/>
            <a:headEnd/>
            <a:tailEnd/>
          </a:ln>
        </p:spPr>
        <p:txBody>
          <a:bodyPr>
            <a:spAutoFit/>
          </a:bodyPr>
          <a:lstStyle/>
          <a:p>
            <a:pPr algn="ctr"/>
            <a:r>
              <a:rPr lang="th-TH" sz="1200" b="1">
                <a:latin typeface="Tahoma" pitchFamily="34" charset="0"/>
                <a:cs typeface="Tahoma" pitchFamily="34" charset="0"/>
              </a:rPr>
              <a:t>ความแปรปรวนทางภูมิอากาศ เผชิญโลกร้อน</a:t>
            </a:r>
            <a:endParaRPr lang="en-US" sz="1200" b="1">
              <a:latin typeface="Tahoma" pitchFamily="34" charset="0"/>
              <a:cs typeface="Tahoma" pitchFamily="34" charset="0"/>
            </a:endParaRPr>
          </a:p>
        </p:txBody>
      </p:sp>
      <p:sp>
        <p:nvSpPr>
          <p:cNvPr id="70671" name="Rectangle 44"/>
          <p:cNvSpPr>
            <a:spLocks noChangeArrowheads="1"/>
          </p:cNvSpPr>
          <p:nvPr/>
        </p:nvSpPr>
        <p:spPr bwMode="auto">
          <a:xfrm>
            <a:off x="4572000" y="2000250"/>
            <a:ext cx="1500188" cy="646113"/>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การเกิดภัยธรรมชาติ น้ำท่วม ไฟป่า แผ่นดินยุบ</a:t>
            </a:r>
            <a:endParaRPr lang="en-US" sz="1200" b="1">
              <a:latin typeface="Tahoma" pitchFamily="34" charset="0"/>
              <a:cs typeface="Tahoma" pitchFamily="34" charset="0"/>
            </a:endParaRPr>
          </a:p>
        </p:txBody>
      </p:sp>
      <p:sp>
        <p:nvSpPr>
          <p:cNvPr id="70672" name="Rectangle 47"/>
          <p:cNvSpPr>
            <a:spLocks noChangeArrowheads="1"/>
          </p:cNvSpPr>
          <p:nvPr/>
        </p:nvSpPr>
        <p:spPr bwMode="auto">
          <a:xfrm>
            <a:off x="3143250" y="3643313"/>
            <a:ext cx="1565275" cy="64611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คุณภาพอากาศและน้ำต่ำกว่า คุณภาพและมาตรฐาน</a:t>
            </a:r>
            <a:endParaRPr lang="en-US" sz="1200" b="1">
              <a:latin typeface="Tahoma" pitchFamily="34" charset="0"/>
              <a:cs typeface="Tahoma" pitchFamily="34" charset="0"/>
            </a:endParaRPr>
          </a:p>
        </p:txBody>
      </p:sp>
      <p:sp>
        <p:nvSpPr>
          <p:cNvPr id="70673" name="Rectangle 51"/>
          <p:cNvSpPr>
            <a:spLocks noChangeArrowheads="1"/>
          </p:cNvSpPr>
          <p:nvPr/>
        </p:nvSpPr>
        <p:spPr bwMode="auto">
          <a:xfrm>
            <a:off x="4714875" y="3643313"/>
            <a:ext cx="1304925" cy="83026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ขยะของเสีย ของมีพิษอันตราย </a:t>
            </a:r>
            <a:r>
              <a:rPr lang="en-US" sz="1200" b="1">
                <a:latin typeface="Tahoma" pitchFamily="34" charset="0"/>
                <a:cs typeface="Tahoma" pitchFamily="34" charset="0"/>
              </a:rPr>
              <a:t>4</a:t>
            </a:r>
            <a:r>
              <a:rPr lang="th-TH" sz="1200" b="1">
                <a:latin typeface="Tahoma" pitchFamily="34" charset="0"/>
                <a:cs typeface="Tahoma" pitchFamily="34" charset="0"/>
              </a:rPr>
              <a:t> หมื่นตัน/วัน </a:t>
            </a:r>
            <a:endParaRPr lang="en-US" sz="1200" b="1">
              <a:latin typeface="Tahoma" pitchFamily="34" charset="0"/>
              <a:cs typeface="Tahoma" pitchFamily="34" charset="0"/>
            </a:endParaRPr>
          </a:p>
        </p:txBody>
      </p:sp>
      <p:sp>
        <p:nvSpPr>
          <p:cNvPr id="70674" name="Rectangle 54"/>
          <p:cNvSpPr>
            <a:spLocks noChangeArrowheads="1"/>
          </p:cNvSpPr>
          <p:nvPr/>
        </p:nvSpPr>
        <p:spPr bwMode="auto">
          <a:xfrm>
            <a:off x="3214688" y="5497513"/>
            <a:ext cx="1500187" cy="64611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ปล่อยก๊าซเรือนกระจกอันดับที่</a:t>
            </a:r>
            <a:r>
              <a:rPr lang="en-US" sz="1200" b="1">
                <a:latin typeface="Tahoma" pitchFamily="34" charset="0"/>
                <a:cs typeface="Tahoma" pitchFamily="34" charset="0"/>
              </a:rPr>
              <a:t> 26</a:t>
            </a:r>
            <a:r>
              <a:rPr lang="th-TH" sz="1200" b="1">
                <a:latin typeface="Tahoma" pitchFamily="34" charset="0"/>
                <a:cs typeface="Tahoma" pitchFamily="34" charset="0"/>
              </a:rPr>
              <a:t> ของโลก</a:t>
            </a:r>
            <a:endParaRPr lang="en-US" sz="1200" b="1">
              <a:latin typeface="Tahoma" pitchFamily="34" charset="0"/>
              <a:cs typeface="Tahoma" pitchFamily="34" charset="0"/>
            </a:endParaRPr>
          </a:p>
        </p:txBody>
      </p:sp>
      <p:sp>
        <p:nvSpPr>
          <p:cNvPr id="70675" name="Rectangle 57"/>
          <p:cNvSpPr>
            <a:spLocks noChangeArrowheads="1"/>
          </p:cNvSpPr>
          <p:nvPr/>
        </p:nvSpPr>
        <p:spPr bwMode="auto">
          <a:xfrm>
            <a:off x="4786313" y="5341938"/>
            <a:ext cx="1304925" cy="831850"/>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ความเป็นเมือง แบบก้าวกระโดด ขาดการวางแผน ภูมิทัศน์ </a:t>
            </a:r>
            <a:endParaRPr lang="en-US" sz="1200" b="1">
              <a:latin typeface="Tahoma" pitchFamily="34" charset="0"/>
              <a:cs typeface="Tahoma" pitchFamily="34" charset="0"/>
            </a:endParaRPr>
          </a:p>
        </p:txBody>
      </p:sp>
      <p:sp>
        <p:nvSpPr>
          <p:cNvPr id="76" name="Rectangle 58"/>
          <p:cNvSpPr/>
          <p:nvPr/>
        </p:nvSpPr>
        <p:spPr bwMode="auto">
          <a:xfrm>
            <a:off x="6124575" y="1071563"/>
            <a:ext cx="2870200" cy="528637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endParaRPr lang="th-TH">
              <a:solidFill>
                <a:srgbClr val="000000"/>
              </a:solidFill>
              <a:cs typeface="Angsana New" pitchFamily="18" charset="-34"/>
            </a:endParaRPr>
          </a:p>
        </p:txBody>
      </p:sp>
      <p:sp>
        <p:nvSpPr>
          <p:cNvPr id="70677" name="Rectangle 41"/>
          <p:cNvSpPr>
            <a:spLocks noChangeArrowheads="1"/>
          </p:cNvSpPr>
          <p:nvPr/>
        </p:nvSpPr>
        <p:spPr bwMode="auto">
          <a:xfrm>
            <a:off x="6124575" y="2003425"/>
            <a:ext cx="1304925" cy="646331"/>
          </a:xfrm>
          <a:prstGeom prst="rect">
            <a:avLst/>
          </a:prstGeom>
          <a:noFill/>
          <a:ln w="9525">
            <a:noFill/>
            <a:miter lim="800000"/>
            <a:headEnd/>
            <a:tailEnd/>
          </a:ln>
        </p:spPr>
        <p:txBody>
          <a:bodyPr>
            <a:spAutoFit/>
          </a:bodyPr>
          <a:lstStyle/>
          <a:p>
            <a:pPr algn="ctr"/>
            <a:r>
              <a:rPr lang="th-TH" sz="1200" b="1" dirty="0">
                <a:latin typeface="Tahoma" pitchFamily="34" charset="0"/>
                <a:cs typeface="Tahoma" pitchFamily="34" charset="0"/>
              </a:rPr>
              <a:t>ราคาพลังงานไม่</a:t>
            </a:r>
            <a:r>
              <a:rPr lang="th-TH" sz="1200" b="1" dirty="0" smtClean="0">
                <a:latin typeface="Tahoma" pitchFamily="34" charset="0"/>
                <a:cs typeface="Tahoma" pitchFamily="34" charset="0"/>
              </a:rPr>
              <a:t>มีแนวโน้มที่จะลดลง</a:t>
            </a:r>
            <a:endParaRPr lang="en-US" sz="1200" b="1" dirty="0">
              <a:latin typeface="Tahoma" pitchFamily="34" charset="0"/>
              <a:cs typeface="Tahoma" pitchFamily="34" charset="0"/>
            </a:endParaRPr>
          </a:p>
        </p:txBody>
      </p:sp>
      <p:sp>
        <p:nvSpPr>
          <p:cNvPr id="70678" name="Rectangle 44"/>
          <p:cNvSpPr>
            <a:spLocks noChangeArrowheads="1"/>
          </p:cNvSpPr>
          <p:nvPr/>
        </p:nvSpPr>
        <p:spPr bwMode="auto">
          <a:xfrm>
            <a:off x="7553325" y="2000250"/>
            <a:ext cx="1500188" cy="646113"/>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พึ่งพิงพลังงานฟอสซิ่ล </a:t>
            </a:r>
            <a:r>
              <a:rPr lang="en-US" sz="1200" b="1">
                <a:latin typeface="Tahoma" pitchFamily="34" charset="0"/>
                <a:cs typeface="Tahoma" pitchFamily="34" charset="0"/>
              </a:rPr>
              <a:t>80%</a:t>
            </a:r>
            <a:r>
              <a:rPr lang="th-TH" sz="1200" b="1">
                <a:latin typeface="Tahoma" pitchFamily="34" charset="0"/>
                <a:cs typeface="Tahoma" pitchFamily="34" charset="0"/>
              </a:rPr>
              <a:t> </a:t>
            </a:r>
            <a:r>
              <a:rPr lang="en-US" sz="1200" b="1">
                <a:latin typeface="Tahoma" pitchFamily="34" charset="0"/>
                <a:cs typeface="Tahoma" pitchFamily="34" charset="0"/>
              </a:rPr>
              <a:t>/</a:t>
            </a:r>
            <a:r>
              <a:rPr lang="th-TH" sz="1200" b="1">
                <a:latin typeface="Tahoma" pitchFamily="34" charset="0"/>
                <a:cs typeface="Tahoma" pitchFamily="34" charset="0"/>
              </a:rPr>
              <a:t>กำลังจะหมด</a:t>
            </a:r>
            <a:endParaRPr lang="en-US" sz="1200" b="1">
              <a:latin typeface="Tahoma" pitchFamily="34" charset="0"/>
              <a:cs typeface="Tahoma" pitchFamily="34" charset="0"/>
            </a:endParaRPr>
          </a:p>
        </p:txBody>
      </p:sp>
      <p:sp>
        <p:nvSpPr>
          <p:cNvPr id="70679" name="Rectangle 47"/>
          <p:cNvSpPr>
            <a:spLocks noChangeArrowheads="1"/>
          </p:cNvSpPr>
          <p:nvPr/>
        </p:nvSpPr>
        <p:spPr bwMode="auto">
          <a:xfrm>
            <a:off x="6124575" y="3643313"/>
            <a:ext cx="1565275" cy="64611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นำเข้าพลังงาน </a:t>
            </a:r>
            <a:r>
              <a:rPr lang="en-US" sz="1200" b="1">
                <a:latin typeface="Tahoma" pitchFamily="34" charset="0"/>
                <a:cs typeface="Tahoma" pitchFamily="34" charset="0"/>
              </a:rPr>
              <a:t>&gt;10%</a:t>
            </a:r>
            <a:r>
              <a:rPr lang="th-TH" sz="1200" b="1">
                <a:latin typeface="Tahoma" pitchFamily="34" charset="0"/>
                <a:cs typeface="Tahoma" pitchFamily="34" charset="0"/>
              </a:rPr>
              <a:t> ของ</a:t>
            </a:r>
            <a:r>
              <a:rPr lang="en-US" sz="1200" b="1">
                <a:latin typeface="Tahoma" pitchFamily="34" charset="0"/>
                <a:cs typeface="Tahoma" pitchFamily="34" charset="0"/>
              </a:rPr>
              <a:t> GDP</a:t>
            </a:r>
            <a:r>
              <a:rPr lang="th-TH" sz="1200" b="1">
                <a:latin typeface="Tahoma" pitchFamily="34" charset="0"/>
                <a:cs typeface="Tahoma" pitchFamily="34" charset="0"/>
              </a:rPr>
              <a:t> เกือบ</a:t>
            </a:r>
            <a:r>
              <a:rPr lang="en-US" sz="1200" b="1">
                <a:latin typeface="Tahoma" pitchFamily="34" charset="0"/>
                <a:cs typeface="Tahoma" pitchFamily="34" charset="0"/>
              </a:rPr>
              <a:t> </a:t>
            </a:r>
            <a:r>
              <a:rPr lang="th-TH" sz="1200" b="1">
                <a:latin typeface="Tahoma" pitchFamily="34" charset="0"/>
                <a:cs typeface="Tahoma" pitchFamily="34" charset="0"/>
              </a:rPr>
              <a:t>ลลบ. ต่อปี</a:t>
            </a:r>
            <a:r>
              <a:rPr lang="en-US" sz="1200" b="1">
                <a:latin typeface="Tahoma" pitchFamily="34" charset="0"/>
                <a:cs typeface="Tahoma" pitchFamily="34" charset="0"/>
              </a:rPr>
              <a:t> </a:t>
            </a:r>
          </a:p>
        </p:txBody>
      </p:sp>
      <p:sp>
        <p:nvSpPr>
          <p:cNvPr id="70680" name="Rectangle 51"/>
          <p:cNvSpPr>
            <a:spLocks noChangeArrowheads="1"/>
          </p:cNvSpPr>
          <p:nvPr/>
        </p:nvSpPr>
        <p:spPr bwMode="auto">
          <a:xfrm>
            <a:off x="7696200" y="3643313"/>
            <a:ext cx="1304925" cy="1016000"/>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แหล่งผลิตพลังงานไฟฟ้าพึงพิงพลังงานจากก๊าซธรรมชาติ </a:t>
            </a:r>
            <a:r>
              <a:rPr lang="en-US" sz="1200" b="1">
                <a:latin typeface="Tahoma" pitchFamily="34" charset="0"/>
                <a:cs typeface="Tahoma" pitchFamily="34" charset="0"/>
              </a:rPr>
              <a:t>70%</a:t>
            </a:r>
          </a:p>
        </p:txBody>
      </p:sp>
      <p:sp>
        <p:nvSpPr>
          <p:cNvPr id="70681" name="Rectangle 54"/>
          <p:cNvSpPr>
            <a:spLocks noChangeArrowheads="1"/>
          </p:cNvSpPr>
          <p:nvPr/>
        </p:nvSpPr>
        <p:spPr bwMode="auto">
          <a:xfrm>
            <a:off x="6196013" y="5497513"/>
            <a:ext cx="1500187" cy="646112"/>
          </a:xfrm>
          <a:prstGeom prst="rect">
            <a:avLst/>
          </a:prstGeom>
          <a:noFill/>
          <a:ln w="9525">
            <a:noFill/>
            <a:miter lim="800000"/>
            <a:headEnd/>
            <a:tailEnd/>
          </a:ln>
        </p:spPr>
        <p:txBody>
          <a:bodyPr>
            <a:spAutoFit/>
          </a:bodyPr>
          <a:lstStyle/>
          <a:p>
            <a:r>
              <a:rPr lang="th-TH" sz="1200" b="1">
                <a:latin typeface="Tahoma" pitchFamily="34" charset="0"/>
                <a:cs typeface="Tahoma" pitchFamily="34" charset="0"/>
              </a:rPr>
              <a:t>มีการใช้พลังงานสะอาดน้อย </a:t>
            </a:r>
            <a:r>
              <a:rPr lang="en-US" sz="1200" b="1">
                <a:latin typeface="Tahoma" pitchFamily="34" charset="0"/>
                <a:cs typeface="Tahoma" pitchFamily="34" charset="0"/>
              </a:rPr>
              <a:t>/</a:t>
            </a:r>
            <a:r>
              <a:rPr lang="th-TH" sz="1200" b="1">
                <a:latin typeface="Tahoma" pitchFamily="34" charset="0"/>
                <a:cs typeface="Tahoma" pitchFamily="34" charset="0"/>
              </a:rPr>
              <a:t> พืชพลังงานต่ำ</a:t>
            </a:r>
            <a:endParaRPr lang="en-US" sz="1200" b="1">
              <a:latin typeface="Tahoma" pitchFamily="34" charset="0"/>
              <a:cs typeface="Tahoma" pitchFamily="34" charset="0"/>
            </a:endParaRPr>
          </a:p>
        </p:txBody>
      </p:sp>
      <p:sp>
        <p:nvSpPr>
          <p:cNvPr id="70682" name="Rectangle 57"/>
          <p:cNvSpPr>
            <a:spLocks noChangeArrowheads="1"/>
          </p:cNvSpPr>
          <p:nvPr/>
        </p:nvSpPr>
        <p:spPr bwMode="auto">
          <a:xfrm>
            <a:off x="7715250" y="5456238"/>
            <a:ext cx="1304925" cy="830997"/>
          </a:xfrm>
          <a:prstGeom prst="rect">
            <a:avLst/>
          </a:prstGeom>
          <a:noFill/>
          <a:ln w="9525">
            <a:noFill/>
            <a:miter lim="800000"/>
            <a:headEnd/>
            <a:tailEnd/>
          </a:ln>
        </p:spPr>
        <p:txBody>
          <a:bodyPr>
            <a:spAutoFit/>
          </a:bodyPr>
          <a:lstStyle/>
          <a:p>
            <a:r>
              <a:rPr lang="th-TH" sz="1200" b="1" dirty="0">
                <a:latin typeface="Tahoma" pitchFamily="34" charset="0"/>
                <a:cs typeface="Tahoma" pitchFamily="34" charset="0"/>
              </a:rPr>
              <a:t>ต้นทุนพลังงานสะอาดสูง </a:t>
            </a:r>
            <a:r>
              <a:rPr lang="en-US" sz="1200" b="1" dirty="0">
                <a:latin typeface="Tahoma" pitchFamily="34" charset="0"/>
                <a:cs typeface="Tahoma" pitchFamily="34" charset="0"/>
              </a:rPr>
              <a:t>/</a:t>
            </a:r>
            <a:r>
              <a:rPr lang="th-TH" sz="1200" b="1" dirty="0">
                <a:latin typeface="Tahoma" pitchFamily="34" charset="0"/>
                <a:cs typeface="Tahoma" pitchFamily="34" charset="0"/>
              </a:rPr>
              <a:t> </a:t>
            </a:r>
            <a:r>
              <a:rPr lang="th-TH" sz="1200" b="1" dirty="0" smtClean="0">
                <a:latin typeface="Tahoma" pitchFamily="34" charset="0"/>
                <a:cs typeface="Tahoma" pitchFamily="34" charset="0"/>
              </a:rPr>
              <a:t>ยังไม่คุ้มเชิงพาณิชย์ </a:t>
            </a:r>
            <a:endParaRPr lang="en-US" sz="1200" b="1" dirty="0">
              <a:latin typeface="Tahoma" pitchFamily="34" charset="0"/>
              <a:cs typeface="Tahoma" pitchFamily="34" charset="0"/>
            </a:endParaRPr>
          </a:p>
        </p:txBody>
      </p:sp>
      <p:sp>
        <p:nvSpPr>
          <p:cNvPr id="48" name="สี่เหลี่ยมผืนผ้า 47"/>
          <p:cNvSpPr/>
          <p:nvPr/>
        </p:nvSpPr>
        <p:spPr>
          <a:xfrm>
            <a:off x="142875" y="571500"/>
            <a:ext cx="2928938"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400" b="1">
                <a:solidFill>
                  <a:schemeClr val="tx1"/>
                </a:solidFill>
                <a:latin typeface="Angsana New" pitchFamily="18" charset="-34"/>
                <a:cs typeface="Tahoma" pitchFamily="34" charset="0"/>
              </a:rPr>
              <a:t>ทรัพยากรธรรมชาติ</a:t>
            </a:r>
            <a:endParaRPr lang="th-TH" sz="2400">
              <a:solidFill>
                <a:schemeClr val="tx1"/>
              </a:solidFill>
              <a:latin typeface="Angsana New" pitchFamily="18" charset="-34"/>
              <a:cs typeface="Angsana New" pitchFamily="18" charset="-34"/>
            </a:endParaRPr>
          </a:p>
        </p:txBody>
      </p:sp>
      <p:sp>
        <p:nvSpPr>
          <p:cNvPr id="57" name="สี่เหลี่ยมผืนผ้า 56"/>
          <p:cNvSpPr/>
          <p:nvPr/>
        </p:nvSpPr>
        <p:spPr>
          <a:xfrm>
            <a:off x="3517900" y="571500"/>
            <a:ext cx="2125663" cy="64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400" b="1">
                <a:solidFill>
                  <a:schemeClr val="tx1"/>
                </a:solidFill>
                <a:latin typeface="Angsana New" pitchFamily="18" charset="-34"/>
                <a:cs typeface="Tahoma" pitchFamily="34" charset="0"/>
              </a:rPr>
              <a:t>สิ่งแวดล้อม</a:t>
            </a:r>
            <a:endParaRPr lang="th-TH" sz="2400">
              <a:solidFill>
                <a:schemeClr val="tx1"/>
              </a:solidFill>
              <a:latin typeface="Angsana New" pitchFamily="18" charset="-34"/>
              <a:cs typeface="Angsana New" pitchFamily="18" charset="-34"/>
            </a:endParaRPr>
          </a:p>
        </p:txBody>
      </p:sp>
      <p:sp>
        <p:nvSpPr>
          <p:cNvPr id="62" name="สี่เหลี่ยมผืนผ้า 61"/>
          <p:cNvSpPr/>
          <p:nvPr/>
        </p:nvSpPr>
        <p:spPr>
          <a:xfrm>
            <a:off x="6572250" y="571500"/>
            <a:ext cx="2143125" cy="64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400" b="1">
                <a:solidFill>
                  <a:schemeClr val="tx1"/>
                </a:solidFill>
                <a:latin typeface="Angsana New" pitchFamily="18" charset="-34"/>
                <a:cs typeface="Tahoma" pitchFamily="34" charset="0"/>
              </a:rPr>
              <a:t>พลังงาน</a:t>
            </a:r>
            <a:endParaRPr lang="th-TH" sz="2400">
              <a:solidFill>
                <a:schemeClr val="tx1"/>
              </a:solidFill>
              <a:latin typeface="Angsana New" pitchFamily="18" charset="-34"/>
              <a:cs typeface="Angsana New" pitchFamily="18" charset="-34"/>
            </a:endParaRPr>
          </a:p>
        </p:txBody>
      </p:sp>
      <p:pic>
        <p:nvPicPr>
          <p:cNvPr id="70686" name="Picture 7"/>
          <p:cNvPicPr>
            <a:picLocks noChangeAspect="1" noChangeArrowheads="1"/>
          </p:cNvPicPr>
          <p:nvPr/>
        </p:nvPicPr>
        <p:blipFill>
          <a:blip r:embed="rId3" cstate="print"/>
          <a:srcRect/>
          <a:stretch>
            <a:fillRect/>
          </a:stretch>
        </p:blipFill>
        <p:spPr bwMode="auto">
          <a:xfrm>
            <a:off x="214313" y="4500563"/>
            <a:ext cx="1214437" cy="889000"/>
          </a:xfrm>
          <a:prstGeom prst="rect">
            <a:avLst/>
          </a:prstGeom>
          <a:noFill/>
          <a:ln w="9525">
            <a:noFill/>
            <a:miter lim="800000"/>
            <a:headEnd/>
            <a:tailEnd/>
          </a:ln>
        </p:spPr>
      </p:pic>
      <p:pic>
        <p:nvPicPr>
          <p:cNvPr id="70687" name="Picture 48" descr="093"/>
          <p:cNvPicPr>
            <a:picLocks noChangeAspect="1" noChangeArrowheads="1"/>
          </p:cNvPicPr>
          <p:nvPr/>
        </p:nvPicPr>
        <p:blipFill>
          <a:blip r:embed="rId4" cstate="print"/>
          <a:srcRect/>
          <a:stretch>
            <a:fillRect/>
          </a:stretch>
        </p:blipFill>
        <p:spPr bwMode="auto">
          <a:xfrm>
            <a:off x="6215063" y="4572000"/>
            <a:ext cx="1160462" cy="900113"/>
          </a:xfrm>
          <a:prstGeom prst="rect">
            <a:avLst/>
          </a:prstGeom>
          <a:noFill/>
          <a:ln w="9525">
            <a:noFill/>
            <a:miter lim="800000"/>
            <a:headEnd/>
            <a:tailEnd/>
          </a:ln>
        </p:spPr>
      </p:pic>
      <p:pic>
        <p:nvPicPr>
          <p:cNvPr id="70688" name="Picture 6" descr="http://www.onecornell.com/wp-content/uploads/2010/02/ClimateChange1.jpg">
            <a:hlinkClick r:id="rId5" action="ppaction://hlinksldjump"/>
          </p:cNvPr>
          <p:cNvPicPr>
            <a:picLocks noChangeAspect="1" noChangeArrowheads="1"/>
          </p:cNvPicPr>
          <p:nvPr/>
        </p:nvPicPr>
        <p:blipFill>
          <a:blip r:embed="rId6" cstate="print"/>
          <a:srcRect/>
          <a:stretch>
            <a:fillRect/>
          </a:stretch>
        </p:blipFill>
        <p:spPr bwMode="auto">
          <a:xfrm>
            <a:off x="3214688" y="4500563"/>
            <a:ext cx="1357312" cy="885825"/>
          </a:xfrm>
          <a:prstGeom prst="rect">
            <a:avLst/>
          </a:prstGeom>
          <a:noFill/>
          <a:ln w="9525">
            <a:noFill/>
            <a:miter lim="800000"/>
            <a:headEnd/>
            <a:tailEnd/>
          </a:ln>
        </p:spPr>
      </p:pic>
      <p:pic>
        <p:nvPicPr>
          <p:cNvPr id="70689" name="Picture 4" descr="http://t3.gstatic.com/images?q=tbn:AysvcOlHK2vvdM:http://watersecretsblog.com/archives/Climate%2520Change.jpg">
            <a:hlinkClick r:id="rId5" action="ppaction://hlinksldjump"/>
          </p:cNvPr>
          <p:cNvPicPr>
            <a:picLocks noChangeAspect="1" noChangeArrowheads="1"/>
          </p:cNvPicPr>
          <p:nvPr/>
        </p:nvPicPr>
        <p:blipFill>
          <a:blip r:embed="rId7" cstate="print"/>
          <a:srcRect/>
          <a:stretch>
            <a:fillRect/>
          </a:stretch>
        </p:blipFill>
        <p:spPr bwMode="auto">
          <a:xfrm>
            <a:off x="3214688" y="1143000"/>
            <a:ext cx="1214437" cy="866775"/>
          </a:xfrm>
          <a:prstGeom prst="rect">
            <a:avLst/>
          </a:prstGeom>
          <a:noFill/>
          <a:ln w="9525">
            <a:noFill/>
            <a:miter lim="800000"/>
            <a:headEnd/>
            <a:tailEnd/>
          </a:ln>
        </p:spPr>
      </p:pic>
      <p:pic>
        <p:nvPicPr>
          <p:cNvPr id="70690" name="Picture 8" descr="http://www.carbonfund.org/blog/wp-content/uploads/2009/09/climate-change-and-poverty.jpg">
            <a:hlinkClick r:id="rId5" action="ppaction://hlinksldjump"/>
          </p:cNvPr>
          <p:cNvPicPr>
            <a:picLocks noChangeAspect="1" noChangeArrowheads="1"/>
          </p:cNvPicPr>
          <p:nvPr/>
        </p:nvPicPr>
        <p:blipFill>
          <a:blip r:embed="rId8" cstate="print"/>
          <a:srcRect/>
          <a:stretch>
            <a:fillRect/>
          </a:stretch>
        </p:blipFill>
        <p:spPr bwMode="auto">
          <a:xfrm>
            <a:off x="1571625" y="4429125"/>
            <a:ext cx="1357313" cy="923925"/>
          </a:xfrm>
          <a:prstGeom prst="rect">
            <a:avLst/>
          </a:prstGeom>
          <a:noFill/>
          <a:ln w="9525">
            <a:noFill/>
            <a:miter lim="800000"/>
            <a:headEnd/>
            <a:tailEnd/>
          </a:ln>
        </p:spPr>
      </p:pic>
      <p:pic>
        <p:nvPicPr>
          <p:cNvPr id="70691" name="Picture 14" descr="http://www.treehugger.com/weathering%20the%20storm.jpg">
            <a:hlinkClick r:id="rId5" action="ppaction://hlinksldjump"/>
          </p:cNvPr>
          <p:cNvPicPr>
            <a:picLocks noChangeAspect="1" noChangeArrowheads="1"/>
          </p:cNvPicPr>
          <p:nvPr/>
        </p:nvPicPr>
        <p:blipFill>
          <a:blip r:embed="rId9" cstate="print"/>
          <a:srcRect/>
          <a:stretch>
            <a:fillRect/>
          </a:stretch>
        </p:blipFill>
        <p:spPr bwMode="auto">
          <a:xfrm>
            <a:off x="4643438" y="1143000"/>
            <a:ext cx="1285875" cy="857250"/>
          </a:xfrm>
          <a:prstGeom prst="rect">
            <a:avLst/>
          </a:prstGeom>
          <a:noFill/>
          <a:ln w="9525">
            <a:noFill/>
            <a:miter lim="800000"/>
            <a:headEnd/>
            <a:tailEnd/>
          </a:ln>
        </p:spPr>
      </p:pic>
      <p:pic>
        <p:nvPicPr>
          <p:cNvPr id="70692" name="Picture 2" descr="http://t2.gstatic.com/images?q=tbn:2qu2orh-eievUM:http://www.webwombat.com.au/careers_ed/education/images/climate-change-2.jpg">
            <a:hlinkClick r:id="rId5" action="ppaction://hlinksldjump"/>
          </p:cNvPr>
          <p:cNvPicPr>
            <a:picLocks noChangeAspect="1" noChangeArrowheads="1"/>
          </p:cNvPicPr>
          <p:nvPr/>
        </p:nvPicPr>
        <p:blipFill>
          <a:blip r:embed="rId10" cstate="print"/>
          <a:srcRect/>
          <a:stretch>
            <a:fillRect/>
          </a:stretch>
        </p:blipFill>
        <p:spPr bwMode="auto">
          <a:xfrm>
            <a:off x="7643813" y="2786063"/>
            <a:ext cx="1285875" cy="876300"/>
          </a:xfrm>
          <a:prstGeom prst="rect">
            <a:avLst/>
          </a:prstGeom>
          <a:noFill/>
          <a:ln w="9525">
            <a:noFill/>
            <a:miter lim="800000"/>
            <a:headEnd/>
            <a:tailEnd/>
          </a:ln>
        </p:spPr>
      </p:pic>
      <p:pic>
        <p:nvPicPr>
          <p:cNvPr id="70693" name="Picture 11"/>
          <p:cNvPicPr>
            <a:picLocks noChangeAspect="1" noChangeArrowheads="1"/>
          </p:cNvPicPr>
          <p:nvPr/>
        </p:nvPicPr>
        <p:blipFill>
          <a:blip r:embed="rId11" cstate="print"/>
          <a:srcRect/>
          <a:stretch>
            <a:fillRect/>
          </a:stretch>
        </p:blipFill>
        <p:spPr bwMode="auto">
          <a:xfrm>
            <a:off x="4643438" y="2643188"/>
            <a:ext cx="1274762" cy="941387"/>
          </a:xfrm>
          <a:prstGeom prst="rect">
            <a:avLst/>
          </a:prstGeom>
          <a:noFill/>
          <a:ln w="9525">
            <a:noFill/>
            <a:miter lim="800000"/>
            <a:headEnd/>
            <a:tailEnd/>
          </a:ln>
        </p:spPr>
      </p:pic>
      <p:pic>
        <p:nvPicPr>
          <p:cNvPr id="70694" name="Picture 17" descr="DSC_0221"/>
          <p:cNvPicPr>
            <a:picLocks noChangeAspect="1" noChangeArrowheads="1"/>
          </p:cNvPicPr>
          <p:nvPr/>
        </p:nvPicPr>
        <p:blipFill>
          <a:blip r:embed="rId12" cstate="print"/>
          <a:srcRect/>
          <a:stretch>
            <a:fillRect/>
          </a:stretch>
        </p:blipFill>
        <p:spPr bwMode="auto">
          <a:xfrm>
            <a:off x="6199188" y="1143000"/>
            <a:ext cx="1230312" cy="812800"/>
          </a:xfrm>
          <a:prstGeom prst="rect">
            <a:avLst/>
          </a:prstGeom>
          <a:noFill/>
          <a:ln w="9525">
            <a:noFill/>
            <a:miter lim="800000"/>
            <a:headEnd/>
            <a:tailEnd/>
          </a:ln>
        </p:spPr>
      </p:pic>
      <p:pic>
        <p:nvPicPr>
          <p:cNvPr id="70695" name="Picture 13"/>
          <p:cNvPicPr>
            <a:picLocks noChangeAspect="1" noChangeArrowheads="1"/>
          </p:cNvPicPr>
          <p:nvPr/>
        </p:nvPicPr>
        <p:blipFill>
          <a:blip r:embed="rId13" cstate="print"/>
          <a:srcRect/>
          <a:stretch>
            <a:fillRect/>
          </a:stretch>
        </p:blipFill>
        <p:spPr bwMode="auto">
          <a:xfrm>
            <a:off x="3286125" y="2643188"/>
            <a:ext cx="1270000" cy="928687"/>
          </a:xfrm>
          <a:prstGeom prst="rect">
            <a:avLst/>
          </a:prstGeom>
          <a:noFill/>
          <a:ln w="9525">
            <a:noFill/>
            <a:miter lim="800000"/>
            <a:headEnd/>
            <a:tailEnd/>
          </a:ln>
        </p:spPr>
      </p:pic>
      <p:pic>
        <p:nvPicPr>
          <p:cNvPr id="70696" name="Picture 17"/>
          <p:cNvPicPr>
            <a:picLocks noChangeAspect="1" noChangeArrowheads="1"/>
          </p:cNvPicPr>
          <p:nvPr/>
        </p:nvPicPr>
        <p:blipFill>
          <a:blip r:embed="rId14" cstate="print"/>
          <a:srcRect/>
          <a:stretch>
            <a:fillRect/>
          </a:stretch>
        </p:blipFill>
        <p:spPr bwMode="auto">
          <a:xfrm>
            <a:off x="4786313" y="4500563"/>
            <a:ext cx="1143000" cy="857250"/>
          </a:xfrm>
          <a:prstGeom prst="rect">
            <a:avLst/>
          </a:prstGeom>
          <a:noFill/>
          <a:ln w="9525">
            <a:noFill/>
            <a:miter lim="800000"/>
            <a:headEnd/>
            <a:tailEnd/>
          </a:ln>
        </p:spPr>
      </p:pic>
      <p:pic>
        <p:nvPicPr>
          <p:cNvPr id="70697" name="Picture 16" descr="w23"/>
          <p:cNvPicPr>
            <a:picLocks noChangeAspect="1" noChangeArrowheads="1"/>
          </p:cNvPicPr>
          <p:nvPr/>
        </p:nvPicPr>
        <p:blipFill>
          <a:blip r:embed="rId15" cstate="print"/>
          <a:srcRect/>
          <a:stretch>
            <a:fillRect/>
          </a:stretch>
        </p:blipFill>
        <p:spPr bwMode="auto">
          <a:xfrm>
            <a:off x="6215063" y="2786063"/>
            <a:ext cx="1214437" cy="876300"/>
          </a:xfrm>
          <a:prstGeom prst="rect">
            <a:avLst/>
          </a:prstGeom>
          <a:noFill/>
          <a:ln w="9525">
            <a:noFill/>
            <a:miter lim="800000"/>
            <a:headEnd/>
            <a:tailEnd/>
          </a:ln>
        </p:spPr>
      </p:pic>
      <p:pic>
        <p:nvPicPr>
          <p:cNvPr id="70698" name="Picture 3" descr="A374p3x1"/>
          <p:cNvPicPr>
            <a:picLocks noChangeAspect="1" noChangeArrowheads="1"/>
          </p:cNvPicPr>
          <p:nvPr/>
        </p:nvPicPr>
        <p:blipFill>
          <a:blip r:embed="rId16" cstate="print"/>
          <a:srcRect/>
          <a:stretch>
            <a:fillRect/>
          </a:stretch>
        </p:blipFill>
        <p:spPr bwMode="auto">
          <a:xfrm>
            <a:off x="7643813" y="4643438"/>
            <a:ext cx="1214437" cy="857250"/>
          </a:xfrm>
          <a:prstGeom prst="rect">
            <a:avLst/>
          </a:prstGeom>
          <a:noFill/>
          <a:ln w="9525">
            <a:noFill/>
            <a:miter lim="800000"/>
            <a:headEnd/>
            <a:tailEnd/>
          </a:ln>
        </p:spPr>
      </p:pic>
      <p:pic>
        <p:nvPicPr>
          <p:cNvPr id="70699" name="Picture 15" descr="high3"/>
          <p:cNvPicPr>
            <a:picLocks noChangeAspect="1" noChangeArrowheads="1"/>
          </p:cNvPicPr>
          <p:nvPr/>
        </p:nvPicPr>
        <p:blipFill>
          <a:blip r:embed="rId17" cstate="print"/>
          <a:srcRect/>
          <a:stretch>
            <a:fillRect/>
          </a:stretch>
        </p:blipFill>
        <p:spPr bwMode="auto">
          <a:xfrm>
            <a:off x="7643813" y="1143000"/>
            <a:ext cx="1285875" cy="777875"/>
          </a:xfrm>
          <a:prstGeom prst="rect">
            <a:avLst/>
          </a:prstGeom>
          <a:noFill/>
          <a:ln w="9525">
            <a:noFill/>
            <a:miter lim="800000"/>
            <a:headEnd/>
            <a:tailEnd/>
          </a:ln>
        </p:spPr>
      </p:pic>
      <p:pic>
        <p:nvPicPr>
          <p:cNvPr id="70700" name="Picture 2"/>
          <p:cNvPicPr>
            <a:picLocks noChangeAspect="1" noChangeArrowheads="1"/>
          </p:cNvPicPr>
          <p:nvPr/>
        </p:nvPicPr>
        <p:blipFill>
          <a:blip r:embed="rId18" cstate="print"/>
          <a:srcRect/>
          <a:stretch>
            <a:fillRect/>
          </a:stretch>
        </p:blipFill>
        <p:spPr bwMode="auto">
          <a:xfrm>
            <a:off x="1714500" y="1214438"/>
            <a:ext cx="1214438" cy="733425"/>
          </a:xfrm>
          <a:prstGeom prst="rect">
            <a:avLst/>
          </a:prstGeom>
          <a:noFill/>
          <a:ln w="9525">
            <a:noFill/>
            <a:miter lim="800000"/>
            <a:headEnd/>
            <a:tailEnd/>
          </a:ln>
        </p:spPr>
      </p:pic>
      <p:pic>
        <p:nvPicPr>
          <p:cNvPr id="70701" name="Picture 3"/>
          <p:cNvPicPr>
            <a:picLocks noChangeAspect="1" noChangeArrowheads="1"/>
          </p:cNvPicPr>
          <p:nvPr/>
        </p:nvPicPr>
        <p:blipFill>
          <a:blip r:embed="rId19" cstate="print"/>
          <a:srcRect/>
          <a:stretch>
            <a:fillRect/>
          </a:stretch>
        </p:blipFill>
        <p:spPr bwMode="auto">
          <a:xfrm>
            <a:off x="214313" y="2857500"/>
            <a:ext cx="1214437" cy="785813"/>
          </a:xfrm>
          <a:prstGeom prst="rect">
            <a:avLst/>
          </a:prstGeom>
          <a:noFill/>
          <a:ln w="9525">
            <a:noFill/>
            <a:miter lim="800000"/>
            <a:headEnd/>
            <a:tailEnd/>
          </a:ln>
        </p:spPr>
      </p:pic>
      <p:pic>
        <p:nvPicPr>
          <p:cNvPr id="70702" name="Picture 4"/>
          <p:cNvPicPr>
            <a:picLocks noChangeAspect="1" noChangeArrowheads="1"/>
          </p:cNvPicPr>
          <p:nvPr/>
        </p:nvPicPr>
        <p:blipFill>
          <a:blip r:embed="rId20" cstate="print"/>
          <a:srcRect/>
          <a:stretch>
            <a:fillRect/>
          </a:stretch>
        </p:blipFill>
        <p:spPr bwMode="auto">
          <a:xfrm>
            <a:off x="214313" y="1143000"/>
            <a:ext cx="1428750" cy="823913"/>
          </a:xfrm>
          <a:prstGeom prst="rect">
            <a:avLst/>
          </a:prstGeom>
          <a:noFill/>
          <a:ln w="9525">
            <a:noFill/>
            <a:miter lim="800000"/>
            <a:headEnd/>
            <a:tailEnd/>
          </a:ln>
        </p:spPr>
      </p:pic>
      <p:pic>
        <p:nvPicPr>
          <p:cNvPr id="70703" name="Picture 5"/>
          <p:cNvPicPr>
            <a:picLocks noChangeAspect="1" noChangeArrowheads="1"/>
          </p:cNvPicPr>
          <p:nvPr/>
        </p:nvPicPr>
        <p:blipFill>
          <a:blip r:embed="rId21" cstate="print"/>
          <a:srcRect/>
          <a:stretch>
            <a:fillRect/>
          </a:stretch>
        </p:blipFill>
        <p:spPr bwMode="auto">
          <a:xfrm>
            <a:off x="1643063" y="2786063"/>
            <a:ext cx="1285875" cy="857250"/>
          </a:xfrm>
          <a:prstGeom prst="rect">
            <a:avLst/>
          </a:prstGeom>
          <a:noFill/>
          <a:ln w="9525">
            <a:noFill/>
            <a:miter lim="800000"/>
            <a:headEnd/>
            <a:tailEnd/>
          </a:ln>
        </p:spPr>
      </p:pic>
      <p:pic>
        <p:nvPicPr>
          <p:cNvPr id="47" name="Picture 2" descr="STI_Final_Logo_Web">
            <a:hlinkClick r:id="rId22" action="ppaction://hlinksldjump"/>
          </p:cNvPr>
          <p:cNvPicPr>
            <a:picLocks noChangeAspect="1" noChangeArrowheads="1"/>
          </p:cNvPicPr>
          <p:nvPr/>
        </p:nvPicPr>
        <p:blipFill>
          <a:blip r:embed="rId23"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2" cstate="print"/>
          <a:srcRect/>
          <a:stretch>
            <a:fillRect/>
          </a:stretch>
        </p:blipFill>
        <p:spPr bwMode="auto">
          <a:xfrm>
            <a:off x="0" y="1"/>
            <a:ext cx="4211960" cy="2372772"/>
          </a:xfrm>
          <a:prstGeom prst="rect">
            <a:avLst/>
          </a:prstGeom>
          <a:noFill/>
          <a:ln w="9525">
            <a:noFill/>
            <a:miter lim="800000"/>
            <a:headEnd/>
            <a:tailEnd/>
          </a:ln>
        </p:spPr>
      </p:pic>
      <p:sp>
        <p:nvSpPr>
          <p:cNvPr id="6" name="TextBox 5"/>
          <p:cNvSpPr txBox="1"/>
          <p:nvPr/>
        </p:nvSpPr>
        <p:spPr>
          <a:xfrm>
            <a:off x="0" y="188640"/>
            <a:ext cx="1483098" cy="523220"/>
          </a:xfrm>
          <a:prstGeom prst="rect">
            <a:avLst/>
          </a:prstGeom>
          <a:noFill/>
        </p:spPr>
        <p:txBody>
          <a:bodyPr wrap="none" rtlCol="0">
            <a:spAutoFit/>
          </a:bodyPr>
          <a:lstStyle/>
          <a:p>
            <a:r>
              <a:rPr lang="en-US" b="1" dirty="0" smtClean="0"/>
              <a:t>Mathematics</a:t>
            </a:r>
            <a:endParaRPr lang="th-TH" b="1" dirty="0"/>
          </a:p>
        </p:txBody>
      </p:sp>
      <p:pic>
        <p:nvPicPr>
          <p:cNvPr id="97282" name="Picture 2"/>
          <p:cNvPicPr>
            <a:picLocks noChangeAspect="1" noChangeArrowheads="1"/>
          </p:cNvPicPr>
          <p:nvPr/>
        </p:nvPicPr>
        <p:blipFill>
          <a:blip r:embed="rId3" cstate="print"/>
          <a:srcRect/>
          <a:stretch>
            <a:fillRect/>
          </a:stretch>
        </p:blipFill>
        <p:spPr bwMode="auto">
          <a:xfrm>
            <a:off x="4860032" y="2"/>
            <a:ext cx="4283968" cy="2224048"/>
          </a:xfrm>
          <a:prstGeom prst="rect">
            <a:avLst/>
          </a:prstGeom>
          <a:noFill/>
          <a:ln w="9525">
            <a:noFill/>
            <a:miter lim="800000"/>
            <a:headEnd/>
            <a:tailEnd/>
          </a:ln>
        </p:spPr>
      </p:pic>
      <p:sp>
        <p:nvSpPr>
          <p:cNvPr id="7" name="TextBox 6"/>
          <p:cNvSpPr txBox="1"/>
          <p:nvPr/>
        </p:nvSpPr>
        <p:spPr>
          <a:xfrm>
            <a:off x="7843644" y="0"/>
            <a:ext cx="1300356" cy="581569"/>
          </a:xfrm>
          <a:prstGeom prst="rect">
            <a:avLst/>
          </a:prstGeom>
          <a:noFill/>
        </p:spPr>
        <p:txBody>
          <a:bodyPr wrap="none" rtlCol="0">
            <a:spAutoFit/>
          </a:bodyPr>
          <a:lstStyle/>
          <a:p>
            <a:pPr algn="r">
              <a:lnSpc>
                <a:spcPts val="1700"/>
              </a:lnSpc>
            </a:pPr>
            <a:r>
              <a:rPr lang="en-US" b="1" dirty="0" smtClean="0"/>
              <a:t>Physics &amp; </a:t>
            </a:r>
          </a:p>
          <a:p>
            <a:pPr algn="r">
              <a:lnSpc>
                <a:spcPts val="1700"/>
              </a:lnSpc>
            </a:pPr>
            <a:r>
              <a:rPr lang="en-US" b="1" dirty="0" smtClean="0"/>
              <a:t>Astronomy</a:t>
            </a:r>
            <a:endParaRPr lang="th-TH" b="1" dirty="0"/>
          </a:p>
        </p:txBody>
      </p:sp>
      <p:pic>
        <p:nvPicPr>
          <p:cNvPr id="97283" name="Picture 3"/>
          <p:cNvPicPr>
            <a:picLocks noChangeAspect="1" noChangeArrowheads="1"/>
          </p:cNvPicPr>
          <p:nvPr/>
        </p:nvPicPr>
        <p:blipFill>
          <a:blip r:embed="rId4" cstate="print"/>
          <a:srcRect/>
          <a:stretch>
            <a:fillRect/>
          </a:stretch>
        </p:blipFill>
        <p:spPr bwMode="auto">
          <a:xfrm>
            <a:off x="1" y="4467916"/>
            <a:ext cx="4067943" cy="2390084"/>
          </a:xfrm>
          <a:prstGeom prst="rect">
            <a:avLst/>
          </a:prstGeom>
          <a:noFill/>
          <a:ln w="9525">
            <a:noFill/>
            <a:miter lim="800000"/>
            <a:headEnd/>
            <a:tailEnd/>
          </a:ln>
        </p:spPr>
      </p:pic>
      <p:sp>
        <p:nvSpPr>
          <p:cNvPr id="9" name="TextBox 8"/>
          <p:cNvSpPr txBox="1"/>
          <p:nvPr/>
        </p:nvSpPr>
        <p:spPr>
          <a:xfrm>
            <a:off x="0" y="4365104"/>
            <a:ext cx="1879041" cy="523220"/>
          </a:xfrm>
          <a:prstGeom prst="rect">
            <a:avLst/>
          </a:prstGeom>
          <a:noFill/>
        </p:spPr>
        <p:txBody>
          <a:bodyPr wrap="none" rtlCol="0">
            <a:spAutoFit/>
          </a:bodyPr>
          <a:lstStyle/>
          <a:p>
            <a:r>
              <a:rPr lang="en-US" b="1" dirty="0" smtClean="0"/>
              <a:t>Material Science</a:t>
            </a:r>
            <a:endParaRPr lang="th-TH" b="1" dirty="0"/>
          </a:p>
        </p:txBody>
      </p:sp>
      <p:pic>
        <p:nvPicPr>
          <p:cNvPr id="97284" name="Picture 4"/>
          <p:cNvPicPr>
            <a:picLocks noChangeAspect="1" noChangeArrowheads="1"/>
          </p:cNvPicPr>
          <p:nvPr/>
        </p:nvPicPr>
        <p:blipFill>
          <a:blip r:embed="rId5" cstate="print"/>
          <a:srcRect/>
          <a:stretch>
            <a:fillRect/>
          </a:stretch>
        </p:blipFill>
        <p:spPr bwMode="auto">
          <a:xfrm>
            <a:off x="4716016" y="4652450"/>
            <a:ext cx="4427983" cy="2205550"/>
          </a:xfrm>
          <a:prstGeom prst="rect">
            <a:avLst/>
          </a:prstGeom>
          <a:noFill/>
          <a:ln w="9525">
            <a:noFill/>
            <a:miter lim="800000"/>
            <a:headEnd/>
            <a:tailEnd/>
          </a:ln>
        </p:spPr>
      </p:pic>
      <p:sp>
        <p:nvSpPr>
          <p:cNvPr id="11" name="TextBox 10"/>
          <p:cNvSpPr txBox="1"/>
          <p:nvPr/>
        </p:nvSpPr>
        <p:spPr>
          <a:xfrm>
            <a:off x="7452511" y="4653136"/>
            <a:ext cx="1691489" cy="581569"/>
          </a:xfrm>
          <a:prstGeom prst="rect">
            <a:avLst/>
          </a:prstGeom>
          <a:noFill/>
        </p:spPr>
        <p:txBody>
          <a:bodyPr wrap="none" rtlCol="0">
            <a:spAutoFit/>
          </a:bodyPr>
          <a:lstStyle/>
          <a:p>
            <a:pPr algn="r">
              <a:lnSpc>
                <a:spcPts val="1700"/>
              </a:lnSpc>
            </a:pPr>
            <a:r>
              <a:rPr lang="en-US" b="1" dirty="0" smtClean="0"/>
              <a:t>Environmental</a:t>
            </a:r>
          </a:p>
          <a:p>
            <a:pPr algn="r">
              <a:lnSpc>
                <a:spcPts val="1700"/>
              </a:lnSpc>
            </a:pPr>
            <a:r>
              <a:rPr lang="en-US" b="1" dirty="0" smtClean="0"/>
              <a:t>Science</a:t>
            </a:r>
            <a:endParaRPr lang="th-TH" b="1" dirty="0"/>
          </a:p>
        </p:txBody>
      </p:sp>
      <p:pic>
        <p:nvPicPr>
          <p:cNvPr id="97285" name="Picture 5"/>
          <p:cNvPicPr>
            <a:picLocks noChangeAspect="1" noChangeArrowheads="1"/>
          </p:cNvPicPr>
          <p:nvPr/>
        </p:nvPicPr>
        <p:blipFill>
          <a:blip r:embed="rId6" cstate="print"/>
          <a:srcRect/>
          <a:stretch>
            <a:fillRect/>
          </a:stretch>
        </p:blipFill>
        <p:spPr bwMode="auto">
          <a:xfrm>
            <a:off x="0" y="2348881"/>
            <a:ext cx="3851920" cy="2092930"/>
          </a:xfrm>
          <a:prstGeom prst="rect">
            <a:avLst/>
          </a:prstGeom>
          <a:noFill/>
          <a:ln w="9525">
            <a:noFill/>
            <a:miter lim="800000"/>
            <a:headEnd/>
            <a:tailEnd/>
          </a:ln>
        </p:spPr>
      </p:pic>
      <p:sp>
        <p:nvSpPr>
          <p:cNvPr id="13" name="TextBox 12"/>
          <p:cNvSpPr txBox="1"/>
          <p:nvPr/>
        </p:nvSpPr>
        <p:spPr>
          <a:xfrm>
            <a:off x="2411760" y="2276872"/>
            <a:ext cx="1407758" cy="523220"/>
          </a:xfrm>
          <a:prstGeom prst="rect">
            <a:avLst/>
          </a:prstGeom>
          <a:noFill/>
        </p:spPr>
        <p:txBody>
          <a:bodyPr wrap="none" rtlCol="0">
            <a:spAutoFit/>
          </a:bodyPr>
          <a:lstStyle/>
          <a:p>
            <a:r>
              <a:rPr lang="en-US" b="1" dirty="0" smtClean="0"/>
              <a:t>Engineering</a:t>
            </a:r>
            <a:endParaRPr lang="th-TH" b="1" dirty="0"/>
          </a:p>
        </p:txBody>
      </p:sp>
      <p:pic>
        <p:nvPicPr>
          <p:cNvPr id="97286" name="Picture 6"/>
          <p:cNvPicPr>
            <a:picLocks noChangeAspect="1" noChangeArrowheads="1"/>
          </p:cNvPicPr>
          <p:nvPr/>
        </p:nvPicPr>
        <p:blipFill>
          <a:blip r:embed="rId7" cstate="print"/>
          <a:srcRect/>
          <a:stretch>
            <a:fillRect/>
          </a:stretch>
        </p:blipFill>
        <p:spPr bwMode="auto">
          <a:xfrm>
            <a:off x="5004048" y="2267866"/>
            <a:ext cx="4139952" cy="2385270"/>
          </a:xfrm>
          <a:prstGeom prst="rect">
            <a:avLst/>
          </a:prstGeom>
          <a:noFill/>
          <a:ln w="9525">
            <a:noFill/>
            <a:miter lim="800000"/>
            <a:headEnd/>
            <a:tailEnd/>
          </a:ln>
        </p:spPr>
      </p:pic>
      <p:sp>
        <p:nvSpPr>
          <p:cNvPr id="15" name="TextBox 14"/>
          <p:cNvSpPr txBox="1"/>
          <p:nvPr/>
        </p:nvSpPr>
        <p:spPr>
          <a:xfrm>
            <a:off x="7956376" y="2564904"/>
            <a:ext cx="912429" cy="523220"/>
          </a:xfrm>
          <a:prstGeom prst="rect">
            <a:avLst/>
          </a:prstGeom>
          <a:noFill/>
        </p:spPr>
        <p:txBody>
          <a:bodyPr wrap="none" rtlCol="0">
            <a:spAutoFit/>
          </a:bodyPr>
          <a:lstStyle/>
          <a:p>
            <a:r>
              <a:rPr lang="en-US" b="1" dirty="0" smtClean="0"/>
              <a:t>Energy</a:t>
            </a:r>
            <a:endParaRPr lang="th-TH" b="1" dirty="0"/>
          </a:p>
        </p:txBody>
      </p:sp>
      <p:sp>
        <p:nvSpPr>
          <p:cNvPr id="14" name="Slide Number Placeholder 13"/>
          <p:cNvSpPr>
            <a:spLocks noGrp="1"/>
          </p:cNvSpPr>
          <p:nvPr>
            <p:ph type="sldNum" sz="quarter" idx="12"/>
          </p:nvPr>
        </p:nvSpPr>
        <p:spPr/>
        <p:txBody>
          <a:bodyPr/>
          <a:lstStyle/>
          <a:p>
            <a:fld id="{69ADDD85-5A9F-4E89-AC81-0A64F86A6DC6}" type="slidenum">
              <a:rPr lang="th-TH" smtClean="0"/>
              <a:pPr/>
              <a:t>23</a:t>
            </a:fld>
            <a:endParaRPr lang="th-TH"/>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0" y="0"/>
            <a:ext cx="4331419" cy="2424038"/>
          </a:xfrm>
          <a:prstGeom prst="rect">
            <a:avLst/>
          </a:prstGeom>
          <a:noFill/>
          <a:ln w="9525">
            <a:noFill/>
            <a:miter lim="800000"/>
            <a:headEnd/>
            <a:tailEnd/>
          </a:ln>
        </p:spPr>
      </p:pic>
      <p:sp>
        <p:nvSpPr>
          <p:cNvPr id="3" name="TextBox 2"/>
          <p:cNvSpPr txBox="1"/>
          <p:nvPr/>
        </p:nvSpPr>
        <p:spPr>
          <a:xfrm>
            <a:off x="3131905" y="0"/>
            <a:ext cx="1208984" cy="648896"/>
          </a:xfrm>
          <a:prstGeom prst="rect">
            <a:avLst/>
          </a:prstGeom>
          <a:noFill/>
        </p:spPr>
        <p:txBody>
          <a:bodyPr wrap="none" rtlCol="0">
            <a:spAutoFit/>
          </a:bodyPr>
          <a:lstStyle/>
          <a:p>
            <a:pPr algn="r">
              <a:lnSpc>
                <a:spcPts val="2000"/>
              </a:lnSpc>
            </a:pPr>
            <a:r>
              <a:rPr lang="en-US" b="1" dirty="0" smtClean="0"/>
              <a:t>Computer</a:t>
            </a:r>
          </a:p>
          <a:p>
            <a:pPr algn="r">
              <a:lnSpc>
                <a:spcPts val="2000"/>
              </a:lnSpc>
            </a:pPr>
            <a:r>
              <a:rPr lang="en-US" b="1" dirty="0" smtClean="0"/>
              <a:t>Science</a:t>
            </a:r>
            <a:endParaRPr lang="th-TH" b="1" dirty="0"/>
          </a:p>
        </p:txBody>
      </p:sp>
      <p:pic>
        <p:nvPicPr>
          <p:cNvPr id="139267" name="Picture 3"/>
          <p:cNvPicPr>
            <a:picLocks noChangeAspect="1" noChangeArrowheads="1"/>
          </p:cNvPicPr>
          <p:nvPr/>
        </p:nvPicPr>
        <p:blipFill>
          <a:blip r:embed="rId3" cstate="print"/>
          <a:srcRect/>
          <a:stretch>
            <a:fillRect/>
          </a:stretch>
        </p:blipFill>
        <p:spPr bwMode="auto">
          <a:xfrm>
            <a:off x="4518025" y="0"/>
            <a:ext cx="4625975" cy="2332037"/>
          </a:xfrm>
          <a:prstGeom prst="rect">
            <a:avLst/>
          </a:prstGeom>
          <a:noFill/>
          <a:ln w="9525">
            <a:noFill/>
            <a:miter lim="800000"/>
            <a:headEnd/>
            <a:tailEnd/>
          </a:ln>
        </p:spPr>
      </p:pic>
      <p:sp>
        <p:nvSpPr>
          <p:cNvPr id="5" name="TextBox 4"/>
          <p:cNvSpPr txBox="1"/>
          <p:nvPr/>
        </p:nvSpPr>
        <p:spPr>
          <a:xfrm>
            <a:off x="7956376" y="0"/>
            <a:ext cx="1109599" cy="523220"/>
          </a:xfrm>
          <a:prstGeom prst="rect">
            <a:avLst/>
          </a:prstGeom>
          <a:noFill/>
        </p:spPr>
        <p:txBody>
          <a:bodyPr wrap="none" rtlCol="0">
            <a:spAutoFit/>
          </a:bodyPr>
          <a:lstStyle/>
          <a:p>
            <a:r>
              <a:rPr lang="en-US" b="1" dirty="0" smtClean="0"/>
              <a:t>Medicine</a:t>
            </a:r>
            <a:endParaRPr lang="th-TH" b="1" dirty="0"/>
          </a:p>
        </p:txBody>
      </p:sp>
      <p:pic>
        <p:nvPicPr>
          <p:cNvPr id="139268" name="Picture 4"/>
          <p:cNvPicPr>
            <a:picLocks noChangeAspect="1" noChangeArrowheads="1"/>
          </p:cNvPicPr>
          <p:nvPr/>
        </p:nvPicPr>
        <p:blipFill>
          <a:blip r:embed="rId4" cstate="print"/>
          <a:srcRect/>
          <a:stretch>
            <a:fillRect/>
          </a:stretch>
        </p:blipFill>
        <p:spPr bwMode="auto">
          <a:xfrm>
            <a:off x="0" y="4253493"/>
            <a:ext cx="4477789" cy="2604507"/>
          </a:xfrm>
          <a:prstGeom prst="rect">
            <a:avLst/>
          </a:prstGeom>
          <a:noFill/>
          <a:ln w="9525">
            <a:noFill/>
            <a:miter lim="800000"/>
            <a:headEnd/>
            <a:tailEnd/>
          </a:ln>
        </p:spPr>
      </p:pic>
      <p:sp>
        <p:nvSpPr>
          <p:cNvPr id="7" name="TextBox 6"/>
          <p:cNvSpPr txBox="1"/>
          <p:nvPr/>
        </p:nvSpPr>
        <p:spPr>
          <a:xfrm>
            <a:off x="2915816" y="4365104"/>
            <a:ext cx="1510349" cy="1017586"/>
          </a:xfrm>
          <a:prstGeom prst="rect">
            <a:avLst/>
          </a:prstGeom>
          <a:noFill/>
        </p:spPr>
        <p:txBody>
          <a:bodyPr wrap="none" rtlCol="0">
            <a:spAutoFit/>
          </a:bodyPr>
          <a:lstStyle/>
          <a:p>
            <a:pPr algn="r">
              <a:lnSpc>
                <a:spcPts val="1700"/>
              </a:lnSpc>
            </a:pPr>
            <a:r>
              <a:rPr lang="en-US" b="1" dirty="0" smtClean="0"/>
              <a:t>Biochemistry</a:t>
            </a:r>
          </a:p>
          <a:p>
            <a:pPr algn="r">
              <a:lnSpc>
                <a:spcPts val="1700"/>
              </a:lnSpc>
            </a:pPr>
            <a:r>
              <a:rPr lang="en-US" b="1" dirty="0" smtClean="0"/>
              <a:t>Genetics</a:t>
            </a:r>
          </a:p>
          <a:p>
            <a:pPr algn="r">
              <a:lnSpc>
                <a:spcPts val="1700"/>
              </a:lnSpc>
            </a:pPr>
            <a:r>
              <a:rPr lang="en-US" b="1" dirty="0" smtClean="0"/>
              <a:t>Molecular</a:t>
            </a:r>
          </a:p>
          <a:p>
            <a:pPr algn="r">
              <a:lnSpc>
                <a:spcPts val="1700"/>
              </a:lnSpc>
            </a:pPr>
            <a:r>
              <a:rPr lang="en-US" b="1" dirty="0" smtClean="0"/>
              <a:t>Biology</a:t>
            </a:r>
            <a:endParaRPr lang="th-TH" b="1" dirty="0"/>
          </a:p>
        </p:txBody>
      </p:sp>
      <p:pic>
        <p:nvPicPr>
          <p:cNvPr id="139269" name="Picture 5"/>
          <p:cNvPicPr>
            <a:picLocks noChangeAspect="1" noChangeArrowheads="1"/>
          </p:cNvPicPr>
          <p:nvPr/>
        </p:nvPicPr>
        <p:blipFill>
          <a:blip r:embed="rId5" cstate="print"/>
          <a:srcRect/>
          <a:stretch>
            <a:fillRect/>
          </a:stretch>
        </p:blipFill>
        <p:spPr bwMode="auto">
          <a:xfrm>
            <a:off x="4341935" y="2420888"/>
            <a:ext cx="4802065" cy="2121843"/>
          </a:xfrm>
          <a:prstGeom prst="rect">
            <a:avLst/>
          </a:prstGeom>
          <a:noFill/>
          <a:ln w="9525">
            <a:noFill/>
            <a:miter lim="800000"/>
            <a:headEnd/>
            <a:tailEnd/>
          </a:ln>
        </p:spPr>
      </p:pic>
      <p:sp>
        <p:nvSpPr>
          <p:cNvPr id="9" name="TextBox 8"/>
          <p:cNvSpPr txBox="1"/>
          <p:nvPr/>
        </p:nvSpPr>
        <p:spPr>
          <a:xfrm>
            <a:off x="5364088" y="4437112"/>
            <a:ext cx="3600666" cy="523220"/>
          </a:xfrm>
          <a:prstGeom prst="rect">
            <a:avLst/>
          </a:prstGeom>
          <a:noFill/>
        </p:spPr>
        <p:txBody>
          <a:bodyPr wrap="none" rtlCol="0">
            <a:spAutoFit/>
          </a:bodyPr>
          <a:lstStyle/>
          <a:p>
            <a:r>
              <a:rPr lang="en-US" b="1" dirty="0" smtClean="0"/>
              <a:t>Agricultural &amp; Biological Science</a:t>
            </a:r>
            <a:endParaRPr lang="th-TH" b="1" dirty="0"/>
          </a:p>
        </p:txBody>
      </p:sp>
      <p:sp>
        <p:nvSpPr>
          <p:cNvPr id="10" name="TextBox 9"/>
          <p:cNvSpPr txBox="1"/>
          <p:nvPr/>
        </p:nvSpPr>
        <p:spPr>
          <a:xfrm>
            <a:off x="4716016" y="5301208"/>
            <a:ext cx="2961067" cy="707886"/>
          </a:xfrm>
          <a:prstGeom prst="rect">
            <a:avLst/>
          </a:prstGeom>
          <a:noFill/>
        </p:spPr>
        <p:txBody>
          <a:bodyPr wrap="none" rtlCol="0">
            <a:spAutoFit/>
          </a:bodyPr>
          <a:lstStyle/>
          <a:p>
            <a:r>
              <a:rPr lang="en-US" sz="2000" dirty="0" smtClean="0"/>
              <a:t>Source: ISI Web of Science 2011</a:t>
            </a:r>
          </a:p>
          <a:p>
            <a:r>
              <a:rPr lang="en-US" sz="2000" dirty="0" smtClean="0"/>
              <a:t>SJR: </a:t>
            </a:r>
            <a:r>
              <a:rPr lang="en-US" sz="2000" dirty="0" err="1" smtClean="0"/>
              <a:t>SCImago</a:t>
            </a:r>
            <a:r>
              <a:rPr lang="en-US" sz="2000" dirty="0" smtClean="0"/>
              <a:t> &amp; Country Rank 2011</a:t>
            </a:r>
            <a:endParaRPr lang="th-TH" sz="2000" dirty="0"/>
          </a:p>
        </p:txBody>
      </p:sp>
      <p:sp>
        <p:nvSpPr>
          <p:cNvPr id="11" name="Slide Number Placeholder 10"/>
          <p:cNvSpPr>
            <a:spLocks noGrp="1"/>
          </p:cNvSpPr>
          <p:nvPr>
            <p:ph type="sldNum" sz="quarter" idx="12"/>
          </p:nvPr>
        </p:nvSpPr>
        <p:spPr/>
        <p:txBody>
          <a:bodyPr/>
          <a:lstStyle/>
          <a:p>
            <a:fld id="{69ADDD85-5A9F-4E89-AC81-0A64F86A6DC6}" type="slidenum">
              <a:rPr lang="th-TH" smtClean="0"/>
              <a:pPr/>
              <a:t>24</a:t>
            </a:fld>
            <a:endParaRPr lang="th-TH"/>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th-TH"/>
          </a:p>
        </p:txBody>
      </p:sp>
      <p:sp>
        <p:nvSpPr>
          <p:cNvPr id="4" name="Title 3"/>
          <p:cNvSpPr>
            <a:spLocks noGrp="1"/>
          </p:cNvSpPr>
          <p:nvPr>
            <p:ph type="title"/>
          </p:nvPr>
        </p:nvSpPr>
        <p:spPr/>
        <p:txBody>
          <a:bodyPr>
            <a:noAutofit/>
          </a:bodyPr>
          <a:lstStyle/>
          <a:p>
            <a:r>
              <a:rPr lang="th-TH" sz="7200" dirty="0" smtClean="0">
                <a:latin typeface="EucrosiaUPC" pitchFamily="18" charset="-34"/>
                <a:cs typeface="EucrosiaUPC" pitchFamily="18" charset="-34"/>
              </a:rPr>
              <a:t>วิวัฒนาการและความเปลี่ยนแปลงของทศวรรษหน้า</a:t>
            </a:r>
          </a:p>
        </p:txBody>
      </p:sp>
      <p:sp>
        <p:nvSpPr>
          <p:cNvPr id="6" name="Slide Number Placeholder 5"/>
          <p:cNvSpPr>
            <a:spLocks noGrp="1"/>
          </p:cNvSpPr>
          <p:nvPr>
            <p:ph type="sldNum" sz="quarter" idx="12"/>
          </p:nvPr>
        </p:nvSpPr>
        <p:spPr/>
        <p:txBody>
          <a:bodyPr/>
          <a:lstStyle/>
          <a:p>
            <a:fld id="{69ADDD85-5A9F-4E89-AC81-0A64F86A6DC6}" type="slidenum">
              <a:rPr lang="th-TH" smtClean="0"/>
              <a:pPr/>
              <a:t>25</a:t>
            </a:fld>
            <a:endParaRPr lang="th-TH"/>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FC3C1A-B89D-4D66-A42F-FCAA80D7DAB3}" type="slidenum">
              <a:rPr lang="th-TH" smtClean="0"/>
              <a:pPr/>
              <a:t>26</a:t>
            </a:fld>
            <a:endParaRPr lang="th-TH"/>
          </a:p>
        </p:txBody>
      </p:sp>
      <p:pic>
        <p:nvPicPr>
          <p:cNvPr id="130050" name="Picture 2"/>
          <p:cNvPicPr>
            <a:picLocks noChangeAspect="1" noChangeArrowheads="1"/>
          </p:cNvPicPr>
          <p:nvPr/>
        </p:nvPicPr>
        <p:blipFill>
          <a:blip r:embed="rId2" cstate="print"/>
          <a:srcRect/>
          <a:stretch>
            <a:fillRect/>
          </a:stretch>
        </p:blipFill>
        <p:spPr bwMode="auto">
          <a:xfrm>
            <a:off x="1" y="260648"/>
            <a:ext cx="9144000" cy="6569968"/>
          </a:xfrm>
          <a:prstGeom prst="rect">
            <a:avLst/>
          </a:prstGeom>
          <a:noFill/>
          <a:ln w="9525">
            <a:noFill/>
            <a:miter lim="800000"/>
            <a:headEnd/>
            <a:tailEnd/>
          </a:ln>
        </p:spPr>
      </p:pic>
      <p:sp>
        <p:nvSpPr>
          <p:cNvPr id="5" name="TextBox 4"/>
          <p:cNvSpPr txBox="1"/>
          <p:nvPr/>
        </p:nvSpPr>
        <p:spPr>
          <a:xfrm>
            <a:off x="8532440" y="6381329"/>
            <a:ext cx="611560" cy="523220"/>
          </a:xfrm>
          <a:prstGeom prst="rect">
            <a:avLst/>
          </a:prstGeom>
          <a:noFill/>
        </p:spPr>
        <p:txBody>
          <a:bodyPr wrap="square">
            <a:spAutoFit/>
          </a:bodyPr>
          <a:lstStyle/>
          <a:p>
            <a:pPr algn="ctr">
              <a:defRPr/>
            </a:pPr>
            <a:fld id="{70F62CD8-D6B2-4012-A82A-5171298934E3}" type="slidenum">
              <a:rPr lang="en-US">
                <a:solidFill>
                  <a:schemeClr val="bg1"/>
                </a:solidFill>
                <a:latin typeface="Cordia New" pitchFamily="34" charset="-34"/>
                <a:cs typeface="Cordia New" pitchFamily="34" charset="-34"/>
              </a:rPr>
              <a:pPr algn="ctr">
                <a:defRPr/>
              </a:pPr>
              <a:t>26</a:t>
            </a:fld>
            <a:endParaRPr lang="en-US" dirty="0">
              <a:solidFill>
                <a:schemeClr val="bg1"/>
              </a:solidFill>
              <a:latin typeface="Cordia New" pitchFamily="34" charset="-34"/>
              <a:cs typeface="Cordia New" pitchFamily="34" charset="-34"/>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FC3C1A-B89D-4D66-A42F-FCAA80D7DAB3}" type="slidenum">
              <a:rPr lang="th-TH" smtClean="0"/>
              <a:pPr/>
              <a:t>27</a:t>
            </a:fld>
            <a:endParaRPr lang="th-TH"/>
          </a:p>
        </p:txBody>
      </p:sp>
      <p:pic>
        <p:nvPicPr>
          <p:cNvPr id="131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5580112" y="6165304"/>
            <a:ext cx="2212657" cy="338554"/>
          </a:xfrm>
          <a:prstGeom prst="rect">
            <a:avLst/>
          </a:prstGeom>
          <a:noFill/>
        </p:spPr>
        <p:txBody>
          <a:bodyPr wrap="none" rtlCol="0">
            <a:spAutoFit/>
          </a:bodyPr>
          <a:lstStyle/>
          <a:p>
            <a:r>
              <a:rPr lang="en-US" sz="1600" dirty="0" smtClean="0">
                <a:solidFill>
                  <a:schemeClr val="bg1"/>
                </a:solidFill>
              </a:rPr>
              <a:t>Source: </a:t>
            </a:r>
            <a:r>
              <a:rPr lang="en-US" sz="1600" dirty="0" err="1" smtClean="0">
                <a:solidFill>
                  <a:schemeClr val="bg1"/>
                </a:solidFill>
              </a:rPr>
              <a:t>Suvit</a:t>
            </a:r>
            <a:r>
              <a:rPr lang="en-US" sz="1600" dirty="0" smtClean="0">
                <a:solidFill>
                  <a:schemeClr val="bg1"/>
                </a:solidFill>
              </a:rPr>
              <a:t> </a:t>
            </a:r>
            <a:r>
              <a:rPr lang="en-US" sz="1600" dirty="0" err="1" smtClean="0">
                <a:solidFill>
                  <a:schemeClr val="bg1"/>
                </a:solidFill>
              </a:rPr>
              <a:t>Maesincee</a:t>
            </a:r>
            <a:endParaRPr lang="th-TH" sz="1600" dirty="0">
              <a:solidFill>
                <a:schemeClr val="bg1"/>
              </a:solidFill>
            </a:endParaRPr>
          </a:p>
        </p:txBody>
      </p:sp>
      <p:sp>
        <p:nvSpPr>
          <p:cNvPr id="6" name="TextBox 5"/>
          <p:cNvSpPr txBox="1"/>
          <p:nvPr/>
        </p:nvSpPr>
        <p:spPr>
          <a:xfrm>
            <a:off x="8604448" y="6381329"/>
            <a:ext cx="539552" cy="523220"/>
          </a:xfrm>
          <a:prstGeom prst="rect">
            <a:avLst/>
          </a:prstGeom>
          <a:noFill/>
        </p:spPr>
        <p:txBody>
          <a:bodyPr wrap="square">
            <a:spAutoFit/>
          </a:bodyPr>
          <a:lstStyle/>
          <a:p>
            <a:pPr algn="ctr">
              <a:defRPr/>
            </a:pPr>
            <a:fld id="{70F62CD8-D6B2-4012-A82A-5171298934E3}" type="slidenum">
              <a:rPr lang="en-US">
                <a:solidFill>
                  <a:schemeClr val="bg1"/>
                </a:solidFill>
                <a:latin typeface="Cordia New" pitchFamily="34" charset="-34"/>
                <a:cs typeface="Cordia New" pitchFamily="34" charset="-34"/>
              </a:rPr>
              <a:pPr algn="ctr">
                <a:defRPr/>
              </a:pPr>
              <a:t>27</a:t>
            </a:fld>
            <a:endParaRPr lang="en-US" dirty="0">
              <a:solidFill>
                <a:schemeClr val="bg1"/>
              </a:solidFill>
              <a:latin typeface="Cordia New" pitchFamily="34" charset="-34"/>
              <a:cs typeface="Cordia New" pitchFamily="34" charset="-34"/>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b="1" dirty="0" smtClean="0"/>
              <a:t>ตลาดและฐานการผลิตอาเซียน</a:t>
            </a:r>
            <a:endParaRPr lang="th-TH" b="1"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323528" y="1124744"/>
            <a:ext cx="8496944" cy="5659651"/>
          </a:xfrm>
          <a:prstGeom prst="rect">
            <a:avLst/>
          </a:prstGeom>
          <a:noFill/>
          <a:ln w="9525">
            <a:noFill/>
            <a:miter lim="800000"/>
            <a:headEnd/>
            <a:tailEnd/>
          </a:ln>
        </p:spPr>
      </p:pic>
      <p:sp>
        <p:nvSpPr>
          <p:cNvPr id="5" name="TextBox 4"/>
          <p:cNvSpPr txBox="1"/>
          <p:nvPr/>
        </p:nvSpPr>
        <p:spPr>
          <a:xfrm>
            <a:off x="4067944" y="5733256"/>
            <a:ext cx="881973" cy="369332"/>
          </a:xfrm>
          <a:prstGeom prst="rect">
            <a:avLst/>
          </a:prstGeom>
          <a:noFill/>
        </p:spPr>
        <p:txBody>
          <a:bodyPr wrap="none" rtlCol="0">
            <a:spAutoFit/>
          </a:bodyPr>
          <a:lstStyle/>
          <a:p>
            <a:r>
              <a:rPr lang="th-TH" sz="1800" dirty="0" smtClean="0"/>
              <a:t>ที่มา</a:t>
            </a:r>
            <a:r>
              <a:rPr lang="en-US" sz="1800" dirty="0" smtClean="0"/>
              <a:t>:</a:t>
            </a:r>
            <a:r>
              <a:rPr lang="th-TH" sz="1800" dirty="0" smtClean="0"/>
              <a:t> </a:t>
            </a:r>
            <a:r>
              <a:rPr lang="th-TH" sz="1800" dirty="0" err="1" smtClean="0"/>
              <a:t>สศช.</a:t>
            </a:r>
            <a:endParaRPr lang="th-TH" sz="1800" dirty="0"/>
          </a:p>
        </p:txBody>
      </p:sp>
      <p:sp>
        <p:nvSpPr>
          <p:cNvPr id="6" name="Slide Number Placeholder 5"/>
          <p:cNvSpPr>
            <a:spLocks noGrp="1"/>
          </p:cNvSpPr>
          <p:nvPr>
            <p:ph type="sldNum" sz="quarter" idx="12"/>
          </p:nvPr>
        </p:nvSpPr>
        <p:spPr/>
        <p:txBody>
          <a:bodyPr/>
          <a:lstStyle/>
          <a:p>
            <a:fld id="{69ADDD85-5A9F-4E89-AC81-0A64F86A6DC6}" type="slidenum">
              <a:rPr lang="th-TH" smtClean="0"/>
              <a:pPr/>
              <a:t>28</a:t>
            </a:fld>
            <a:endParaRPr lang="th-TH"/>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srcRect/>
          <a:stretch>
            <a:fillRect/>
          </a:stretch>
        </p:blipFill>
        <p:spPr bwMode="auto">
          <a:xfrm>
            <a:off x="0" y="0"/>
            <a:ext cx="4577705" cy="2797486"/>
          </a:xfrm>
          <a:prstGeom prst="rect">
            <a:avLst/>
          </a:prstGeom>
          <a:noFill/>
          <a:ln w="9525">
            <a:noFill/>
            <a:miter lim="800000"/>
            <a:headEnd/>
            <a:tailEnd/>
          </a:ln>
        </p:spPr>
      </p:pic>
      <p:pic>
        <p:nvPicPr>
          <p:cNvPr id="16394" name="Picture 10" descr="http://t1.gstatic.com/images?q=tbn:ANd9GcSyZbo64iXHxPMyA_mcucEuaxbhVuS6uwj3n2XWQGyGBVQdKokU"/>
          <p:cNvPicPr>
            <a:picLocks noChangeAspect="1" noChangeArrowheads="1"/>
          </p:cNvPicPr>
          <p:nvPr/>
        </p:nvPicPr>
        <p:blipFill>
          <a:blip r:embed="rId3" cstate="print"/>
          <a:srcRect/>
          <a:stretch>
            <a:fillRect/>
          </a:stretch>
        </p:blipFill>
        <p:spPr bwMode="auto">
          <a:xfrm>
            <a:off x="0" y="4280736"/>
            <a:ext cx="3958448" cy="2577264"/>
          </a:xfrm>
          <a:prstGeom prst="rect">
            <a:avLst/>
          </a:prstGeom>
          <a:noFill/>
        </p:spPr>
      </p:pic>
      <p:pic>
        <p:nvPicPr>
          <p:cNvPr id="16398" name="Picture 14" descr="NASA's Mars Science Laboratory Image"/>
          <p:cNvPicPr>
            <a:picLocks noChangeAspect="1" noChangeArrowheads="1"/>
          </p:cNvPicPr>
          <p:nvPr/>
        </p:nvPicPr>
        <p:blipFill>
          <a:blip r:embed="rId4" cstate="print"/>
          <a:srcRect/>
          <a:stretch>
            <a:fillRect/>
          </a:stretch>
        </p:blipFill>
        <p:spPr bwMode="auto">
          <a:xfrm>
            <a:off x="0" y="2564904"/>
            <a:ext cx="4572000" cy="1630360"/>
          </a:xfrm>
          <a:prstGeom prst="rect">
            <a:avLst/>
          </a:prstGeom>
          <a:noFill/>
        </p:spPr>
      </p:pic>
      <p:sp>
        <p:nvSpPr>
          <p:cNvPr id="11" name="TextBox 10"/>
          <p:cNvSpPr txBox="1"/>
          <p:nvPr/>
        </p:nvSpPr>
        <p:spPr>
          <a:xfrm>
            <a:off x="251520" y="2636912"/>
            <a:ext cx="3187091" cy="523220"/>
          </a:xfrm>
          <a:prstGeom prst="rect">
            <a:avLst/>
          </a:prstGeom>
          <a:noFill/>
        </p:spPr>
        <p:txBody>
          <a:bodyPr wrap="none" rtlCol="0">
            <a:spAutoFit/>
          </a:bodyPr>
          <a:lstStyle/>
          <a:p>
            <a:r>
              <a:rPr lang="en-US" b="1" i="1" dirty="0" smtClean="0">
                <a:solidFill>
                  <a:schemeClr val="accent4">
                    <a:lumMod val="50000"/>
                  </a:schemeClr>
                </a:solidFill>
              </a:rPr>
              <a:t>Curiosity</a:t>
            </a:r>
            <a:r>
              <a:rPr lang="en-US" b="1" dirty="0" smtClean="0">
                <a:solidFill>
                  <a:schemeClr val="accent4">
                    <a:lumMod val="50000"/>
                  </a:schemeClr>
                </a:solidFill>
              </a:rPr>
              <a:t> has landed</a:t>
            </a:r>
            <a:endParaRPr lang="th-TH" b="1" dirty="0">
              <a:solidFill>
                <a:schemeClr val="accent4">
                  <a:lumMod val="50000"/>
                </a:schemeClr>
              </a:solidFill>
            </a:endParaRPr>
          </a:p>
        </p:txBody>
      </p:sp>
      <p:sp>
        <p:nvSpPr>
          <p:cNvPr id="12" name="TextBox 11"/>
          <p:cNvSpPr txBox="1"/>
          <p:nvPr/>
        </p:nvSpPr>
        <p:spPr>
          <a:xfrm>
            <a:off x="0" y="0"/>
            <a:ext cx="2695225" cy="523220"/>
          </a:xfrm>
          <a:prstGeom prst="rect">
            <a:avLst/>
          </a:prstGeom>
          <a:noFill/>
        </p:spPr>
        <p:txBody>
          <a:bodyPr wrap="none" rtlCol="0">
            <a:spAutoFit/>
          </a:bodyPr>
          <a:lstStyle/>
          <a:p>
            <a:r>
              <a:rPr lang="en-US" dirty="0" smtClean="0"/>
              <a:t>Mars Science Lab</a:t>
            </a:r>
            <a:endParaRPr lang="th-TH" dirty="0"/>
          </a:p>
        </p:txBody>
      </p:sp>
      <p:sp>
        <p:nvSpPr>
          <p:cNvPr id="13" name="TextBox 12"/>
          <p:cNvSpPr txBox="1"/>
          <p:nvPr/>
        </p:nvSpPr>
        <p:spPr>
          <a:xfrm rot="1329710">
            <a:off x="1932962" y="4648689"/>
            <a:ext cx="1987788" cy="523220"/>
          </a:xfrm>
          <a:prstGeom prst="rect">
            <a:avLst/>
          </a:prstGeom>
          <a:noFill/>
        </p:spPr>
        <p:txBody>
          <a:bodyPr wrap="none" rtlCol="0">
            <a:spAutoFit/>
          </a:bodyPr>
          <a:lstStyle/>
          <a:p>
            <a:r>
              <a:rPr lang="en-US" b="1" dirty="0" smtClean="0">
                <a:solidFill>
                  <a:srgbClr val="FFFF66"/>
                </a:solidFill>
              </a:rPr>
              <a:t>Higgs Boson</a:t>
            </a:r>
            <a:endParaRPr lang="th-TH" b="1" dirty="0">
              <a:solidFill>
                <a:srgbClr val="FFFF66"/>
              </a:solidFill>
            </a:endParaRPr>
          </a:p>
        </p:txBody>
      </p:sp>
      <p:sp>
        <p:nvSpPr>
          <p:cNvPr id="14" name="TextBox 13"/>
          <p:cNvSpPr txBox="1"/>
          <p:nvPr/>
        </p:nvSpPr>
        <p:spPr>
          <a:xfrm>
            <a:off x="0" y="5903893"/>
            <a:ext cx="2165978" cy="954107"/>
          </a:xfrm>
          <a:prstGeom prst="rect">
            <a:avLst/>
          </a:prstGeom>
          <a:noFill/>
        </p:spPr>
        <p:txBody>
          <a:bodyPr wrap="square" rtlCol="0">
            <a:spAutoFit/>
          </a:bodyPr>
          <a:lstStyle/>
          <a:p>
            <a:pPr algn="ctr"/>
            <a:r>
              <a:rPr lang="en-US" i="1" dirty="0" smtClean="0">
                <a:solidFill>
                  <a:srgbClr val="FFFF00"/>
                </a:solidFill>
              </a:rPr>
              <a:t>Large </a:t>
            </a:r>
            <a:r>
              <a:rPr lang="en-US" i="1" dirty="0" err="1" smtClean="0">
                <a:solidFill>
                  <a:srgbClr val="FFFF00"/>
                </a:solidFill>
              </a:rPr>
              <a:t>Hadron</a:t>
            </a:r>
            <a:endParaRPr lang="en-US" i="1" dirty="0" smtClean="0">
              <a:solidFill>
                <a:srgbClr val="FFFF00"/>
              </a:solidFill>
            </a:endParaRPr>
          </a:p>
          <a:p>
            <a:pPr algn="ctr"/>
            <a:r>
              <a:rPr lang="en-US" i="1" dirty="0" smtClean="0">
                <a:solidFill>
                  <a:srgbClr val="FFFF00"/>
                </a:solidFill>
              </a:rPr>
              <a:t>Collider</a:t>
            </a:r>
            <a:endParaRPr lang="th-TH" i="1" dirty="0">
              <a:solidFill>
                <a:srgbClr val="FFFF00"/>
              </a:solidFill>
            </a:endParaRPr>
          </a:p>
        </p:txBody>
      </p:sp>
      <p:pic>
        <p:nvPicPr>
          <p:cNvPr id="69634" name="Picture 2" descr="Datei:Airbus A380 overfly.jpg"/>
          <p:cNvPicPr>
            <a:picLocks noChangeAspect="1" noChangeArrowheads="1"/>
          </p:cNvPicPr>
          <p:nvPr/>
        </p:nvPicPr>
        <p:blipFill>
          <a:blip r:embed="rId5" cstate="print"/>
          <a:srcRect/>
          <a:stretch>
            <a:fillRect/>
          </a:stretch>
        </p:blipFill>
        <p:spPr bwMode="auto">
          <a:xfrm>
            <a:off x="4644008" y="0"/>
            <a:ext cx="4499992" cy="2953120"/>
          </a:xfrm>
          <a:prstGeom prst="rect">
            <a:avLst/>
          </a:prstGeom>
          <a:noFill/>
        </p:spPr>
      </p:pic>
      <p:pic>
        <p:nvPicPr>
          <p:cNvPr id="69636" name="Picture 4" descr="http://t3.gstatic.com/images?q=tbn:ANd9GcSnwo1VKK3lwpfGD8Wo5rDxp58eODAmAs4QjN43m7Qz5zJBMU7x"/>
          <p:cNvPicPr>
            <a:picLocks noChangeAspect="1" noChangeArrowheads="1"/>
          </p:cNvPicPr>
          <p:nvPr/>
        </p:nvPicPr>
        <p:blipFill>
          <a:blip r:embed="rId6" cstate="print"/>
          <a:srcRect/>
          <a:stretch>
            <a:fillRect/>
          </a:stretch>
        </p:blipFill>
        <p:spPr bwMode="auto">
          <a:xfrm>
            <a:off x="5596456" y="2996952"/>
            <a:ext cx="3547544" cy="3861048"/>
          </a:xfrm>
          <a:prstGeom prst="rect">
            <a:avLst/>
          </a:prstGeom>
          <a:noFill/>
        </p:spPr>
      </p:pic>
      <p:pic>
        <p:nvPicPr>
          <p:cNvPr id="69638" name="Picture 6" descr="http://www.virtuescience.com/chinese-launch.jpg"/>
          <p:cNvPicPr>
            <a:picLocks noChangeAspect="1" noChangeArrowheads="1"/>
          </p:cNvPicPr>
          <p:nvPr/>
        </p:nvPicPr>
        <p:blipFill>
          <a:blip r:embed="rId7" cstate="print"/>
          <a:srcRect/>
          <a:stretch>
            <a:fillRect/>
          </a:stretch>
        </p:blipFill>
        <p:spPr bwMode="auto">
          <a:xfrm>
            <a:off x="3995936" y="4437112"/>
            <a:ext cx="1530758" cy="2132856"/>
          </a:xfrm>
          <a:prstGeom prst="rect">
            <a:avLst/>
          </a:prstGeom>
          <a:noFill/>
        </p:spPr>
      </p:pic>
      <p:sp>
        <p:nvSpPr>
          <p:cNvPr id="15" name="Slide Number Placeholder 14"/>
          <p:cNvSpPr>
            <a:spLocks noGrp="1"/>
          </p:cNvSpPr>
          <p:nvPr>
            <p:ph type="sldNum" sz="quarter" idx="12"/>
          </p:nvPr>
        </p:nvSpPr>
        <p:spPr/>
        <p:txBody>
          <a:bodyPr/>
          <a:lstStyle/>
          <a:p>
            <a:fld id="{69ADDD85-5A9F-4E89-AC81-0A64F86A6DC6}" type="slidenum">
              <a:rPr lang="th-TH" smtClean="0"/>
              <a:pPr/>
              <a:t>29</a:t>
            </a:fld>
            <a:endParaRPr lang="th-TH"/>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th-TH"/>
          </a:p>
        </p:txBody>
      </p:sp>
      <p:sp>
        <p:nvSpPr>
          <p:cNvPr id="4" name="Title 3"/>
          <p:cNvSpPr>
            <a:spLocks noGrp="1"/>
          </p:cNvSpPr>
          <p:nvPr>
            <p:ph type="title"/>
          </p:nvPr>
        </p:nvSpPr>
        <p:spPr/>
        <p:txBody>
          <a:bodyPr>
            <a:noAutofit/>
          </a:bodyPr>
          <a:lstStyle/>
          <a:p>
            <a:r>
              <a:rPr lang="th-TH" sz="7200" dirty="0" smtClean="0">
                <a:latin typeface="EucrosiaUPC" pitchFamily="18" charset="-34"/>
                <a:cs typeface="EucrosiaUPC" pitchFamily="18" charset="-34"/>
              </a:rPr>
              <a:t>ประเทศไทย ๒๕๕๕</a:t>
            </a:r>
            <a:br>
              <a:rPr lang="th-TH" sz="7200" dirty="0" smtClean="0">
                <a:latin typeface="EucrosiaUPC" pitchFamily="18" charset="-34"/>
                <a:cs typeface="EucrosiaUPC" pitchFamily="18" charset="-34"/>
              </a:rPr>
            </a:br>
            <a:endParaRPr lang="th-TH" sz="7200" dirty="0"/>
          </a:p>
        </p:txBody>
      </p:sp>
      <p:sp>
        <p:nvSpPr>
          <p:cNvPr id="6" name="Slide Number Placeholder 5"/>
          <p:cNvSpPr>
            <a:spLocks noGrp="1"/>
          </p:cNvSpPr>
          <p:nvPr>
            <p:ph type="sldNum" sz="quarter" idx="12"/>
          </p:nvPr>
        </p:nvSpPr>
        <p:spPr/>
        <p:txBody>
          <a:bodyPr/>
          <a:lstStyle/>
          <a:p>
            <a:fld id="{69ADDD85-5A9F-4E89-AC81-0A64F86A6DC6}" type="slidenum">
              <a:rPr lang="th-TH" smtClean="0"/>
              <a:pPr/>
              <a:t>3</a:t>
            </a:fld>
            <a:endParaRPr lang="th-TH"/>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t2.gstatic.com/images?q=tbn:2qu2orh-eievUM:http://www.webwombat.com.au/careers_ed/education/images/climate-change-2.jpg">
            <a:hlinkClick r:id="rId2" action="ppaction://hlinksldjump"/>
          </p:cNvPr>
          <p:cNvPicPr>
            <a:picLocks noChangeAspect="1" noChangeArrowheads="1"/>
          </p:cNvPicPr>
          <p:nvPr/>
        </p:nvPicPr>
        <p:blipFill>
          <a:blip r:embed="rId3" cstate="print"/>
          <a:srcRect/>
          <a:stretch>
            <a:fillRect/>
          </a:stretch>
        </p:blipFill>
        <p:spPr bwMode="auto">
          <a:xfrm>
            <a:off x="5715008" y="2449297"/>
            <a:ext cx="3428992" cy="4408703"/>
          </a:xfrm>
          <a:prstGeom prst="rect">
            <a:avLst/>
          </a:prstGeom>
          <a:noFill/>
        </p:spPr>
      </p:pic>
      <p:pic>
        <p:nvPicPr>
          <p:cNvPr id="16388" name="Picture 4" descr="http://t3.gstatic.com/images?q=tbn:AysvcOlHK2vvdM:http://watersecretsblog.com/archives/Climate%2520Change.jpg">
            <a:hlinkClick r:id="rId2" action="ppaction://hlinksldjump"/>
          </p:cNvPr>
          <p:cNvPicPr>
            <a:picLocks noChangeAspect="1" noChangeArrowheads="1"/>
          </p:cNvPicPr>
          <p:nvPr/>
        </p:nvPicPr>
        <p:blipFill>
          <a:blip r:embed="rId4" cstate="print"/>
          <a:srcRect/>
          <a:stretch>
            <a:fillRect/>
          </a:stretch>
        </p:blipFill>
        <p:spPr bwMode="auto">
          <a:xfrm>
            <a:off x="-1" y="0"/>
            <a:ext cx="2612569" cy="2438400"/>
          </a:xfrm>
          <a:prstGeom prst="rect">
            <a:avLst/>
          </a:prstGeom>
          <a:noFill/>
        </p:spPr>
      </p:pic>
      <p:pic>
        <p:nvPicPr>
          <p:cNvPr id="16390" name="Picture 6" descr="http://www.onecornell.com/wp-content/uploads/2010/02/ClimateChange1.jpg">
            <a:hlinkClick r:id="rId2" action="ppaction://hlinksldjump"/>
          </p:cNvPr>
          <p:cNvPicPr>
            <a:picLocks noChangeAspect="1" noChangeArrowheads="1"/>
          </p:cNvPicPr>
          <p:nvPr/>
        </p:nvPicPr>
        <p:blipFill>
          <a:blip r:embed="rId5" cstate="print"/>
          <a:srcRect/>
          <a:stretch>
            <a:fillRect/>
          </a:stretch>
        </p:blipFill>
        <p:spPr bwMode="auto">
          <a:xfrm>
            <a:off x="2514600" y="0"/>
            <a:ext cx="3276600" cy="2457451"/>
          </a:xfrm>
          <a:prstGeom prst="rect">
            <a:avLst/>
          </a:prstGeom>
          <a:noFill/>
        </p:spPr>
      </p:pic>
      <p:pic>
        <p:nvPicPr>
          <p:cNvPr id="16392" name="Picture 8" descr="http://www.carbonfund.org/blog/wp-content/uploads/2009/09/climate-change-and-poverty.jpg">
            <a:hlinkClick r:id="rId2" action="ppaction://hlinksldjump"/>
          </p:cNvPr>
          <p:cNvPicPr>
            <a:picLocks noChangeAspect="1" noChangeArrowheads="1"/>
          </p:cNvPicPr>
          <p:nvPr/>
        </p:nvPicPr>
        <p:blipFill>
          <a:blip r:embed="rId6" cstate="print"/>
          <a:srcRect/>
          <a:stretch>
            <a:fillRect/>
          </a:stretch>
        </p:blipFill>
        <p:spPr bwMode="auto">
          <a:xfrm>
            <a:off x="0" y="2438400"/>
            <a:ext cx="2613659" cy="2057400"/>
          </a:xfrm>
          <a:prstGeom prst="rect">
            <a:avLst/>
          </a:prstGeom>
          <a:noFill/>
        </p:spPr>
      </p:pic>
      <p:pic>
        <p:nvPicPr>
          <p:cNvPr id="16394" name="Picture 10" descr="http://www.saisawankhayanying.com/wp-content/uploads/2010/01/climate_change_02181.jpg">
            <a:hlinkClick r:id="rId2" action="ppaction://hlinksldjump"/>
          </p:cNvPr>
          <p:cNvPicPr>
            <a:picLocks noChangeAspect="1" noChangeArrowheads="1"/>
          </p:cNvPicPr>
          <p:nvPr/>
        </p:nvPicPr>
        <p:blipFill>
          <a:blip r:embed="rId7" cstate="print"/>
          <a:srcRect/>
          <a:stretch>
            <a:fillRect/>
          </a:stretch>
        </p:blipFill>
        <p:spPr bwMode="auto">
          <a:xfrm>
            <a:off x="3048000" y="4876800"/>
            <a:ext cx="3536808" cy="1981200"/>
          </a:xfrm>
          <a:prstGeom prst="rect">
            <a:avLst/>
          </a:prstGeom>
          <a:noFill/>
        </p:spPr>
      </p:pic>
      <p:pic>
        <p:nvPicPr>
          <p:cNvPr id="16398" name="Picture 14" descr="http://www.treehugger.com/weathering%20the%20storm.jpg">
            <a:hlinkClick r:id="rId2" action="ppaction://hlinksldjump"/>
          </p:cNvPr>
          <p:cNvPicPr>
            <a:picLocks noChangeAspect="1" noChangeArrowheads="1"/>
          </p:cNvPicPr>
          <p:nvPr/>
        </p:nvPicPr>
        <p:blipFill>
          <a:blip r:embed="rId8" cstate="print"/>
          <a:srcRect/>
          <a:stretch>
            <a:fillRect/>
          </a:stretch>
        </p:blipFill>
        <p:spPr bwMode="auto">
          <a:xfrm>
            <a:off x="2571736" y="2428868"/>
            <a:ext cx="3200400" cy="2564120"/>
          </a:xfrm>
          <a:prstGeom prst="rect">
            <a:avLst/>
          </a:prstGeom>
          <a:noFill/>
        </p:spPr>
      </p:pic>
      <p:pic>
        <p:nvPicPr>
          <p:cNvPr id="16400" name="Picture 16" descr="http://www.surfersvillage.com/img/st/climateChangeStorm.jpg">
            <a:hlinkClick r:id="rId2" action="ppaction://hlinksldjump"/>
          </p:cNvPr>
          <p:cNvPicPr>
            <a:picLocks noChangeAspect="1" noChangeArrowheads="1"/>
          </p:cNvPicPr>
          <p:nvPr/>
        </p:nvPicPr>
        <p:blipFill>
          <a:blip r:embed="rId9" cstate="print"/>
          <a:srcRect/>
          <a:stretch>
            <a:fillRect/>
          </a:stretch>
        </p:blipFill>
        <p:spPr bwMode="auto">
          <a:xfrm>
            <a:off x="0" y="4500570"/>
            <a:ext cx="3440100" cy="2357430"/>
          </a:xfrm>
          <a:prstGeom prst="rect">
            <a:avLst/>
          </a:prstGeom>
          <a:noFill/>
        </p:spPr>
      </p:pic>
      <p:sp>
        <p:nvSpPr>
          <p:cNvPr id="10" name="Slide Number Placeholder 9"/>
          <p:cNvSpPr>
            <a:spLocks noGrp="1"/>
          </p:cNvSpPr>
          <p:nvPr>
            <p:ph type="sldNum" sz="quarter" idx="12"/>
          </p:nvPr>
        </p:nvSpPr>
        <p:spPr/>
        <p:txBody>
          <a:bodyPr/>
          <a:lstStyle/>
          <a:p>
            <a:fld id="{EA3A0F8A-C7F3-4EE9-AFCA-027C646107EE}" type="slidenum">
              <a:rPr lang="en-US" smtClean="0"/>
              <a:pPr/>
              <a:t>30</a:t>
            </a:fld>
            <a:endParaRPr lang="en-US"/>
          </a:p>
        </p:txBody>
      </p:sp>
      <p:pic>
        <p:nvPicPr>
          <p:cNvPr id="11" name="Picture 2"/>
          <p:cNvPicPr>
            <a:picLocks noChangeAspect="1" noChangeArrowheads="1"/>
          </p:cNvPicPr>
          <p:nvPr/>
        </p:nvPicPr>
        <p:blipFill>
          <a:blip r:embed="rId10" cstate="print"/>
          <a:srcRect/>
          <a:stretch>
            <a:fillRect/>
          </a:stretch>
        </p:blipFill>
        <p:spPr bwMode="auto">
          <a:xfrm>
            <a:off x="5786446" y="0"/>
            <a:ext cx="3357554" cy="3804706"/>
          </a:xfrm>
          <a:prstGeom prst="rect">
            <a:avLst/>
          </a:prstGeom>
          <a:noFill/>
          <a:ln w="9525">
            <a:noFill/>
            <a:miter lim="800000"/>
            <a:headEnd/>
            <a:tailEnd/>
          </a:ln>
          <a:effectLst/>
        </p:spPr>
      </p:pic>
      <p:sp>
        <p:nvSpPr>
          <p:cNvPr id="12" name="&quot;No&quot; Symbol 11"/>
          <p:cNvSpPr/>
          <p:nvPr/>
        </p:nvSpPr>
        <p:spPr>
          <a:xfrm>
            <a:off x="2771800" y="2420888"/>
            <a:ext cx="3456384" cy="2016224"/>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13" name="&quot;No&quot; Symbol 12"/>
          <p:cNvSpPr/>
          <p:nvPr/>
        </p:nvSpPr>
        <p:spPr>
          <a:xfrm>
            <a:off x="2924200" y="2573288"/>
            <a:ext cx="3456384" cy="2016224"/>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bg1"/>
                </a:solidFill>
              </a:rPr>
              <a:t>Climate</a:t>
            </a:r>
          </a:p>
          <a:p>
            <a:pPr algn="ctr"/>
            <a:r>
              <a:rPr lang="en-US" sz="8000" i="1" dirty="0" smtClean="0">
                <a:solidFill>
                  <a:schemeClr val="bg1"/>
                </a:solidFill>
              </a:rPr>
              <a:t>Change</a:t>
            </a:r>
            <a:endParaRPr lang="th-TH" sz="8000" i="1"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E08E991-7232-4172-AB52-D4B447269801}" type="slidenum">
              <a:rPr lang="th-TH" smtClean="0"/>
              <a:pPr>
                <a:defRPr/>
              </a:pPr>
              <a:t>31</a:t>
            </a:fld>
            <a:endParaRPr lang="th-TH"/>
          </a:p>
        </p:txBody>
      </p:sp>
      <p:pic>
        <p:nvPicPr>
          <p:cNvPr id="1026" name="Picture 2" descr="C:\Users\sony\Pictures\f1.jpg"/>
          <p:cNvPicPr>
            <a:picLocks noChangeAspect="1" noChangeArrowheads="1"/>
          </p:cNvPicPr>
          <p:nvPr/>
        </p:nvPicPr>
        <p:blipFill>
          <a:blip r:embed="rId2" cstate="print"/>
          <a:srcRect/>
          <a:stretch>
            <a:fillRect/>
          </a:stretch>
        </p:blipFill>
        <p:spPr bwMode="auto">
          <a:xfrm>
            <a:off x="0" y="4885904"/>
            <a:ext cx="3203848" cy="1972096"/>
          </a:xfrm>
          <a:prstGeom prst="rect">
            <a:avLst/>
          </a:prstGeom>
          <a:noFill/>
        </p:spPr>
      </p:pic>
      <p:pic>
        <p:nvPicPr>
          <p:cNvPr id="1027" name="Picture 3" descr="C:\Users\sony\Pictures\s_t04_29029620.jpg"/>
          <p:cNvPicPr>
            <a:picLocks noChangeAspect="1" noChangeArrowheads="1"/>
          </p:cNvPicPr>
          <p:nvPr/>
        </p:nvPicPr>
        <p:blipFill>
          <a:blip r:embed="rId3" cstate="print"/>
          <a:srcRect/>
          <a:stretch>
            <a:fillRect/>
          </a:stretch>
        </p:blipFill>
        <p:spPr bwMode="auto">
          <a:xfrm>
            <a:off x="2411760" y="2060849"/>
            <a:ext cx="4531332" cy="2908100"/>
          </a:xfrm>
          <a:prstGeom prst="rect">
            <a:avLst/>
          </a:prstGeom>
          <a:noFill/>
        </p:spPr>
      </p:pic>
      <p:pic>
        <p:nvPicPr>
          <p:cNvPr id="1029" name="Picture 5" descr="C:\Users\sony\Pictures\s_t22_RTR2SK7T.jpg"/>
          <p:cNvPicPr>
            <a:picLocks noChangeAspect="1" noChangeArrowheads="1"/>
          </p:cNvPicPr>
          <p:nvPr/>
        </p:nvPicPr>
        <p:blipFill>
          <a:blip r:embed="rId4" cstate="print"/>
          <a:srcRect/>
          <a:stretch>
            <a:fillRect/>
          </a:stretch>
        </p:blipFill>
        <p:spPr bwMode="auto">
          <a:xfrm>
            <a:off x="5868144" y="2060848"/>
            <a:ext cx="3275856" cy="2808312"/>
          </a:xfrm>
          <a:prstGeom prst="rect">
            <a:avLst/>
          </a:prstGeom>
          <a:noFill/>
        </p:spPr>
      </p:pic>
      <p:pic>
        <p:nvPicPr>
          <p:cNvPr id="1030" name="Picture 6" descr="C:\Users\sony\Pictures\s_t26_28809267.jpg"/>
          <p:cNvPicPr>
            <a:picLocks noChangeAspect="1" noChangeArrowheads="1"/>
          </p:cNvPicPr>
          <p:nvPr/>
        </p:nvPicPr>
        <p:blipFill>
          <a:blip r:embed="rId5" cstate="print"/>
          <a:srcRect/>
          <a:stretch>
            <a:fillRect/>
          </a:stretch>
        </p:blipFill>
        <p:spPr bwMode="auto">
          <a:xfrm>
            <a:off x="0" y="0"/>
            <a:ext cx="3466904" cy="2336924"/>
          </a:xfrm>
          <a:prstGeom prst="rect">
            <a:avLst/>
          </a:prstGeom>
          <a:noFill/>
        </p:spPr>
      </p:pic>
      <p:pic>
        <p:nvPicPr>
          <p:cNvPr id="1032" name="Picture 8" descr="C:\Users\sony\Pictures\s_t14_24751915.jpg"/>
          <p:cNvPicPr>
            <a:picLocks noChangeAspect="1" noChangeArrowheads="1"/>
          </p:cNvPicPr>
          <p:nvPr/>
        </p:nvPicPr>
        <p:blipFill>
          <a:blip r:embed="rId6" cstate="print"/>
          <a:srcRect/>
          <a:stretch>
            <a:fillRect/>
          </a:stretch>
        </p:blipFill>
        <p:spPr bwMode="auto">
          <a:xfrm>
            <a:off x="6084168" y="4820171"/>
            <a:ext cx="3059832" cy="2037829"/>
          </a:xfrm>
          <a:prstGeom prst="rect">
            <a:avLst/>
          </a:prstGeom>
          <a:noFill/>
        </p:spPr>
      </p:pic>
      <p:pic>
        <p:nvPicPr>
          <p:cNvPr id="1033" name="Picture 9" descr="C:\Users\sony\Pictures\s_t19_RTR2SH3B.jpg"/>
          <p:cNvPicPr>
            <a:picLocks noChangeAspect="1" noChangeArrowheads="1"/>
          </p:cNvPicPr>
          <p:nvPr/>
        </p:nvPicPr>
        <p:blipFill>
          <a:blip r:embed="rId7" cstate="print"/>
          <a:srcRect/>
          <a:stretch>
            <a:fillRect/>
          </a:stretch>
        </p:blipFill>
        <p:spPr bwMode="auto">
          <a:xfrm>
            <a:off x="3203848" y="4945539"/>
            <a:ext cx="2880319" cy="1912462"/>
          </a:xfrm>
          <a:prstGeom prst="rect">
            <a:avLst/>
          </a:prstGeom>
          <a:noFill/>
        </p:spPr>
      </p:pic>
      <p:pic>
        <p:nvPicPr>
          <p:cNvPr id="1034" name="Picture 10" descr="C:\Users\sony\Pictures\s_t09_29029329.jpg"/>
          <p:cNvPicPr>
            <a:picLocks noChangeAspect="1" noChangeArrowheads="1"/>
          </p:cNvPicPr>
          <p:nvPr/>
        </p:nvPicPr>
        <p:blipFill>
          <a:blip r:embed="rId8" cstate="print"/>
          <a:srcRect/>
          <a:stretch>
            <a:fillRect/>
          </a:stretch>
        </p:blipFill>
        <p:spPr bwMode="auto">
          <a:xfrm>
            <a:off x="3131840" y="0"/>
            <a:ext cx="3132362" cy="2060848"/>
          </a:xfrm>
          <a:prstGeom prst="rect">
            <a:avLst/>
          </a:prstGeom>
          <a:noFill/>
        </p:spPr>
      </p:pic>
      <p:pic>
        <p:nvPicPr>
          <p:cNvPr id="1035" name="Picture 11" descr="C:\Users\sony\Pictures\s_t31_RTR2SFMV.jpg"/>
          <p:cNvPicPr>
            <a:picLocks noChangeAspect="1" noChangeArrowheads="1"/>
          </p:cNvPicPr>
          <p:nvPr/>
        </p:nvPicPr>
        <p:blipFill>
          <a:blip r:embed="rId9" cstate="print"/>
          <a:srcRect/>
          <a:stretch>
            <a:fillRect/>
          </a:stretch>
        </p:blipFill>
        <p:spPr bwMode="auto">
          <a:xfrm>
            <a:off x="0" y="2348880"/>
            <a:ext cx="2411760" cy="2664296"/>
          </a:xfrm>
          <a:prstGeom prst="rect">
            <a:avLst/>
          </a:prstGeom>
          <a:noFill/>
        </p:spPr>
      </p:pic>
      <p:pic>
        <p:nvPicPr>
          <p:cNvPr id="1036" name="Picture 12" descr="C:\Users\sony\Pictures\s_t16_RTR2SECE.jpg"/>
          <p:cNvPicPr>
            <a:picLocks noChangeAspect="1" noChangeArrowheads="1"/>
          </p:cNvPicPr>
          <p:nvPr/>
        </p:nvPicPr>
        <p:blipFill>
          <a:blip r:embed="rId10" cstate="print"/>
          <a:srcRect/>
          <a:stretch>
            <a:fillRect/>
          </a:stretch>
        </p:blipFill>
        <p:spPr bwMode="auto">
          <a:xfrm>
            <a:off x="6228184" y="0"/>
            <a:ext cx="2915816" cy="2060848"/>
          </a:xfrm>
          <a:prstGeom prst="rect">
            <a:avLst/>
          </a:prstGeom>
          <a:noFill/>
        </p:spPr>
      </p:pic>
      <p:sp>
        <p:nvSpPr>
          <p:cNvPr id="13" name="TextBox 12"/>
          <p:cNvSpPr txBox="1"/>
          <p:nvPr/>
        </p:nvSpPr>
        <p:spPr>
          <a:xfrm>
            <a:off x="3203848" y="1700808"/>
            <a:ext cx="1107996" cy="523220"/>
          </a:xfrm>
          <a:prstGeom prst="rect">
            <a:avLst/>
          </a:prstGeom>
          <a:noFill/>
        </p:spPr>
        <p:txBody>
          <a:bodyPr wrap="none" rtlCol="0">
            <a:spAutoFit/>
          </a:bodyPr>
          <a:lstStyle/>
          <a:p>
            <a:r>
              <a:rPr lang="th-TH" dirty="0" smtClean="0"/>
              <a:t>	</a:t>
            </a:r>
            <a:endParaRPr lang="th-TH" dirty="0">
              <a:solidFill>
                <a:srgbClr val="FF0000"/>
              </a:solidFill>
            </a:endParaRPr>
          </a:p>
        </p:txBody>
      </p:sp>
      <p:sp>
        <p:nvSpPr>
          <p:cNvPr id="14" name="TextBox 13"/>
          <p:cNvSpPr txBox="1"/>
          <p:nvPr/>
        </p:nvSpPr>
        <p:spPr>
          <a:xfrm>
            <a:off x="8604448" y="6381329"/>
            <a:ext cx="539552" cy="523220"/>
          </a:xfrm>
          <a:prstGeom prst="rect">
            <a:avLst/>
          </a:prstGeom>
          <a:noFill/>
        </p:spPr>
        <p:txBody>
          <a:bodyPr wrap="square">
            <a:spAutoFit/>
          </a:bodyPr>
          <a:lstStyle/>
          <a:p>
            <a:pPr algn="ctr">
              <a:defRPr/>
            </a:pPr>
            <a:fld id="{70F62CD8-D6B2-4012-A82A-5171298934E3}" type="slidenum">
              <a:rPr lang="en-US">
                <a:solidFill>
                  <a:schemeClr val="bg1"/>
                </a:solidFill>
                <a:latin typeface="Cordia New" pitchFamily="34" charset="-34"/>
                <a:cs typeface="Cordia New" pitchFamily="34" charset="-34"/>
              </a:rPr>
              <a:pPr algn="ctr">
                <a:defRPr/>
              </a:pPr>
              <a:t>31</a:t>
            </a:fld>
            <a:endParaRPr lang="en-US" dirty="0">
              <a:solidFill>
                <a:schemeClr val="bg1"/>
              </a:solidFill>
              <a:latin typeface="Cordia New" pitchFamily="34" charset="-34"/>
              <a:cs typeface="Cordia New" pitchFamily="34" charset="-34"/>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5"/>
          <p:cNvGrpSpPr>
            <a:grpSpLocks/>
          </p:cNvGrpSpPr>
          <p:nvPr/>
        </p:nvGrpSpPr>
        <p:grpSpPr bwMode="auto">
          <a:xfrm>
            <a:off x="450258" y="188640"/>
            <a:ext cx="5301255" cy="2425970"/>
            <a:chOff x="1107094" y="2125852"/>
            <a:chExt cx="6207019" cy="3214715"/>
          </a:xfrm>
        </p:grpSpPr>
        <p:sp>
          <p:nvSpPr>
            <p:cNvPr id="4" name="Rectangle 276"/>
            <p:cNvSpPr>
              <a:spLocks noChangeArrowheads="1"/>
            </p:cNvSpPr>
            <p:nvPr/>
          </p:nvSpPr>
          <p:spPr bwMode="auto">
            <a:xfrm rot="16200000">
              <a:off x="3747289" y="433318"/>
              <a:ext cx="367058" cy="3752126"/>
            </a:xfrm>
            <a:prstGeom prst="rect">
              <a:avLst/>
            </a:prstGeom>
            <a:noFill/>
            <a:ln w="9525">
              <a:noFill/>
              <a:miter lim="800000"/>
              <a:headEnd/>
              <a:tailEnd/>
            </a:ln>
          </p:spPr>
          <p:txBody>
            <a:bodyPr vert="eaVert" wrap="square" lIns="0" tIns="0" rIns="0" bIns="0">
              <a:spAutoFit/>
            </a:bodyPr>
            <a:lstStyle/>
            <a:p>
              <a:pPr defTabSz="1008063"/>
              <a:r>
                <a:rPr kumimoji="1" lang="en-US" altLang="ja-JP" sz="1800" b="1" dirty="0" smtClean="0">
                  <a:solidFill>
                    <a:srgbClr val="FF0000"/>
                  </a:solidFill>
                  <a:latin typeface="Tw Cen MT" pitchFamily="34" charset="0"/>
                  <a:ea typeface="MS PGothic" pitchFamily="34" charset="-128"/>
                  <a:cs typeface="Angsana New" pitchFamily="18" charset="-34"/>
                </a:rPr>
                <a:t>Global Energy Demand</a:t>
              </a:r>
              <a:endParaRPr kumimoji="1" lang="en-US" altLang="ja-JP" sz="1800" b="1" dirty="0">
                <a:solidFill>
                  <a:srgbClr val="FF0000"/>
                </a:solidFill>
                <a:latin typeface="Tw Cen MT" pitchFamily="34" charset="0"/>
                <a:ea typeface="MS PGothic" pitchFamily="34" charset="-128"/>
                <a:cs typeface="Angsana New" pitchFamily="18" charset="-34"/>
              </a:endParaRPr>
            </a:p>
          </p:txBody>
        </p:sp>
        <p:sp>
          <p:nvSpPr>
            <p:cNvPr id="5" name="Rectangle 279"/>
            <p:cNvSpPr>
              <a:spLocks noChangeArrowheads="1"/>
            </p:cNvSpPr>
            <p:nvPr/>
          </p:nvSpPr>
          <p:spPr bwMode="auto">
            <a:xfrm>
              <a:off x="6272367" y="2426365"/>
              <a:ext cx="104174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Other renewables</a:t>
              </a:r>
            </a:p>
          </p:txBody>
        </p:sp>
        <p:sp>
          <p:nvSpPr>
            <p:cNvPr id="6" name="Line 185"/>
            <p:cNvSpPr>
              <a:spLocks noChangeShapeType="1"/>
            </p:cNvSpPr>
            <p:nvPr/>
          </p:nvSpPr>
          <p:spPr bwMode="auto">
            <a:xfrm>
              <a:off x="1768597" y="4779281"/>
              <a:ext cx="4064378" cy="1067"/>
            </a:xfrm>
            <a:prstGeom prst="line">
              <a:avLst/>
            </a:prstGeom>
            <a:noFill/>
            <a:ln w="0">
              <a:solidFill>
                <a:srgbClr val="C0C0C0"/>
              </a:solidFill>
              <a:prstDash val="sysDot"/>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7" name="Line 186"/>
            <p:cNvSpPr>
              <a:spLocks noChangeShapeType="1"/>
            </p:cNvSpPr>
            <p:nvPr/>
          </p:nvSpPr>
          <p:spPr bwMode="auto">
            <a:xfrm>
              <a:off x="1768597" y="4499706"/>
              <a:ext cx="4064378" cy="4268"/>
            </a:xfrm>
            <a:prstGeom prst="line">
              <a:avLst/>
            </a:prstGeom>
            <a:noFill/>
            <a:ln w="0">
              <a:solidFill>
                <a:srgbClr val="C0C0C0"/>
              </a:solidFill>
              <a:prstDash val="sysDot"/>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8" name="Line 187"/>
            <p:cNvSpPr>
              <a:spLocks noChangeShapeType="1"/>
            </p:cNvSpPr>
            <p:nvPr/>
          </p:nvSpPr>
          <p:spPr bwMode="auto">
            <a:xfrm>
              <a:off x="1768597" y="4205191"/>
              <a:ext cx="4064378" cy="3202"/>
            </a:xfrm>
            <a:prstGeom prst="line">
              <a:avLst/>
            </a:prstGeom>
            <a:noFill/>
            <a:ln w="0">
              <a:solidFill>
                <a:srgbClr val="C0C0C0"/>
              </a:solidFill>
              <a:prstDash val="sysDot"/>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9" name="Line 188"/>
            <p:cNvSpPr>
              <a:spLocks noChangeShapeType="1"/>
            </p:cNvSpPr>
            <p:nvPr/>
          </p:nvSpPr>
          <p:spPr bwMode="auto">
            <a:xfrm>
              <a:off x="1768597" y="3911744"/>
              <a:ext cx="4064378" cy="1067"/>
            </a:xfrm>
            <a:prstGeom prst="line">
              <a:avLst/>
            </a:prstGeom>
            <a:noFill/>
            <a:ln w="0">
              <a:solidFill>
                <a:srgbClr val="C0C0C0"/>
              </a:solidFill>
              <a:prstDash val="sysDot"/>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10" name="Line 189"/>
            <p:cNvSpPr>
              <a:spLocks noChangeShapeType="1"/>
            </p:cNvSpPr>
            <p:nvPr/>
          </p:nvSpPr>
          <p:spPr bwMode="auto">
            <a:xfrm>
              <a:off x="1768597" y="3632169"/>
              <a:ext cx="4064378" cy="2133"/>
            </a:xfrm>
            <a:prstGeom prst="line">
              <a:avLst/>
            </a:prstGeom>
            <a:noFill/>
            <a:ln w="0">
              <a:solidFill>
                <a:srgbClr val="C0C0C0"/>
              </a:solidFill>
              <a:prstDash val="sysDot"/>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11" name="Line 190"/>
            <p:cNvSpPr>
              <a:spLocks noChangeShapeType="1"/>
            </p:cNvSpPr>
            <p:nvPr/>
          </p:nvSpPr>
          <p:spPr bwMode="auto">
            <a:xfrm>
              <a:off x="1768597" y="3336586"/>
              <a:ext cx="4064378" cy="4268"/>
            </a:xfrm>
            <a:prstGeom prst="line">
              <a:avLst/>
            </a:prstGeom>
            <a:noFill/>
            <a:ln w="0">
              <a:solidFill>
                <a:srgbClr val="C0C0C0"/>
              </a:solidFill>
              <a:prstDash val="sysDot"/>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12" name="Line 191"/>
            <p:cNvSpPr>
              <a:spLocks noChangeShapeType="1"/>
            </p:cNvSpPr>
            <p:nvPr/>
          </p:nvSpPr>
          <p:spPr bwMode="auto">
            <a:xfrm>
              <a:off x="1768597" y="3041005"/>
              <a:ext cx="4064378" cy="4268"/>
            </a:xfrm>
            <a:prstGeom prst="line">
              <a:avLst/>
            </a:prstGeom>
            <a:noFill/>
            <a:ln w="0">
              <a:solidFill>
                <a:srgbClr val="C0C0C0"/>
              </a:solidFill>
              <a:prstDash val="sysDot"/>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13" name="Line 192"/>
            <p:cNvSpPr>
              <a:spLocks noChangeShapeType="1"/>
            </p:cNvSpPr>
            <p:nvPr/>
          </p:nvSpPr>
          <p:spPr bwMode="auto">
            <a:xfrm>
              <a:off x="1768597" y="2764630"/>
              <a:ext cx="4064378" cy="2133"/>
            </a:xfrm>
            <a:prstGeom prst="line">
              <a:avLst/>
            </a:prstGeom>
            <a:noFill/>
            <a:ln w="0">
              <a:solidFill>
                <a:srgbClr val="C0C0C0"/>
              </a:solidFill>
              <a:prstDash val="sysDot"/>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14" name="Line 193"/>
            <p:cNvSpPr>
              <a:spLocks noChangeShapeType="1"/>
            </p:cNvSpPr>
            <p:nvPr/>
          </p:nvSpPr>
          <p:spPr bwMode="auto">
            <a:xfrm>
              <a:off x="1768597" y="2469048"/>
              <a:ext cx="4064378" cy="2133"/>
            </a:xfrm>
            <a:prstGeom prst="line">
              <a:avLst/>
            </a:prstGeom>
            <a:noFill/>
            <a:ln w="0">
              <a:solidFill>
                <a:srgbClr val="C0C0C0"/>
              </a:solidFill>
              <a:prstDash val="sysDot"/>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15" name="Freeform 194"/>
            <p:cNvSpPr>
              <a:spLocks/>
            </p:cNvSpPr>
            <p:nvPr/>
          </p:nvSpPr>
          <p:spPr bwMode="auto">
            <a:xfrm>
              <a:off x="1769485" y="4377907"/>
              <a:ext cx="4064425" cy="704637"/>
            </a:xfrm>
            <a:custGeom>
              <a:avLst/>
              <a:gdLst>
                <a:gd name="T0" fmla="*/ 0 w 1488"/>
                <a:gd name="T1" fmla="*/ 1208412337 h 258"/>
                <a:gd name="T2" fmla="*/ 447655690 w 1488"/>
                <a:gd name="T3" fmla="*/ 1208412337 h 258"/>
                <a:gd name="T4" fmla="*/ 895314112 w 1488"/>
                <a:gd name="T5" fmla="*/ 1163656540 h 258"/>
                <a:gd name="T6" fmla="*/ 1342969631 w 1488"/>
                <a:gd name="T7" fmla="*/ 1118900742 h 258"/>
                <a:gd name="T8" fmla="*/ 1790625492 w 1488"/>
                <a:gd name="T9" fmla="*/ 1074144945 h 258"/>
                <a:gd name="T10" fmla="*/ 2147483647 w 1488"/>
                <a:gd name="T11" fmla="*/ 1029389147 h 258"/>
                <a:gd name="T12" fmla="*/ 2147483647 w 1488"/>
                <a:gd name="T13" fmla="*/ 1074144945 h 258"/>
                <a:gd name="T14" fmla="*/ 2147483647 w 1488"/>
                <a:gd name="T15" fmla="*/ 1074144945 h 258"/>
                <a:gd name="T16" fmla="*/ 2147483647 w 1488"/>
                <a:gd name="T17" fmla="*/ 1029389147 h 258"/>
                <a:gd name="T18" fmla="*/ 2147483647 w 1488"/>
                <a:gd name="T19" fmla="*/ 1029389147 h 258"/>
                <a:gd name="T20" fmla="*/ 2147483647 w 1488"/>
                <a:gd name="T21" fmla="*/ 1029389147 h 258"/>
                <a:gd name="T22" fmla="*/ 2147483647 w 1488"/>
                <a:gd name="T23" fmla="*/ 984633350 h 258"/>
                <a:gd name="T24" fmla="*/ 2147483647 w 1488"/>
                <a:gd name="T25" fmla="*/ 850363226 h 258"/>
                <a:gd name="T26" fmla="*/ 2147483647 w 1488"/>
                <a:gd name="T27" fmla="*/ 716095833 h 258"/>
                <a:gd name="T28" fmla="*/ 2147483647 w 1488"/>
                <a:gd name="T29" fmla="*/ 671339865 h 258"/>
                <a:gd name="T30" fmla="*/ 2147483647 w 1488"/>
                <a:gd name="T31" fmla="*/ 671339865 h 258"/>
                <a:gd name="T32" fmla="*/ 2147483647 w 1488"/>
                <a:gd name="T33" fmla="*/ 537072472 h 258"/>
                <a:gd name="T34" fmla="*/ 2147483647 w 1488"/>
                <a:gd name="T35" fmla="*/ 447560877 h 258"/>
                <a:gd name="T36" fmla="*/ 2147483647 w 1488"/>
                <a:gd name="T37" fmla="*/ 402805080 h 258"/>
                <a:gd name="T38" fmla="*/ 2147483647 w 1488"/>
                <a:gd name="T39" fmla="*/ 313290668 h 258"/>
                <a:gd name="T40" fmla="*/ 2147483647 w 1488"/>
                <a:gd name="T41" fmla="*/ 313290668 h 258"/>
                <a:gd name="T42" fmla="*/ 2147483647 w 1488"/>
                <a:gd name="T43" fmla="*/ 223779073 h 258"/>
                <a:gd name="T44" fmla="*/ 2147483647 w 1488"/>
                <a:gd name="T45" fmla="*/ 179023275 h 258"/>
                <a:gd name="T46" fmla="*/ 2147483647 w 1488"/>
                <a:gd name="T47" fmla="*/ 89511638 h 258"/>
                <a:gd name="T48" fmla="*/ 2147483647 w 1488"/>
                <a:gd name="T49" fmla="*/ 44755819 h 258"/>
                <a:gd name="T50" fmla="*/ 2147483647 w 1488"/>
                <a:gd name="T51" fmla="*/ 0 h 258"/>
                <a:gd name="T52" fmla="*/ 2147483647 w 1488"/>
                <a:gd name="T53" fmla="*/ 1924508170 h 258"/>
                <a:gd name="T54" fmla="*/ 2147483647 w 1488"/>
                <a:gd name="T55" fmla="*/ 1924508170 h 258"/>
                <a:gd name="T56" fmla="*/ 2147483647 w 1488"/>
                <a:gd name="T57" fmla="*/ 1924508170 h 258"/>
                <a:gd name="T58" fmla="*/ 2147483647 w 1488"/>
                <a:gd name="T59" fmla="*/ 1924508170 h 258"/>
                <a:gd name="T60" fmla="*/ 2147483647 w 1488"/>
                <a:gd name="T61" fmla="*/ 1924508170 h 258"/>
                <a:gd name="T62" fmla="*/ 2147483647 w 1488"/>
                <a:gd name="T63" fmla="*/ 1924508170 h 258"/>
                <a:gd name="T64" fmla="*/ 2147483647 w 1488"/>
                <a:gd name="T65" fmla="*/ 1924508170 h 258"/>
                <a:gd name="T66" fmla="*/ 2147483647 w 1488"/>
                <a:gd name="T67" fmla="*/ 1924508170 h 258"/>
                <a:gd name="T68" fmla="*/ 2147483647 w 1488"/>
                <a:gd name="T69" fmla="*/ 1924508170 h 258"/>
                <a:gd name="T70" fmla="*/ 2147483647 w 1488"/>
                <a:gd name="T71" fmla="*/ 1924508170 h 258"/>
                <a:gd name="T72" fmla="*/ 2147483647 w 1488"/>
                <a:gd name="T73" fmla="*/ 1924508170 h 258"/>
                <a:gd name="T74" fmla="*/ 2147483647 w 1488"/>
                <a:gd name="T75" fmla="*/ 1924508170 h 258"/>
                <a:gd name="T76" fmla="*/ 2147483647 w 1488"/>
                <a:gd name="T77" fmla="*/ 1924508170 h 258"/>
                <a:gd name="T78" fmla="*/ 2147483647 w 1488"/>
                <a:gd name="T79" fmla="*/ 1924508170 h 258"/>
                <a:gd name="T80" fmla="*/ 2147483647 w 1488"/>
                <a:gd name="T81" fmla="*/ 1924508170 h 258"/>
                <a:gd name="T82" fmla="*/ 2147483647 w 1488"/>
                <a:gd name="T83" fmla="*/ 1924508170 h 258"/>
                <a:gd name="T84" fmla="*/ 2147483647 w 1488"/>
                <a:gd name="T85" fmla="*/ 1924508170 h 258"/>
                <a:gd name="T86" fmla="*/ 2147483647 w 1488"/>
                <a:gd name="T87" fmla="*/ 1924508170 h 258"/>
                <a:gd name="T88" fmla="*/ 2147483647 w 1488"/>
                <a:gd name="T89" fmla="*/ 1924508170 h 258"/>
                <a:gd name="T90" fmla="*/ 2147483647 w 1488"/>
                <a:gd name="T91" fmla="*/ 1924508170 h 258"/>
                <a:gd name="T92" fmla="*/ 2014455984 w 1488"/>
                <a:gd name="T93" fmla="*/ 1924508170 h 258"/>
                <a:gd name="T94" fmla="*/ 1566797733 w 1488"/>
                <a:gd name="T95" fmla="*/ 1924508170 h 258"/>
                <a:gd name="T96" fmla="*/ 1119141872 w 1488"/>
                <a:gd name="T97" fmla="*/ 1924508170 h 258"/>
                <a:gd name="T98" fmla="*/ 671486181 w 1488"/>
                <a:gd name="T99" fmla="*/ 1924508170 h 258"/>
                <a:gd name="T100" fmla="*/ 223827845 w 1488"/>
                <a:gd name="T101" fmla="*/ 1924508170 h 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258"/>
                <a:gd name="T155" fmla="*/ 1488 w 1488"/>
                <a:gd name="T156" fmla="*/ 258 h 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258">
                  <a:moveTo>
                    <a:pt x="0" y="258"/>
                  </a:moveTo>
                  <a:lnTo>
                    <a:pt x="0" y="162"/>
                  </a:lnTo>
                  <a:lnTo>
                    <a:pt x="30" y="162"/>
                  </a:lnTo>
                  <a:lnTo>
                    <a:pt x="60" y="162"/>
                  </a:lnTo>
                  <a:lnTo>
                    <a:pt x="90" y="156"/>
                  </a:lnTo>
                  <a:lnTo>
                    <a:pt x="120" y="156"/>
                  </a:lnTo>
                  <a:lnTo>
                    <a:pt x="150" y="150"/>
                  </a:lnTo>
                  <a:lnTo>
                    <a:pt x="180" y="150"/>
                  </a:lnTo>
                  <a:lnTo>
                    <a:pt x="210" y="144"/>
                  </a:lnTo>
                  <a:lnTo>
                    <a:pt x="240" y="144"/>
                  </a:lnTo>
                  <a:lnTo>
                    <a:pt x="270" y="144"/>
                  </a:lnTo>
                  <a:lnTo>
                    <a:pt x="300" y="138"/>
                  </a:lnTo>
                  <a:lnTo>
                    <a:pt x="330" y="144"/>
                  </a:lnTo>
                  <a:lnTo>
                    <a:pt x="360" y="144"/>
                  </a:lnTo>
                  <a:lnTo>
                    <a:pt x="384" y="144"/>
                  </a:lnTo>
                  <a:lnTo>
                    <a:pt x="414" y="144"/>
                  </a:lnTo>
                  <a:lnTo>
                    <a:pt x="444" y="138"/>
                  </a:lnTo>
                  <a:lnTo>
                    <a:pt x="474" y="138"/>
                  </a:lnTo>
                  <a:lnTo>
                    <a:pt x="504" y="138"/>
                  </a:lnTo>
                  <a:lnTo>
                    <a:pt x="534" y="138"/>
                  </a:lnTo>
                  <a:lnTo>
                    <a:pt x="564" y="138"/>
                  </a:lnTo>
                  <a:lnTo>
                    <a:pt x="594" y="138"/>
                  </a:lnTo>
                  <a:lnTo>
                    <a:pt x="624" y="138"/>
                  </a:lnTo>
                  <a:lnTo>
                    <a:pt x="654" y="132"/>
                  </a:lnTo>
                  <a:lnTo>
                    <a:pt x="684" y="126"/>
                  </a:lnTo>
                  <a:lnTo>
                    <a:pt x="714" y="114"/>
                  </a:lnTo>
                  <a:lnTo>
                    <a:pt x="744" y="102"/>
                  </a:lnTo>
                  <a:lnTo>
                    <a:pt x="774" y="96"/>
                  </a:lnTo>
                  <a:lnTo>
                    <a:pt x="804" y="90"/>
                  </a:lnTo>
                  <a:lnTo>
                    <a:pt x="834" y="90"/>
                  </a:lnTo>
                  <a:lnTo>
                    <a:pt x="864" y="96"/>
                  </a:lnTo>
                  <a:lnTo>
                    <a:pt x="894" y="90"/>
                  </a:lnTo>
                  <a:lnTo>
                    <a:pt x="924" y="84"/>
                  </a:lnTo>
                  <a:lnTo>
                    <a:pt x="954" y="72"/>
                  </a:lnTo>
                  <a:lnTo>
                    <a:pt x="984" y="66"/>
                  </a:lnTo>
                  <a:lnTo>
                    <a:pt x="1014" y="60"/>
                  </a:lnTo>
                  <a:lnTo>
                    <a:pt x="1044" y="54"/>
                  </a:lnTo>
                  <a:lnTo>
                    <a:pt x="1074" y="54"/>
                  </a:lnTo>
                  <a:lnTo>
                    <a:pt x="1104" y="48"/>
                  </a:lnTo>
                  <a:lnTo>
                    <a:pt x="1128" y="42"/>
                  </a:lnTo>
                  <a:lnTo>
                    <a:pt x="1158" y="42"/>
                  </a:lnTo>
                  <a:lnTo>
                    <a:pt x="1188" y="42"/>
                  </a:lnTo>
                  <a:lnTo>
                    <a:pt x="1218" y="36"/>
                  </a:lnTo>
                  <a:lnTo>
                    <a:pt x="1248" y="30"/>
                  </a:lnTo>
                  <a:lnTo>
                    <a:pt x="1278" y="30"/>
                  </a:lnTo>
                  <a:lnTo>
                    <a:pt x="1308" y="24"/>
                  </a:lnTo>
                  <a:lnTo>
                    <a:pt x="1338" y="18"/>
                  </a:lnTo>
                  <a:lnTo>
                    <a:pt x="1368" y="12"/>
                  </a:lnTo>
                  <a:lnTo>
                    <a:pt x="1398" y="12"/>
                  </a:lnTo>
                  <a:lnTo>
                    <a:pt x="1428" y="6"/>
                  </a:lnTo>
                  <a:lnTo>
                    <a:pt x="1458" y="6"/>
                  </a:lnTo>
                  <a:lnTo>
                    <a:pt x="1488" y="0"/>
                  </a:lnTo>
                  <a:lnTo>
                    <a:pt x="1488" y="258"/>
                  </a:lnTo>
                  <a:lnTo>
                    <a:pt x="1458" y="258"/>
                  </a:lnTo>
                  <a:lnTo>
                    <a:pt x="1428" y="258"/>
                  </a:lnTo>
                  <a:lnTo>
                    <a:pt x="1398" y="258"/>
                  </a:lnTo>
                  <a:lnTo>
                    <a:pt x="1368" y="258"/>
                  </a:lnTo>
                  <a:lnTo>
                    <a:pt x="1338" y="258"/>
                  </a:lnTo>
                  <a:lnTo>
                    <a:pt x="1308" y="258"/>
                  </a:lnTo>
                  <a:lnTo>
                    <a:pt x="1278" y="258"/>
                  </a:lnTo>
                  <a:lnTo>
                    <a:pt x="1248" y="258"/>
                  </a:lnTo>
                  <a:lnTo>
                    <a:pt x="1218" y="258"/>
                  </a:lnTo>
                  <a:lnTo>
                    <a:pt x="1188" y="258"/>
                  </a:lnTo>
                  <a:lnTo>
                    <a:pt x="1158" y="258"/>
                  </a:lnTo>
                  <a:lnTo>
                    <a:pt x="1128" y="258"/>
                  </a:lnTo>
                  <a:lnTo>
                    <a:pt x="1104" y="258"/>
                  </a:lnTo>
                  <a:lnTo>
                    <a:pt x="1074" y="258"/>
                  </a:lnTo>
                  <a:lnTo>
                    <a:pt x="1044" y="258"/>
                  </a:lnTo>
                  <a:lnTo>
                    <a:pt x="1014" y="258"/>
                  </a:lnTo>
                  <a:lnTo>
                    <a:pt x="984" y="258"/>
                  </a:lnTo>
                  <a:lnTo>
                    <a:pt x="954" y="258"/>
                  </a:lnTo>
                  <a:lnTo>
                    <a:pt x="924" y="258"/>
                  </a:lnTo>
                  <a:lnTo>
                    <a:pt x="894" y="258"/>
                  </a:lnTo>
                  <a:lnTo>
                    <a:pt x="864" y="258"/>
                  </a:lnTo>
                  <a:lnTo>
                    <a:pt x="834" y="258"/>
                  </a:lnTo>
                  <a:lnTo>
                    <a:pt x="804" y="258"/>
                  </a:lnTo>
                  <a:lnTo>
                    <a:pt x="774" y="258"/>
                  </a:lnTo>
                  <a:lnTo>
                    <a:pt x="744" y="258"/>
                  </a:lnTo>
                  <a:lnTo>
                    <a:pt x="714" y="258"/>
                  </a:lnTo>
                  <a:lnTo>
                    <a:pt x="684" y="258"/>
                  </a:lnTo>
                  <a:lnTo>
                    <a:pt x="654" y="258"/>
                  </a:lnTo>
                  <a:lnTo>
                    <a:pt x="624" y="258"/>
                  </a:lnTo>
                  <a:lnTo>
                    <a:pt x="594" y="258"/>
                  </a:lnTo>
                  <a:lnTo>
                    <a:pt x="564" y="258"/>
                  </a:lnTo>
                  <a:lnTo>
                    <a:pt x="534" y="258"/>
                  </a:lnTo>
                  <a:lnTo>
                    <a:pt x="504" y="258"/>
                  </a:lnTo>
                  <a:lnTo>
                    <a:pt x="474" y="258"/>
                  </a:lnTo>
                  <a:lnTo>
                    <a:pt x="444" y="258"/>
                  </a:lnTo>
                  <a:lnTo>
                    <a:pt x="414" y="258"/>
                  </a:lnTo>
                  <a:lnTo>
                    <a:pt x="384" y="258"/>
                  </a:lnTo>
                  <a:lnTo>
                    <a:pt x="360" y="258"/>
                  </a:lnTo>
                  <a:lnTo>
                    <a:pt x="330" y="258"/>
                  </a:lnTo>
                  <a:lnTo>
                    <a:pt x="300" y="258"/>
                  </a:lnTo>
                  <a:lnTo>
                    <a:pt x="270" y="258"/>
                  </a:lnTo>
                  <a:lnTo>
                    <a:pt x="240" y="258"/>
                  </a:lnTo>
                  <a:lnTo>
                    <a:pt x="210" y="258"/>
                  </a:lnTo>
                  <a:lnTo>
                    <a:pt x="180" y="258"/>
                  </a:lnTo>
                  <a:lnTo>
                    <a:pt x="150" y="258"/>
                  </a:lnTo>
                  <a:lnTo>
                    <a:pt x="120" y="258"/>
                  </a:lnTo>
                  <a:lnTo>
                    <a:pt x="90" y="258"/>
                  </a:lnTo>
                  <a:lnTo>
                    <a:pt x="60" y="258"/>
                  </a:lnTo>
                  <a:lnTo>
                    <a:pt x="30" y="258"/>
                  </a:lnTo>
                  <a:lnTo>
                    <a:pt x="0" y="258"/>
                  </a:lnTo>
                  <a:close/>
                </a:path>
              </a:pathLst>
            </a:custGeom>
            <a:solidFill>
              <a:srgbClr val="984807"/>
            </a:solidFill>
            <a:ln w="9525">
              <a:noFill/>
              <a:round/>
              <a:headEnd/>
              <a:tailEnd/>
            </a:ln>
          </p:spPr>
          <p:txBody>
            <a:bodyPr/>
            <a:lstStyle/>
            <a:p>
              <a:endParaRPr lang="en-US"/>
            </a:p>
          </p:txBody>
        </p:sp>
        <p:sp>
          <p:nvSpPr>
            <p:cNvPr id="16" name="Freeform 195"/>
            <p:cNvSpPr>
              <a:spLocks/>
            </p:cNvSpPr>
            <p:nvPr/>
          </p:nvSpPr>
          <p:spPr bwMode="auto">
            <a:xfrm>
              <a:off x="1769485" y="4369972"/>
              <a:ext cx="4064425" cy="703049"/>
            </a:xfrm>
            <a:custGeom>
              <a:avLst/>
              <a:gdLst>
                <a:gd name="T0" fmla="*/ 0 w 1488"/>
                <a:gd name="T1" fmla="*/ 1202972188 h 258"/>
                <a:gd name="T2" fmla="*/ 447655690 w 1488"/>
                <a:gd name="T3" fmla="*/ 1202972188 h 258"/>
                <a:gd name="T4" fmla="*/ 895314112 w 1488"/>
                <a:gd name="T5" fmla="*/ 1158418079 h 258"/>
                <a:gd name="T6" fmla="*/ 1342969631 w 1488"/>
                <a:gd name="T7" fmla="*/ 1113861244 h 258"/>
                <a:gd name="T8" fmla="*/ 1790625492 w 1488"/>
                <a:gd name="T9" fmla="*/ 1069307135 h 258"/>
                <a:gd name="T10" fmla="*/ 2147483647 w 1488"/>
                <a:gd name="T11" fmla="*/ 1024753026 h 258"/>
                <a:gd name="T12" fmla="*/ 2147483647 w 1488"/>
                <a:gd name="T13" fmla="*/ 1069307135 h 258"/>
                <a:gd name="T14" fmla="*/ 2147483647 w 1488"/>
                <a:gd name="T15" fmla="*/ 1069307135 h 258"/>
                <a:gd name="T16" fmla="*/ 2147483647 w 1488"/>
                <a:gd name="T17" fmla="*/ 1024753026 h 258"/>
                <a:gd name="T18" fmla="*/ 2147483647 w 1488"/>
                <a:gd name="T19" fmla="*/ 1024753026 h 258"/>
                <a:gd name="T20" fmla="*/ 2147483647 w 1488"/>
                <a:gd name="T21" fmla="*/ 1024753026 h 258"/>
                <a:gd name="T22" fmla="*/ 2147483647 w 1488"/>
                <a:gd name="T23" fmla="*/ 980198917 h 258"/>
                <a:gd name="T24" fmla="*/ 2147483647 w 1488"/>
                <a:gd name="T25" fmla="*/ 846536590 h 258"/>
                <a:gd name="T26" fmla="*/ 2147483647 w 1488"/>
                <a:gd name="T27" fmla="*/ 712871367 h 258"/>
                <a:gd name="T28" fmla="*/ 2147483647 w 1488"/>
                <a:gd name="T29" fmla="*/ 668317258 h 258"/>
                <a:gd name="T30" fmla="*/ 2147483647 w 1488"/>
                <a:gd name="T31" fmla="*/ 668317258 h 258"/>
                <a:gd name="T32" fmla="*/ 2147483647 w 1488"/>
                <a:gd name="T33" fmla="*/ 534654930 h 258"/>
                <a:gd name="T34" fmla="*/ 2147483647 w 1488"/>
                <a:gd name="T35" fmla="*/ 445543987 h 258"/>
                <a:gd name="T36" fmla="*/ 2147483647 w 1488"/>
                <a:gd name="T37" fmla="*/ 400989878 h 258"/>
                <a:gd name="T38" fmla="*/ 2147483647 w 1488"/>
                <a:gd name="T39" fmla="*/ 311881574 h 258"/>
                <a:gd name="T40" fmla="*/ 2147483647 w 1488"/>
                <a:gd name="T41" fmla="*/ 311881574 h 258"/>
                <a:gd name="T42" fmla="*/ 2147483647 w 1488"/>
                <a:gd name="T43" fmla="*/ 222773356 h 258"/>
                <a:gd name="T44" fmla="*/ 2147483647 w 1488"/>
                <a:gd name="T45" fmla="*/ 178219204 h 258"/>
                <a:gd name="T46" fmla="*/ 2147483647 w 1488"/>
                <a:gd name="T47" fmla="*/ 89108240 h 258"/>
                <a:gd name="T48" fmla="*/ 2147483647 w 1488"/>
                <a:gd name="T49" fmla="*/ 44554120 h 258"/>
                <a:gd name="T50" fmla="*/ 2147483647 w 1488"/>
                <a:gd name="T51" fmla="*/ 0 h 258"/>
                <a:gd name="T52" fmla="*/ 2147483647 w 1488"/>
                <a:gd name="T53" fmla="*/ 1915843725 h 258"/>
                <a:gd name="T54" fmla="*/ 2147483647 w 1488"/>
                <a:gd name="T55" fmla="*/ 1915843725 h 258"/>
                <a:gd name="T56" fmla="*/ 2147483647 w 1488"/>
                <a:gd name="T57" fmla="*/ 1915843725 h 258"/>
                <a:gd name="T58" fmla="*/ 2147483647 w 1488"/>
                <a:gd name="T59" fmla="*/ 1915843725 h 258"/>
                <a:gd name="T60" fmla="*/ 2147483647 w 1488"/>
                <a:gd name="T61" fmla="*/ 1915843725 h 258"/>
                <a:gd name="T62" fmla="*/ 2147483647 w 1488"/>
                <a:gd name="T63" fmla="*/ 1915843725 h 258"/>
                <a:gd name="T64" fmla="*/ 2147483647 w 1488"/>
                <a:gd name="T65" fmla="*/ 1915843725 h 258"/>
                <a:gd name="T66" fmla="*/ 2147483647 w 1488"/>
                <a:gd name="T67" fmla="*/ 1915843725 h 258"/>
                <a:gd name="T68" fmla="*/ 2147483647 w 1488"/>
                <a:gd name="T69" fmla="*/ 1915843725 h 258"/>
                <a:gd name="T70" fmla="*/ 2147483647 w 1488"/>
                <a:gd name="T71" fmla="*/ 1915843725 h 258"/>
                <a:gd name="T72" fmla="*/ 2147483647 w 1488"/>
                <a:gd name="T73" fmla="*/ 1915843725 h 258"/>
                <a:gd name="T74" fmla="*/ 2147483647 w 1488"/>
                <a:gd name="T75" fmla="*/ 1915843725 h 258"/>
                <a:gd name="T76" fmla="*/ 2147483647 w 1488"/>
                <a:gd name="T77" fmla="*/ 1915843725 h 258"/>
                <a:gd name="T78" fmla="*/ 2147483647 w 1488"/>
                <a:gd name="T79" fmla="*/ 1915843725 h 258"/>
                <a:gd name="T80" fmla="*/ 2147483647 w 1488"/>
                <a:gd name="T81" fmla="*/ 1915843725 h 258"/>
                <a:gd name="T82" fmla="*/ 2147483647 w 1488"/>
                <a:gd name="T83" fmla="*/ 1915843725 h 258"/>
                <a:gd name="T84" fmla="*/ 2147483647 w 1488"/>
                <a:gd name="T85" fmla="*/ 1915843725 h 258"/>
                <a:gd name="T86" fmla="*/ 2147483647 w 1488"/>
                <a:gd name="T87" fmla="*/ 1915843725 h 258"/>
                <a:gd name="T88" fmla="*/ 2147483647 w 1488"/>
                <a:gd name="T89" fmla="*/ 1915843725 h 258"/>
                <a:gd name="T90" fmla="*/ 2147483647 w 1488"/>
                <a:gd name="T91" fmla="*/ 1915843725 h 258"/>
                <a:gd name="T92" fmla="*/ 2014455984 w 1488"/>
                <a:gd name="T93" fmla="*/ 1915843725 h 258"/>
                <a:gd name="T94" fmla="*/ 1566797733 w 1488"/>
                <a:gd name="T95" fmla="*/ 1915843725 h 258"/>
                <a:gd name="T96" fmla="*/ 1119141872 w 1488"/>
                <a:gd name="T97" fmla="*/ 1915843725 h 258"/>
                <a:gd name="T98" fmla="*/ 671486181 w 1488"/>
                <a:gd name="T99" fmla="*/ 1915843725 h 258"/>
                <a:gd name="T100" fmla="*/ 223827845 w 1488"/>
                <a:gd name="T101" fmla="*/ 1915843725 h 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258"/>
                <a:gd name="T155" fmla="*/ 1488 w 1488"/>
                <a:gd name="T156" fmla="*/ 258 h 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258">
                  <a:moveTo>
                    <a:pt x="0" y="258"/>
                  </a:moveTo>
                  <a:lnTo>
                    <a:pt x="0" y="162"/>
                  </a:lnTo>
                  <a:lnTo>
                    <a:pt x="30" y="162"/>
                  </a:lnTo>
                  <a:lnTo>
                    <a:pt x="60" y="162"/>
                  </a:lnTo>
                  <a:lnTo>
                    <a:pt x="90" y="156"/>
                  </a:lnTo>
                  <a:lnTo>
                    <a:pt x="120" y="156"/>
                  </a:lnTo>
                  <a:lnTo>
                    <a:pt x="150" y="150"/>
                  </a:lnTo>
                  <a:lnTo>
                    <a:pt x="180" y="150"/>
                  </a:lnTo>
                  <a:lnTo>
                    <a:pt x="210" y="144"/>
                  </a:lnTo>
                  <a:lnTo>
                    <a:pt x="240" y="144"/>
                  </a:lnTo>
                  <a:lnTo>
                    <a:pt x="270" y="144"/>
                  </a:lnTo>
                  <a:lnTo>
                    <a:pt x="300" y="138"/>
                  </a:lnTo>
                  <a:lnTo>
                    <a:pt x="330" y="144"/>
                  </a:lnTo>
                  <a:lnTo>
                    <a:pt x="360" y="144"/>
                  </a:lnTo>
                  <a:lnTo>
                    <a:pt x="384" y="144"/>
                  </a:lnTo>
                  <a:lnTo>
                    <a:pt x="414" y="144"/>
                  </a:lnTo>
                  <a:lnTo>
                    <a:pt x="444" y="138"/>
                  </a:lnTo>
                  <a:lnTo>
                    <a:pt x="474" y="138"/>
                  </a:lnTo>
                  <a:lnTo>
                    <a:pt x="504" y="138"/>
                  </a:lnTo>
                  <a:lnTo>
                    <a:pt x="534" y="138"/>
                  </a:lnTo>
                  <a:lnTo>
                    <a:pt x="564" y="138"/>
                  </a:lnTo>
                  <a:lnTo>
                    <a:pt x="594" y="138"/>
                  </a:lnTo>
                  <a:lnTo>
                    <a:pt x="624" y="138"/>
                  </a:lnTo>
                  <a:lnTo>
                    <a:pt x="654" y="132"/>
                  </a:lnTo>
                  <a:lnTo>
                    <a:pt x="684" y="126"/>
                  </a:lnTo>
                  <a:lnTo>
                    <a:pt x="714" y="114"/>
                  </a:lnTo>
                  <a:lnTo>
                    <a:pt x="744" y="102"/>
                  </a:lnTo>
                  <a:lnTo>
                    <a:pt x="774" y="96"/>
                  </a:lnTo>
                  <a:lnTo>
                    <a:pt x="804" y="90"/>
                  </a:lnTo>
                  <a:lnTo>
                    <a:pt x="834" y="90"/>
                  </a:lnTo>
                  <a:lnTo>
                    <a:pt x="864" y="96"/>
                  </a:lnTo>
                  <a:lnTo>
                    <a:pt x="894" y="90"/>
                  </a:lnTo>
                  <a:lnTo>
                    <a:pt x="924" y="84"/>
                  </a:lnTo>
                  <a:lnTo>
                    <a:pt x="954" y="72"/>
                  </a:lnTo>
                  <a:lnTo>
                    <a:pt x="984" y="66"/>
                  </a:lnTo>
                  <a:lnTo>
                    <a:pt x="1014" y="60"/>
                  </a:lnTo>
                  <a:lnTo>
                    <a:pt x="1044" y="54"/>
                  </a:lnTo>
                  <a:lnTo>
                    <a:pt x="1074" y="54"/>
                  </a:lnTo>
                  <a:lnTo>
                    <a:pt x="1104" y="48"/>
                  </a:lnTo>
                  <a:lnTo>
                    <a:pt x="1128" y="42"/>
                  </a:lnTo>
                  <a:lnTo>
                    <a:pt x="1158" y="42"/>
                  </a:lnTo>
                  <a:lnTo>
                    <a:pt x="1188" y="42"/>
                  </a:lnTo>
                  <a:lnTo>
                    <a:pt x="1218" y="36"/>
                  </a:lnTo>
                  <a:lnTo>
                    <a:pt x="1248" y="30"/>
                  </a:lnTo>
                  <a:lnTo>
                    <a:pt x="1278" y="30"/>
                  </a:lnTo>
                  <a:lnTo>
                    <a:pt x="1308" y="24"/>
                  </a:lnTo>
                  <a:lnTo>
                    <a:pt x="1338" y="18"/>
                  </a:lnTo>
                  <a:lnTo>
                    <a:pt x="1368" y="12"/>
                  </a:lnTo>
                  <a:lnTo>
                    <a:pt x="1398" y="12"/>
                  </a:lnTo>
                  <a:lnTo>
                    <a:pt x="1428" y="6"/>
                  </a:lnTo>
                  <a:lnTo>
                    <a:pt x="1458" y="6"/>
                  </a:lnTo>
                  <a:lnTo>
                    <a:pt x="1488" y="0"/>
                  </a:lnTo>
                  <a:lnTo>
                    <a:pt x="1488" y="258"/>
                  </a:lnTo>
                  <a:lnTo>
                    <a:pt x="1458" y="258"/>
                  </a:lnTo>
                  <a:lnTo>
                    <a:pt x="1428" y="258"/>
                  </a:lnTo>
                  <a:lnTo>
                    <a:pt x="1398" y="258"/>
                  </a:lnTo>
                  <a:lnTo>
                    <a:pt x="1368" y="258"/>
                  </a:lnTo>
                  <a:lnTo>
                    <a:pt x="1338" y="258"/>
                  </a:lnTo>
                  <a:lnTo>
                    <a:pt x="1308" y="258"/>
                  </a:lnTo>
                  <a:lnTo>
                    <a:pt x="1278" y="258"/>
                  </a:lnTo>
                  <a:lnTo>
                    <a:pt x="1248" y="258"/>
                  </a:lnTo>
                  <a:lnTo>
                    <a:pt x="1218" y="258"/>
                  </a:lnTo>
                  <a:lnTo>
                    <a:pt x="1188" y="258"/>
                  </a:lnTo>
                  <a:lnTo>
                    <a:pt x="1158" y="258"/>
                  </a:lnTo>
                  <a:lnTo>
                    <a:pt x="1128" y="258"/>
                  </a:lnTo>
                  <a:lnTo>
                    <a:pt x="1104" y="258"/>
                  </a:lnTo>
                  <a:lnTo>
                    <a:pt x="1074" y="258"/>
                  </a:lnTo>
                  <a:lnTo>
                    <a:pt x="1044" y="258"/>
                  </a:lnTo>
                  <a:lnTo>
                    <a:pt x="1014" y="258"/>
                  </a:lnTo>
                  <a:lnTo>
                    <a:pt x="984" y="258"/>
                  </a:lnTo>
                  <a:lnTo>
                    <a:pt x="954" y="258"/>
                  </a:lnTo>
                  <a:lnTo>
                    <a:pt x="924" y="258"/>
                  </a:lnTo>
                  <a:lnTo>
                    <a:pt x="894" y="258"/>
                  </a:lnTo>
                  <a:lnTo>
                    <a:pt x="864" y="258"/>
                  </a:lnTo>
                  <a:lnTo>
                    <a:pt x="834" y="258"/>
                  </a:lnTo>
                  <a:lnTo>
                    <a:pt x="804" y="258"/>
                  </a:lnTo>
                  <a:lnTo>
                    <a:pt x="774" y="258"/>
                  </a:lnTo>
                  <a:lnTo>
                    <a:pt x="744" y="258"/>
                  </a:lnTo>
                  <a:lnTo>
                    <a:pt x="714" y="258"/>
                  </a:lnTo>
                  <a:lnTo>
                    <a:pt x="684" y="258"/>
                  </a:lnTo>
                  <a:lnTo>
                    <a:pt x="654" y="258"/>
                  </a:lnTo>
                  <a:lnTo>
                    <a:pt x="624" y="258"/>
                  </a:lnTo>
                  <a:lnTo>
                    <a:pt x="594" y="258"/>
                  </a:lnTo>
                  <a:lnTo>
                    <a:pt x="564" y="258"/>
                  </a:lnTo>
                  <a:lnTo>
                    <a:pt x="534" y="258"/>
                  </a:lnTo>
                  <a:lnTo>
                    <a:pt x="504" y="258"/>
                  </a:lnTo>
                  <a:lnTo>
                    <a:pt x="474" y="258"/>
                  </a:lnTo>
                  <a:lnTo>
                    <a:pt x="444" y="258"/>
                  </a:lnTo>
                  <a:lnTo>
                    <a:pt x="414" y="258"/>
                  </a:lnTo>
                  <a:lnTo>
                    <a:pt x="384" y="258"/>
                  </a:lnTo>
                  <a:lnTo>
                    <a:pt x="360" y="258"/>
                  </a:lnTo>
                  <a:lnTo>
                    <a:pt x="330" y="258"/>
                  </a:lnTo>
                  <a:lnTo>
                    <a:pt x="300" y="258"/>
                  </a:lnTo>
                  <a:lnTo>
                    <a:pt x="270" y="258"/>
                  </a:lnTo>
                  <a:lnTo>
                    <a:pt x="240" y="258"/>
                  </a:lnTo>
                  <a:lnTo>
                    <a:pt x="210" y="258"/>
                  </a:lnTo>
                  <a:lnTo>
                    <a:pt x="180" y="258"/>
                  </a:lnTo>
                  <a:lnTo>
                    <a:pt x="150" y="258"/>
                  </a:lnTo>
                  <a:lnTo>
                    <a:pt x="120" y="258"/>
                  </a:lnTo>
                  <a:lnTo>
                    <a:pt x="90" y="258"/>
                  </a:lnTo>
                  <a:lnTo>
                    <a:pt x="60" y="258"/>
                  </a:lnTo>
                  <a:lnTo>
                    <a:pt x="30" y="258"/>
                  </a:lnTo>
                  <a:lnTo>
                    <a:pt x="0" y="258"/>
                  </a:lnTo>
                  <a:close/>
                </a:path>
              </a:pathLst>
            </a:custGeom>
            <a:noFill/>
            <a:ln w="9525">
              <a:noFill/>
              <a:round/>
              <a:headEnd/>
              <a:tailEnd/>
            </a:ln>
          </p:spPr>
          <p:txBody>
            <a:bodyPr/>
            <a:lstStyle/>
            <a:p>
              <a:endParaRPr lang="en-US"/>
            </a:p>
          </p:txBody>
        </p:sp>
        <p:sp>
          <p:nvSpPr>
            <p:cNvPr id="17" name="Freeform 196"/>
            <p:cNvSpPr>
              <a:spLocks/>
            </p:cNvSpPr>
            <p:nvPr/>
          </p:nvSpPr>
          <p:spPr bwMode="auto">
            <a:xfrm>
              <a:off x="1769485" y="3657399"/>
              <a:ext cx="4064425" cy="1163287"/>
            </a:xfrm>
            <a:custGeom>
              <a:avLst/>
              <a:gdLst>
                <a:gd name="T0" fmla="*/ 0 w 1488"/>
                <a:gd name="T1" fmla="*/ 1968641678 h 426"/>
                <a:gd name="T2" fmla="*/ 447655690 w 1488"/>
                <a:gd name="T3" fmla="*/ 2013384946 h 426"/>
                <a:gd name="T4" fmla="*/ 895314112 w 1488"/>
                <a:gd name="T5" fmla="*/ 1968641678 h 426"/>
                <a:gd name="T6" fmla="*/ 1342969631 w 1488"/>
                <a:gd name="T7" fmla="*/ 1923901140 h 426"/>
                <a:gd name="T8" fmla="*/ 1790625492 w 1488"/>
                <a:gd name="T9" fmla="*/ 1789674066 h 426"/>
                <a:gd name="T10" fmla="*/ 2147483647 w 1488"/>
                <a:gd name="T11" fmla="*/ 1744933529 h 426"/>
                <a:gd name="T12" fmla="*/ 2147483647 w 1488"/>
                <a:gd name="T13" fmla="*/ 1744933529 h 426"/>
                <a:gd name="T14" fmla="*/ 2147483647 w 1488"/>
                <a:gd name="T15" fmla="*/ 1744933529 h 426"/>
                <a:gd name="T16" fmla="*/ 2147483647 w 1488"/>
                <a:gd name="T17" fmla="*/ 1655449723 h 426"/>
                <a:gd name="T18" fmla="*/ 2147483647 w 1488"/>
                <a:gd name="T19" fmla="*/ 1610706455 h 426"/>
                <a:gd name="T20" fmla="*/ 2147483647 w 1488"/>
                <a:gd name="T21" fmla="*/ 1521222649 h 426"/>
                <a:gd name="T22" fmla="*/ 2147483647 w 1488"/>
                <a:gd name="T23" fmla="*/ 1476482112 h 426"/>
                <a:gd name="T24" fmla="*/ 2147483647 w 1488"/>
                <a:gd name="T25" fmla="*/ 1252770891 h 426"/>
                <a:gd name="T26" fmla="*/ 2147483647 w 1488"/>
                <a:gd name="T27" fmla="*/ 1073806010 h 426"/>
                <a:gd name="T28" fmla="*/ 2147483647 w 1488"/>
                <a:gd name="T29" fmla="*/ 1073806010 h 426"/>
                <a:gd name="T30" fmla="*/ 2147483647 w 1488"/>
                <a:gd name="T31" fmla="*/ 1073806010 h 426"/>
                <a:gd name="T32" fmla="*/ 2147483647 w 1488"/>
                <a:gd name="T33" fmla="*/ 939578936 h 426"/>
                <a:gd name="T34" fmla="*/ 2147483647 w 1488"/>
                <a:gd name="T35" fmla="*/ 760611325 h 426"/>
                <a:gd name="T36" fmla="*/ 2147483647 w 1488"/>
                <a:gd name="T37" fmla="*/ 671127348 h 426"/>
                <a:gd name="T38" fmla="*/ 2147483647 w 1488"/>
                <a:gd name="T39" fmla="*/ 581643543 h 426"/>
                <a:gd name="T40" fmla="*/ 2147483647 w 1488"/>
                <a:gd name="T41" fmla="*/ 492159737 h 426"/>
                <a:gd name="T42" fmla="*/ 2147483647 w 1488"/>
                <a:gd name="T43" fmla="*/ 402675931 h 426"/>
                <a:gd name="T44" fmla="*/ 2147483647 w 1488"/>
                <a:gd name="T45" fmla="*/ 313192040 h 426"/>
                <a:gd name="T46" fmla="*/ 2147483647 w 1488"/>
                <a:gd name="T47" fmla="*/ 178967697 h 426"/>
                <a:gd name="T48" fmla="*/ 2147483647 w 1488"/>
                <a:gd name="T49" fmla="*/ 89483848 h 426"/>
                <a:gd name="T50" fmla="*/ 2147483647 w 1488"/>
                <a:gd name="T51" fmla="*/ 0 h 426"/>
                <a:gd name="T52" fmla="*/ 2147483647 w 1488"/>
                <a:gd name="T53" fmla="*/ 2013384946 h 426"/>
                <a:gd name="T54" fmla="*/ 2147483647 w 1488"/>
                <a:gd name="T55" fmla="*/ 2058125484 h 426"/>
                <a:gd name="T56" fmla="*/ 2147483647 w 1488"/>
                <a:gd name="T57" fmla="*/ 2102868752 h 426"/>
                <a:gd name="T58" fmla="*/ 2147483647 w 1488"/>
                <a:gd name="T59" fmla="*/ 2147483647 h 426"/>
                <a:gd name="T60" fmla="*/ 2147483647 w 1488"/>
                <a:gd name="T61" fmla="*/ 2147483647 h 426"/>
                <a:gd name="T62" fmla="*/ 2147483647 w 1488"/>
                <a:gd name="T63" fmla="*/ 2147483647 h 426"/>
                <a:gd name="T64" fmla="*/ 2147483647 w 1488"/>
                <a:gd name="T65" fmla="*/ 2147483647 h 426"/>
                <a:gd name="T66" fmla="*/ 2147483647 w 1488"/>
                <a:gd name="T67" fmla="*/ 2147483647 h 426"/>
                <a:gd name="T68" fmla="*/ 2147483647 w 1488"/>
                <a:gd name="T69" fmla="*/ 2147483647 h 426"/>
                <a:gd name="T70" fmla="*/ 2147483647 w 1488"/>
                <a:gd name="T71" fmla="*/ 2147483647 h 426"/>
                <a:gd name="T72" fmla="*/ 2147483647 w 1488"/>
                <a:gd name="T73" fmla="*/ 2147483647 h 426"/>
                <a:gd name="T74" fmla="*/ 2147483647 w 1488"/>
                <a:gd name="T75" fmla="*/ 2147483647 h 426"/>
                <a:gd name="T76" fmla="*/ 2147483647 w 1488"/>
                <a:gd name="T77" fmla="*/ 2147483647 h 426"/>
                <a:gd name="T78" fmla="*/ 2147483647 w 1488"/>
                <a:gd name="T79" fmla="*/ 2147483647 h 426"/>
                <a:gd name="T80" fmla="*/ 2147483647 w 1488"/>
                <a:gd name="T81" fmla="*/ 2147483647 h 426"/>
                <a:gd name="T82" fmla="*/ 2147483647 w 1488"/>
                <a:gd name="T83" fmla="*/ 2147483647 h 426"/>
                <a:gd name="T84" fmla="*/ 2147483647 w 1488"/>
                <a:gd name="T85" fmla="*/ 2147483647 h 426"/>
                <a:gd name="T86" fmla="*/ 2147483647 w 1488"/>
                <a:gd name="T87" fmla="*/ 2147483647 h 426"/>
                <a:gd name="T88" fmla="*/ 2147483647 w 1488"/>
                <a:gd name="T89" fmla="*/ 2147483647 h 426"/>
                <a:gd name="T90" fmla="*/ 2147483647 w 1488"/>
                <a:gd name="T91" fmla="*/ 2147483647 h 426"/>
                <a:gd name="T92" fmla="*/ 2014455984 w 1488"/>
                <a:gd name="T93" fmla="*/ 2147483647 h 426"/>
                <a:gd name="T94" fmla="*/ 1566797733 w 1488"/>
                <a:gd name="T95" fmla="*/ 2147483647 h 426"/>
                <a:gd name="T96" fmla="*/ 1119141872 w 1488"/>
                <a:gd name="T97" fmla="*/ 2147483647 h 426"/>
                <a:gd name="T98" fmla="*/ 671486181 w 1488"/>
                <a:gd name="T99" fmla="*/ 2147483647 h 426"/>
                <a:gd name="T100" fmla="*/ 223827845 w 1488"/>
                <a:gd name="T101" fmla="*/ 2147483647 h 4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426"/>
                <a:gd name="T155" fmla="*/ 1488 w 1488"/>
                <a:gd name="T156" fmla="*/ 426 h 4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426">
                  <a:moveTo>
                    <a:pt x="0" y="426"/>
                  </a:moveTo>
                  <a:lnTo>
                    <a:pt x="0" y="264"/>
                  </a:lnTo>
                  <a:lnTo>
                    <a:pt x="30" y="270"/>
                  </a:lnTo>
                  <a:lnTo>
                    <a:pt x="60" y="270"/>
                  </a:lnTo>
                  <a:lnTo>
                    <a:pt x="90" y="270"/>
                  </a:lnTo>
                  <a:lnTo>
                    <a:pt x="120" y="264"/>
                  </a:lnTo>
                  <a:lnTo>
                    <a:pt x="150" y="264"/>
                  </a:lnTo>
                  <a:lnTo>
                    <a:pt x="180" y="258"/>
                  </a:lnTo>
                  <a:lnTo>
                    <a:pt x="210" y="246"/>
                  </a:lnTo>
                  <a:lnTo>
                    <a:pt x="240" y="240"/>
                  </a:lnTo>
                  <a:lnTo>
                    <a:pt x="270" y="240"/>
                  </a:lnTo>
                  <a:lnTo>
                    <a:pt x="300" y="234"/>
                  </a:lnTo>
                  <a:lnTo>
                    <a:pt x="330" y="234"/>
                  </a:lnTo>
                  <a:lnTo>
                    <a:pt x="360" y="234"/>
                  </a:lnTo>
                  <a:lnTo>
                    <a:pt x="384" y="234"/>
                  </a:lnTo>
                  <a:lnTo>
                    <a:pt x="414" y="234"/>
                  </a:lnTo>
                  <a:lnTo>
                    <a:pt x="444" y="228"/>
                  </a:lnTo>
                  <a:lnTo>
                    <a:pt x="474" y="222"/>
                  </a:lnTo>
                  <a:lnTo>
                    <a:pt x="504" y="216"/>
                  </a:lnTo>
                  <a:lnTo>
                    <a:pt x="534" y="216"/>
                  </a:lnTo>
                  <a:lnTo>
                    <a:pt x="564" y="210"/>
                  </a:lnTo>
                  <a:lnTo>
                    <a:pt x="594" y="204"/>
                  </a:lnTo>
                  <a:lnTo>
                    <a:pt x="624" y="204"/>
                  </a:lnTo>
                  <a:lnTo>
                    <a:pt x="654" y="198"/>
                  </a:lnTo>
                  <a:lnTo>
                    <a:pt x="684" y="186"/>
                  </a:lnTo>
                  <a:lnTo>
                    <a:pt x="714" y="168"/>
                  </a:lnTo>
                  <a:lnTo>
                    <a:pt x="744" y="156"/>
                  </a:lnTo>
                  <a:lnTo>
                    <a:pt x="774" y="144"/>
                  </a:lnTo>
                  <a:lnTo>
                    <a:pt x="804" y="138"/>
                  </a:lnTo>
                  <a:lnTo>
                    <a:pt x="834" y="144"/>
                  </a:lnTo>
                  <a:lnTo>
                    <a:pt x="864" y="150"/>
                  </a:lnTo>
                  <a:lnTo>
                    <a:pt x="894" y="144"/>
                  </a:lnTo>
                  <a:lnTo>
                    <a:pt x="924" y="138"/>
                  </a:lnTo>
                  <a:lnTo>
                    <a:pt x="954" y="126"/>
                  </a:lnTo>
                  <a:lnTo>
                    <a:pt x="984" y="114"/>
                  </a:lnTo>
                  <a:lnTo>
                    <a:pt x="1014" y="102"/>
                  </a:lnTo>
                  <a:lnTo>
                    <a:pt x="1044" y="96"/>
                  </a:lnTo>
                  <a:lnTo>
                    <a:pt x="1074" y="90"/>
                  </a:lnTo>
                  <a:lnTo>
                    <a:pt x="1104" y="84"/>
                  </a:lnTo>
                  <a:lnTo>
                    <a:pt x="1128" y="78"/>
                  </a:lnTo>
                  <a:lnTo>
                    <a:pt x="1158" y="72"/>
                  </a:lnTo>
                  <a:lnTo>
                    <a:pt x="1188" y="66"/>
                  </a:lnTo>
                  <a:lnTo>
                    <a:pt x="1218" y="60"/>
                  </a:lnTo>
                  <a:lnTo>
                    <a:pt x="1248" y="54"/>
                  </a:lnTo>
                  <a:lnTo>
                    <a:pt x="1278" y="48"/>
                  </a:lnTo>
                  <a:lnTo>
                    <a:pt x="1308" y="42"/>
                  </a:lnTo>
                  <a:lnTo>
                    <a:pt x="1338" y="36"/>
                  </a:lnTo>
                  <a:lnTo>
                    <a:pt x="1368" y="24"/>
                  </a:lnTo>
                  <a:lnTo>
                    <a:pt x="1398" y="18"/>
                  </a:lnTo>
                  <a:lnTo>
                    <a:pt x="1428" y="12"/>
                  </a:lnTo>
                  <a:lnTo>
                    <a:pt x="1458" y="6"/>
                  </a:lnTo>
                  <a:lnTo>
                    <a:pt x="1488" y="0"/>
                  </a:lnTo>
                  <a:lnTo>
                    <a:pt x="1488" y="264"/>
                  </a:lnTo>
                  <a:lnTo>
                    <a:pt x="1458" y="270"/>
                  </a:lnTo>
                  <a:lnTo>
                    <a:pt x="1428" y="270"/>
                  </a:lnTo>
                  <a:lnTo>
                    <a:pt x="1398" y="276"/>
                  </a:lnTo>
                  <a:lnTo>
                    <a:pt x="1368" y="276"/>
                  </a:lnTo>
                  <a:lnTo>
                    <a:pt x="1338" y="282"/>
                  </a:lnTo>
                  <a:lnTo>
                    <a:pt x="1308" y="288"/>
                  </a:lnTo>
                  <a:lnTo>
                    <a:pt x="1278" y="294"/>
                  </a:lnTo>
                  <a:lnTo>
                    <a:pt x="1248" y="294"/>
                  </a:lnTo>
                  <a:lnTo>
                    <a:pt x="1218" y="300"/>
                  </a:lnTo>
                  <a:lnTo>
                    <a:pt x="1188" y="306"/>
                  </a:lnTo>
                  <a:lnTo>
                    <a:pt x="1158" y="306"/>
                  </a:lnTo>
                  <a:lnTo>
                    <a:pt x="1128" y="306"/>
                  </a:lnTo>
                  <a:lnTo>
                    <a:pt x="1104" y="312"/>
                  </a:lnTo>
                  <a:lnTo>
                    <a:pt x="1074" y="318"/>
                  </a:lnTo>
                  <a:lnTo>
                    <a:pt x="1044" y="318"/>
                  </a:lnTo>
                  <a:lnTo>
                    <a:pt x="1014" y="324"/>
                  </a:lnTo>
                  <a:lnTo>
                    <a:pt x="984" y="330"/>
                  </a:lnTo>
                  <a:lnTo>
                    <a:pt x="954" y="336"/>
                  </a:lnTo>
                  <a:lnTo>
                    <a:pt x="924" y="348"/>
                  </a:lnTo>
                  <a:lnTo>
                    <a:pt x="894" y="354"/>
                  </a:lnTo>
                  <a:lnTo>
                    <a:pt x="864" y="360"/>
                  </a:lnTo>
                  <a:lnTo>
                    <a:pt x="834" y="354"/>
                  </a:lnTo>
                  <a:lnTo>
                    <a:pt x="804" y="354"/>
                  </a:lnTo>
                  <a:lnTo>
                    <a:pt x="774" y="360"/>
                  </a:lnTo>
                  <a:lnTo>
                    <a:pt x="744" y="366"/>
                  </a:lnTo>
                  <a:lnTo>
                    <a:pt x="714" y="378"/>
                  </a:lnTo>
                  <a:lnTo>
                    <a:pt x="684" y="390"/>
                  </a:lnTo>
                  <a:lnTo>
                    <a:pt x="654" y="396"/>
                  </a:lnTo>
                  <a:lnTo>
                    <a:pt x="624" y="402"/>
                  </a:lnTo>
                  <a:lnTo>
                    <a:pt x="594" y="402"/>
                  </a:lnTo>
                  <a:lnTo>
                    <a:pt x="564" y="402"/>
                  </a:lnTo>
                  <a:lnTo>
                    <a:pt x="534" y="402"/>
                  </a:lnTo>
                  <a:lnTo>
                    <a:pt x="504" y="402"/>
                  </a:lnTo>
                  <a:lnTo>
                    <a:pt x="474" y="402"/>
                  </a:lnTo>
                  <a:lnTo>
                    <a:pt x="444" y="402"/>
                  </a:lnTo>
                  <a:lnTo>
                    <a:pt x="414" y="408"/>
                  </a:lnTo>
                  <a:lnTo>
                    <a:pt x="384" y="408"/>
                  </a:lnTo>
                  <a:lnTo>
                    <a:pt x="360" y="408"/>
                  </a:lnTo>
                  <a:lnTo>
                    <a:pt x="330" y="408"/>
                  </a:lnTo>
                  <a:lnTo>
                    <a:pt x="300" y="402"/>
                  </a:lnTo>
                  <a:lnTo>
                    <a:pt x="270" y="408"/>
                  </a:lnTo>
                  <a:lnTo>
                    <a:pt x="240" y="408"/>
                  </a:lnTo>
                  <a:lnTo>
                    <a:pt x="210" y="408"/>
                  </a:lnTo>
                  <a:lnTo>
                    <a:pt x="180" y="414"/>
                  </a:lnTo>
                  <a:lnTo>
                    <a:pt x="150" y="414"/>
                  </a:lnTo>
                  <a:lnTo>
                    <a:pt x="120" y="420"/>
                  </a:lnTo>
                  <a:lnTo>
                    <a:pt x="90" y="420"/>
                  </a:lnTo>
                  <a:lnTo>
                    <a:pt x="60" y="426"/>
                  </a:lnTo>
                  <a:lnTo>
                    <a:pt x="30" y="426"/>
                  </a:lnTo>
                  <a:lnTo>
                    <a:pt x="0" y="426"/>
                  </a:lnTo>
                  <a:close/>
                </a:path>
              </a:pathLst>
            </a:custGeom>
            <a:solidFill>
              <a:srgbClr val="FF0000"/>
            </a:solidFill>
            <a:ln w="9525">
              <a:noFill/>
              <a:round/>
              <a:headEnd/>
              <a:tailEnd/>
            </a:ln>
          </p:spPr>
          <p:txBody>
            <a:bodyPr/>
            <a:lstStyle/>
            <a:p>
              <a:endParaRPr lang="en-US"/>
            </a:p>
          </p:txBody>
        </p:sp>
        <p:sp>
          <p:nvSpPr>
            <p:cNvPr id="18" name="Freeform 197"/>
            <p:cNvSpPr>
              <a:spLocks/>
            </p:cNvSpPr>
            <p:nvPr/>
          </p:nvSpPr>
          <p:spPr bwMode="auto">
            <a:xfrm>
              <a:off x="1769485" y="3133683"/>
              <a:ext cx="4064425" cy="1260094"/>
            </a:xfrm>
            <a:custGeom>
              <a:avLst/>
              <a:gdLst>
                <a:gd name="T0" fmla="*/ 0 w 1488"/>
                <a:gd name="T1" fmla="*/ 2147483647 h 462"/>
                <a:gd name="T2" fmla="*/ 447655690 w 1488"/>
                <a:gd name="T3" fmla="*/ 2147483647 h 462"/>
                <a:gd name="T4" fmla="*/ 895314112 w 1488"/>
                <a:gd name="T5" fmla="*/ 2147483647 h 462"/>
                <a:gd name="T6" fmla="*/ 1342969631 w 1488"/>
                <a:gd name="T7" fmla="*/ 2147483647 h 462"/>
                <a:gd name="T8" fmla="*/ 1790625492 w 1488"/>
                <a:gd name="T9" fmla="*/ 2147483647 h 462"/>
                <a:gd name="T10" fmla="*/ 2147483647 w 1488"/>
                <a:gd name="T11" fmla="*/ 2147483647 h 462"/>
                <a:gd name="T12" fmla="*/ 2147483647 w 1488"/>
                <a:gd name="T13" fmla="*/ 2147483647 h 462"/>
                <a:gd name="T14" fmla="*/ 2147483647 w 1488"/>
                <a:gd name="T15" fmla="*/ 2147483647 h 462"/>
                <a:gd name="T16" fmla="*/ 2147483647 w 1488"/>
                <a:gd name="T17" fmla="*/ 2147483647 h 462"/>
                <a:gd name="T18" fmla="*/ 2147483647 w 1488"/>
                <a:gd name="T19" fmla="*/ 2147483647 h 462"/>
                <a:gd name="T20" fmla="*/ 2147483647 w 1488"/>
                <a:gd name="T21" fmla="*/ 2142510344 h 462"/>
                <a:gd name="T22" fmla="*/ 2147483647 w 1488"/>
                <a:gd name="T23" fmla="*/ 2053239221 h 462"/>
                <a:gd name="T24" fmla="*/ 2147483647 w 1488"/>
                <a:gd name="T25" fmla="*/ 1740790293 h 462"/>
                <a:gd name="T26" fmla="*/ 2147483647 w 1488"/>
                <a:gd name="T27" fmla="*/ 1562245321 h 462"/>
                <a:gd name="T28" fmla="*/ 2147483647 w 1488"/>
                <a:gd name="T29" fmla="*/ 1472974199 h 462"/>
                <a:gd name="T30" fmla="*/ 2147483647 w 1488"/>
                <a:gd name="T31" fmla="*/ 1517609760 h 462"/>
                <a:gd name="T32" fmla="*/ 2147483647 w 1488"/>
                <a:gd name="T33" fmla="*/ 1339067175 h 462"/>
                <a:gd name="T34" fmla="*/ 2147483647 w 1488"/>
                <a:gd name="T35" fmla="*/ 1115889369 h 462"/>
                <a:gd name="T36" fmla="*/ 2147483647 w 1488"/>
                <a:gd name="T37" fmla="*/ 981982686 h 462"/>
                <a:gd name="T38" fmla="*/ 2147483647 w 1488"/>
                <a:gd name="T39" fmla="*/ 848076002 h 462"/>
                <a:gd name="T40" fmla="*/ 2147483647 w 1488"/>
                <a:gd name="T41" fmla="*/ 758804880 h 462"/>
                <a:gd name="T42" fmla="*/ 2147483647 w 1488"/>
                <a:gd name="T43" fmla="*/ 580262465 h 462"/>
                <a:gd name="T44" fmla="*/ 2147483647 w 1488"/>
                <a:gd name="T45" fmla="*/ 446355782 h 462"/>
                <a:gd name="T46" fmla="*/ 2147483647 w 1488"/>
                <a:gd name="T47" fmla="*/ 312449013 h 462"/>
                <a:gd name="T48" fmla="*/ 2147483647 w 1488"/>
                <a:gd name="T49" fmla="*/ 133906726 h 462"/>
                <a:gd name="T50" fmla="*/ 2147483647 w 1488"/>
                <a:gd name="T51" fmla="*/ 0 h 462"/>
                <a:gd name="T52" fmla="*/ 2147483647 w 1488"/>
                <a:gd name="T53" fmla="*/ 1472974199 h 462"/>
                <a:gd name="T54" fmla="*/ 2147483647 w 1488"/>
                <a:gd name="T55" fmla="*/ 1562245321 h 462"/>
                <a:gd name="T56" fmla="*/ 2147483647 w 1488"/>
                <a:gd name="T57" fmla="*/ 1696152005 h 462"/>
                <a:gd name="T58" fmla="*/ 2147483647 w 1488"/>
                <a:gd name="T59" fmla="*/ 1785425855 h 462"/>
                <a:gd name="T60" fmla="*/ 2147483647 w 1488"/>
                <a:gd name="T61" fmla="*/ 1874696977 h 462"/>
                <a:gd name="T62" fmla="*/ 2147483647 w 1488"/>
                <a:gd name="T63" fmla="*/ 1963968099 h 462"/>
                <a:gd name="T64" fmla="*/ 2147483647 w 1488"/>
                <a:gd name="T65" fmla="*/ 2053239221 h 462"/>
                <a:gd name="T66" fmla="*/ 2147483647 w 1488"/>
                <a:gd name="T67" fmla="*/ 2142510344 h 462"/>
                <a:gd name="T68" fmla="*/ 2147483647 w 1488"/>
                <a:gd name="T69" fmla="*/ 2147483647 h 462"/>
                <a:gd name="T70" fmla="*/ 2147483647 w 1488"/>
                <a:gd name="T71" fmla="*/ 2147483647 h 462"/>
                <a:gd name="T72" fmla="*/ 2147483647 w 1488"/>
                <a:gd name="T73" fmla="*/ 2147483647 h 462"/>
                <a:gd name="T74" fmla="*/ 2147483647 w 1488"/>
                <a:gd name="T75" fmla="*/ 2147483647 h 462"/>
                <a:gd name="T76" fmla="*/ 2147483647 w 1488"/>
                <a:gd name="T77" fmla="*/ 2147483647 h 462"/>
                <a:gd name="T78" fmla="*/ 2147483647 w 1488"/>
                <a:gd name="T79" fmla="*/ 2147483647 h 462"/>
                <a:gd name="T80" fmla="*/ 2147483647 w 1488"/>
                <a:gd name="T81" fmla="*/ 2147483647 h 462"/>
                <a:gd name="T82" fmla="*/ 2147483647 w 1488"/>
                <a:gd name="T83" fmla="*/ 2147483647 h 462"/>
                <a:gd name="T84" fmla="*/ 2147483647 w 1488"/>
                <a:gd name="T85" fmla="*/ 2147483647 h 462"/>
                <a:gd name="T86" fmla="*/ 2147483647 w 1488"/>
                <a:gd name="T87" fmla="*/ 2147483647 h 462"/>
                <a:gd name="T88" fmla="*/ 2147483647 w 1488"/>
                <a:gd name="T89" fmla="*/ 2147483647 h 462"/>
                <a:gd name="T90" fmla="*/ 2147483647 w 1488"/>
                <a:gd name="T91" fmla="*/ 2147483647 h 462"/>
                <a:gd name="T92" fmla="*/ 2014455984 w 1488"/>
                <a:gd name="T93" fmla="*/ 2147483647 h 462"/>
                <a:gd name="T94" fmla="*/ 1566797733 w 1488"/>
                <a:gd name="T95" fmla="*/ 2147483647 h 462"/>
                <a:gd name="T96" fmla="*/ 1119141872 w 1488"/>
                <a:gd name="T97" fmla="*/ 2147483647 h 462"/>
                <a:gd name="T98" fmla="*/ 671486181 w 1488"/>
                <a:gd name="T99" fmla="*/ 2147483647 h 462"/>
                <a:gd name="T100" fmla="*/ 223827845 w 1488"/>
                <a:gd name="T101" fmla="*/ 2147483647 h 4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462"/>
                <a:gd name="T155" fmla="*/ 1488 w 1488"/>
                <a:gd name="T156" fmla="*/ 462 h 4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462">
                  <a:moveTo>
                    <a:pt x="0" y="456"/>
                  </a:moveTo>
                  <a:lnTo>
                    <a:pt x="0" y="390"/>
                  </a:lnTo>
                  <a:lnTo>
                    <a:pt x="30" y="396"/>
                  </a:lnTo>
                  <a:lnTo>
                    <a:pt x="60" y="396"/>
                  </a:lnTo>
                  <a:lnTo>
                    <a:pt x="90" y="396"/>
                  </a:lnTo>
                  <a:lnTo>
                    <a:pt x="120" y="384"/>
                  </a:lnTo>
                  <a:lnTo>
                    <a:pt x="150" y="378"/>
                  </a:lnTo>
                  <a:lnTo>
                    <a:pt x="180" y="372"/>
                  </a:lnTo>
                  <a:lnTo>
                    <a:pt x="210" y="360"/>
                  </a:lnTo>
                  <a:lnTo>
                    <a:pt x="240" y="348"/>
                  </a:lnTo>
                  <a:lnTo>
                    <a:pt x="270" y="342"/>
                  </a:lnTo>
                  <a:lnTo>
                    <a:pt x="300" y="336"/>
                  </a:lnTo>
                  <a:lnTo>
                    <a:pt x="330" y="336"/>
                  </a:lnTo>
                  <a:lnTo>
                    <a:pt x="360" y="336"/>
                  </a:lnTo>
                  <a:lnTo>
                    <a:pt x="384" y="336"/>
                  </a:lnTo>
                  <a:lnTo>
                    <a:pt x="414" y="330"/>
                  </a:lnTo>
                  <a:lnTo>
                    <a:pt x="444" y="324"/>
                  </a:lnTo>
                  <a:lnTo>
                    <a:pt x="474" y="312"/>
                  </a:lnTo>
                  <a:lnTo>
                    <a:pt x="504" y="306"/>
                  </a:lnTo>
                  <a:lnTo>
                    <a:pt x="534" y="306"/>
                  </a:lnTo>
                  <a:lnTo>
                    <a:pt x="564" y="300"/>
                  </a:lnTo>
                  <a:lnTo>
                    <a:pt x="594" y="288"/>
                  </a:lnTo>
                  <a:lnTo>
                    <a:pt x="624" y="288"/>
                  </a:lnTo>
                  <a:lnTo>
                    <a:pt x="654" y="276"/>
                  </a:lnTo>
                  <a:lnTo>
                    <a:pt x="684" y="258"/>
                  </a:lnTo>
                  <a:lnTo>
                    <a:pt x="714" y="234"/>
                  </a:lnTo>
                  <a:lnTo>
                    <a:pt x="744" y="222"/>
                  </a:lnTo>
                  <a:lnTo>
                    <a:pt x="774" y="210"/>
                  </a:lnTo>
                  <a:lnTo>
                    <a:pt x="804" y="198"/>
                  </a:lnTo>
                  <a:lnTo>
                    <a:pt x="834" y="198"/>
                  </a:lnTo>
                  <a:lnTo>
                    <a:pt x="864" y="210"/>
                  </a:lnTo>
                  <a:lnTo>
                    <a:pt x="894" y="204"/>
                  </a:lnTo>
                  <a:lnTo>
                    <a:pt x="924" y="198"/>
                  </a:lnTo>
                  <a:lnTo>
                    <a:pt x="954" y="180"/>
                  </a:lnTo>
                  <a:lnTo>
                    <a:pt x="984" y="162"/>
                  </a:lnTo>
                  <a:lnTo>
                    <a:pt x="1014" y="150"/>
                  </a:lnTo>
                  <a:lnTo>
                    <a:pt x="1044" y="138"/>
                  </a:lnTo>
                  <a:lnTo>
                    <a:pt x="1074" y="132"/>
                  </a:lnTo>
                  <a:lnTo>
                    <a:pt x="1104" y="120"/>
                  </a:lnTo>
                  <a:lnTo>
                    <a:pt x="1128" y="114"/>
                  </a:lnTo>
                  <a:lnTo>
                    <a:pt x="1158" y="108"/>
                  </a:lnTo>
                  <a:lnTo>
                    <a:pt x="1188" y="102"/>
                  </a:lnTo>
                  <a:lnTo>
                    <a:pt x="1218" y="90"/>
                  </a:lnTo>
                  <a:lnTo>
                    <a:pt x="1248" y="78"/>
                  </a:lnTo>
                  <a:lnTo>
                    <a:pt x="1278" y="72"/>
                  </a:lnTo>
                  <a:lnTo>
                    <a:pt x="1308" y="60"/>
                  </a:lnTo>
                  <a:lnTo>
                    <a:pt x="1338" y="48"/>
                  </a:lnTo>
                  <a:lnTo>
                    <a:pt x="1368" y="42"/>
                  </a:lnTo>
                  <a:lnTo>
                    <a:pt x="1398" y="30"/>
                  </a:lnTo>
                  <a:lnTo>
                    <a:pt x="1428" y="18"/>
                  </a:lnTo>
                  <a:lnTo>
                    <a:pt x="1458" y="12"/>
                  </a:lnTo>
                  <a:lnTo>
                    <a:pt x="1488" y="0"/>
                  </a:lnTo>
                  <a:lnTo>
                    <a:pt x="1488" y="192"/>
                  </a:lnTo>
                  <a:lnTo>
                    <a:pt x="1458" y="198"/>
                  </a:lnTo>
                  <a:lnTo>
                    <a:pt x="1428" y="204"/>
                  </a:lnTo>
                  <a:lnTo>
                    <a:pt x="1398" y="210"/>
                  </a:lnTo>
                  <a:lnTo>
                    <a:pt x="1368" y="216"/>
                  </a:lnTo>
                  <a:lnTo>
                    <a:pt x="1338" y="228"/>
                  </a:lnTo>
                  <a:lnTo>
                    <a:pt x="1308" y="234"/>
                  </a:lnTo>
                  <a:lnTo>
                    <a:pt x="1278" y="240"/>
                  </a:lnTo>
                  <a:lnTo>
                    <a:pt x="1248" y="246"/>
                  </a:lnTo>
                  <a:lnTo>
                    <a:pt x="1218" y="252"/>
                  </a:lnTo>
                  <a:lnTo>
                    <a:pt x="1188" y="258"/>
                  </a:lnTo>
                  <a:lnTo>
                    <a:pt x="1158" y="264"/>
                  </a:lnTo>
                  <a:lnTo>
                    <a:pt x="1128" y="270"/>
                  </a:lnTo>
                  <a:lnTo>
                    <a:pt x="1104" y="276"/>
                  </a:lnTo>
                  <a:lnTo>
                    <a:pt x="1074" y="282"/>
                  </a:lnTo>
                  <a:lnTo>
                    <a:pt x="1044" y="288"/>
                  </a:lnTo>
                  <a:lnTo>
                    <a:pt x="1014" y="294"/>
                  </a:lnTo>
                  <a:lnTo>
                    <a:pt x="984" y="306"/>
                  </a:lnTo>
                  <a:lnTo>
                    <a:pt x="954" y="318"/>
                  </a:lnTo>
                  <a:lnTo>
                    <a:pt x="924" y="330"/>
                  </a:lnTo>
                  <a:lnTo>
                    <a:pt x="894" y="336"/>
                  </a:lnTo>
                  <a:lnTo>
                    <a:pt x="864" y="342"/>
                  </a:lnTo>
                  <a:lnTo>
                    <a:pt x="834" y="336"/>
                  </a:lnTo>
                  <a:lnTo>
                    <a:pt x="804" y="330"/>
                  </a:lnTo>
                  <a:lnTo>
                    <a:pt x="774" y="336"/>
                  </a:lnTo>
                  <a:lnTo>
                    <a:pt x="744" y="348"/>
                  </a:lnTo>
                  <a:lnTo>
                    <a:pt x="714" y="360"/>
                  </a:lnTo>
                  <a:lnTo>
                    <a:pt x="684" y="378"/>
                  </a:lnTo>
                  <a:lnTo>
                    <a:pt x="654" y="390"/>
                  </a:lnTo>
                  <a:lnTo>
                    <a:pt x="624" y="396"/>
                  </a:lnTo>
                  <a:lnTo>
                    <a:pt x="594" y="396"/>
                  </a:lnTo>
                  <a:lnTo>
                    <a:pt x="564" y="402"/>
                  </a:lnTo>
                  <a:lnTo>
                    <a:pt x="534" y="408"/>
                  </a:lnTo>
                  <a:lnTo>
                    <a:pt x="504" y="408"/>
                  </a:lnTo>
                  <a:lnTo>
                    <a:pt x="474" y="414"/>
                  </a:lnTo>
                  <a:lnTo>
                    <a:pt x="444" y="420"/>
                  </a:lnTo>
                  <a:lnTo>
                    <a:pt x="414" y="426"/>
                  </a:lnTo>
                  <a:lnTo>
                    <a:pt x="384" y="426"/>
                  </a:lnTo>
                  <a:lnTo>
                    <a:pt x="360" y="426"/>
                  </a:lnTo>
                  <a:lnTo>
                    <a:pt x="330" y="426"/>
                  </a:lnTo>
                  <a:lnTo>
                    <a:pt x="300" y="426"/>
                  </a:lnTo>
                  <a:lnTo>
                    <a:pt x="270" y="432"/>
                  </a:lnTo>
                  <a:lnTo>
                    <a:pt x="240" y="432"/>
                  </a:lnTo>
                  <a:lnTo>
                    <a:pt x="210" y="438"/>
                  </a:lnTo>
                  <a:lnTo>
                    <a:pt x="180" y="450"/>
                  </a:lnTo>
                  <a:lnTo>
                    <a:pt x="150" y="456"/>
                  </a:lnTo>
                  <a:lnTo>
                    <a:pt x="120" y="456"/>
                  </a:lnTo>
                  <a:lnTo>
                    <a:pt x="90" y="462"/>
                  </a:lnTo>
                  <a:lnTo>
                    <a:pt x="60" y="462"/>
                  </a:lnTo>
                  <a:lnTo>
                    <a:pt x="30" y="462"/>
                  </a:lnTo>
                  <a:lnTo>
                    <a:pt x="0" y="456"/>
                  </a:lnTo>
                  <a:close/>
                </a:path>
              </a:pathLst>
            </a:custGeom>
            <a:solidFill>
              <a:srgbClr val="B3A2C7"/>
            </a:solidFill>
            <a:ln w="9525">
              <a:noFill/>
              <a:round/>
              <a:headEnd/>
              <a:tailEnd/>
            </a:ln>
          </p:spPr>
          <p:txBody>
            <a:bodyPr/>
            <a:lstStyle/>
            <a:p>
              <a:endParaRPr lang="en-US"/>
            </a:p>
          </p:txBody>
        </p:sp>
        <p:sp>
          <p:nvSpPr>
            <p:cNvPr id="19" name="Freeform 198"/>
            <p:cNvSpPr>
              <a:spLocks/>
            </p:cNvSpPr>
            <p:nvPr/>
          </p:nvSpPr>
          <p:spPr bwMode="auto">
            <a:xfrm>
              <a:off x="1769485" y="3124161"/>
              <a:ext cx="4064425" cy="1261681"/>
            </a:xfrm>
            <a:custGeom>
              <a:avLst/>
              <a:gdLst>
                <a:gd name="T0" fmla="*/ 0 w 1488"/>
                <a:gd name="T1" fmla="*/ 2147483647 h 462"/>
                <a:gd name="T2" fmla="*/ 447655690 w 1488"/>
                <a:gd name="T3" fmla="*/ 2147483647 h 462"/>
                <a:gd name="T4" fmla="*/ 895314112 w 1488"/>
                <a:gd name="T5" fmla="*/ 2147483647 h 462"/>
                <a:gd name="T6" fmla="*/ 1342969631 w 1488"/>
                <a:gd name="T7" fmla="*/ 2147483647 h 462"/>
                <a:gd name="T8" fmla="*/ 1790625492 w 1488"/>
                <a:gd name="T9" fmla="*/ 2147483647 h 462"/>
                <a:gd name="T10" fmla="*/ 2147483647 w 1488"/>
                <a:gd name="T11" fmla="*/ 2147483647 h 462"/>
                <a:gd name="T12" fmla="*/ 2147483647 w 1488"/>
                <a:gd name="T13" fmla="*/ 2147483647 h 462"/>
                <a:gd name="T14" fmla="*/ 2147483647 w 1488"/>
                <a:gd name="T15" fmla="*/ 2147483647 h 462"/>
                <a:gd name="T16" fmla="*/ 2147483647 w 1488"/>
                <a:gd name="T17" fmla="*/ 2147483647 h 462"/>
                <a:gd name="T18" fmla="*/ 2147483647 w 1488"/>
                <a:gd name="T19" fmla="*/ 2147483647 h 462"/>
                <a:gd name="T20" fmla="*/ 2147483647 w 1488"/>
                <a:gd name="T21" fmla="*/ 2147483647 h 462"/>
                <a:gd name="T22" fmla="*/ 2147483647 w 1488"/>
                <a:gd name="T23" fmla="*/ 2058415667 h 462"/>
                <a:gd name="T24" fmla="*/ 2147483647 w 1488"/>
                <a:gd name="T25" fmla="*/ 1745179732 h 462"/>
                <a:gd name="T26" fmla="*/ 2147483647 w 1488"/>
                <a:gd name="T27" fmla="*/ 1566185819 h 462"/>
                <a:gd name="T28" fmla="*/ 2147483647 w 1488"/>
                <a:gd name="T29" fmla="*/ 1476690227 h 462"/>
                <a:gd name="T30" fmla="*/ 2147483647 w 1488"/>
                <a:gd name="T31" fmla="*/ 1521439388 h 462"/>
                <a:gd name="T32" fmla="*/ 2147483647 w 1488"/>
                <a:gd name="T33" fmla="*/ 1342445134 h 462"/>
                <a:gd name="T34" fmla="*/ 2147483647 w 1488"/>
                <a:gd name="T35" fmla="*/ 1118704790 h 462"/>
                <a:gd name="T36" fmla="*/ 2147483647 w 1488"/>
                <a:gd name="T37" fmla="*/ 984460038 h 462"/>
                <a:gd name="T38" fmla="*/ 2147483647 w 1488"/>
                <a:gd name="T39" fmla="*/ 850215285 h 462"/>
                <a:gd name="T40" fmla="*/ 2147483647 w 1488"/>
                <a:gd name="T41" fmla="*/ 760719694 h 462"/>
                <a:gd name="T42" fmla="*/ 2147483647 w 1488"/>
                <a:gd name="T43" fmla="*/ 581725610 h 462"/>
                <a:gd name="T44" fmla="*/ 2147483647 w 1488"/>
                <a:gd name="T45" fmla="*/ 447480858 h 462"/>
                <a:gd name="T46" fmla="*/ 2147483647 w 1488"/>
                <a:gd name="T47" fmla="*/ 313236020 h 462"/>
                <a:gd name="T48" fmla="*/ 2147483647 w 1488"/>
                <a:gd name="T49" fmla="*/ 134244795 h 462"/>
                <a:gd name="T50" fmla="*/ 2147483647 w 1488"/>
                <a:gd name="T51" fmla="*/ 0 h 462"/>
                <a:gd name="T52" fmla="*/ 2147483647 w 1488"/>
                <a:gd name="T53" fmla="*/ 1476690227 h 462"/>
                <a:gd name="T54" fmla="*/ 2147483647 w 1488"/>
                <a:gd name="T55" fmla="*/ 1566185819 h 462"/>
                <a:gd name="T56" fmla="*/ 2147483647 w 1488"/>
                <a:gd name="T57" fmla="*/ 1700430571 h 462"/>
                <a:gd name="T58" fmla="*/ 2147483647 w 1488"/>
                <a:gd name="T59" fmla="*/ 1789926162 h 462"/>
                <a:gd name="T60" fmla="*/ 2147483647 w 1488"/>
                <a:gd name="T61" fmla="*/ 1879424484 h 462"/>
                <a:gd name="T62" fmla="*/ 2147483647 w 1488"/>
                <a:gd name="T63" fmla="*/ 1968920075 h 462"/>
                <a:gd name="T64" fmla="*/ 2147483647 w 1488"/>
                <a:gd name="T65" fmla="*/ 2058415667 h 462"/>
                <a:gd name="T66" fmla="*/ 2147483647 w 1488"/>
                <a:gd name="T67" fmla="*/ 2147483647 h 462"/>
                <a:gd name="T68" fmla="*/ 2147483647 w 1488"/>
                <a:gd name="T69" fmla="*/ 2147483647 h 462"/>
                <a:gd name="T70" fmla="*/ 2147483647 w 1488"/>
                <a:gd name="T71" fmla="*/ 2147483647 h 462"/>
                <a:gd name="T72" fmla="*/ 2147483647 w 1488"/>
                <a:gd name="T73" fmla="*/ 2147483647 h 462"/>
                <a:gd name="T74" fmla="*/ 2147483647 w 1488"/>
                <a:gd name="T75" fmla="*/ 2147483647 h 462"/>
                <a:gd name="T76" fmla="*/ 2147483647 w 1488"/>
                <a:gd name="T77" fmla="*/ 2147483647 h 462"/>
                <a:gd name="T78" fmla="*/ 2147483647 w 1488"/>
                <a:gd name="T79" fmla="*/ 2147483647 h 462"/>
                <a:gd name="T80" fmla="*/ 2147483647 w 1488"/>
                <a:gd name="T81" fmla="*/ 2147483647 h 462"/>
                <a:gd name="T82" fmla="*/ 2147483647 w 1488"/>
                <a:gd name="T83" fmla="*/ 2147483647 h 462"/>
                <a:gd name="T84" fmla="*/ 2147483647 w 1488"/>
                <a:gd name="T85" fmla="*/ 2147483647 h 462"/>
                <a:gd name="T86" fmla="*/ 2147483647 w 1488"/>
                <a:gd name="T87" fmla="*/ 2147483647 h 462"/>
                <a:gd name="T88" fmla="*/ 2147483647 w 1488"/>
                <a:gd name="T89" fmla="*/ 2147483647 h 462"/>
                <a:gd name="T90" fmla="*/ 2147483647 w 1488"/>
                <a:gd name="T91" fmla="*/ 2147483647 h 462"/>
                <a:gd name="T92" fmla="*/ 2014455984 w 1488"/>
                <a:gd name="T93" fmla="*/ 2147483647 h 462"/>
                <a:gd name="T94" fmla="*/ 1566797733 w 1488"/>
                <a:gd name="T95" fmla="*/ 2147483647 h 462"/>
                <a:gd name="T96" fmla="*/ 1119141872 w 1488"/>
                <a:gd name="T97" fmla="*/ 2147483647 h 462"/>
                <a:gd name="T98" fmla="*/ 671486181 w 1488"/>
                <a:gd name="T99" fmla="*/ 2147483647 h 462"/>
                <a:gd name="T100" fmla="*/ 223827845 w 1488"/>
                <a:gd name="T101" fmla="*/ 2147483647 h 4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462"/>
                <a:gd name="T155" fmla="*/ 1488 w 1488"/>
                <a:gd name="T156" fmla="*/ 462 h 4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462">
                  <a:moveTo>
                    <a:pt x="0" y="456"/>
                  </a:moveTo>
                  <a:lnTo>
                    <a:pt x="0" y="390"/>
                  </a:lnTo>
                  <a:lnTo>
                    <a:pt x="30" y="396"/>
                  </a:lnTo>
                  <a:lnTo>
                    <a:pt x="60" y="396"/>
                  </a:lnTo>
                  <a:lnTo>
                    <a:pt x="90" y="396"/>
                  </a:lnTo>
                  <a:lnTo>
                    <a:pt x="120" y="384"/>
                  </a:lnTo>
                  <a:lnTo>
                    <a:pt x="150" y="378"/>
                  </a:lnTo>
                  <a:lnTo>
                    <a:pt x="180" y="372"/>
                  </a:lnTo>
                  <a:lnTo>
                    <a:pt x="210" y="360"/>
                  </a:lnTo>
                  <a:lnTo>
                    <a:pt x="240" y="348"/>
                  </a:lnTo>
                  <a:lnTo>
                    <a:pt x="270" y="342"/>
                  </a:lnTo>
                  <a:lnTo>
                    <a:pt x="300" y="336"/>
                  </a:lnTo>
                  <a:lnTo>
                    <a:pt x="330" y="336"/>
                  </a:lnTo>
                  <a:lnTo>
                    <a:pt x="360" y="336"/>
                  </a:lnTo>
                  <a:lnTo>
                    <a:pt x="384" y="336"/>
                  </a:lnTo>
                  <a:lnTo>
                    <a:pt x="414" y="330"/>
                  </a:lnTo>
                  <a:lnTo>
                    <a:pt x="444" y="324"/>
                  </a:lnTo>
                  <a:lnTo>
                    <a:pt x="474" y="312"/>
                  </a:lnTo>
                  <a:lnTo>
                    <a:pt x="504" y="306"/>
                  </a:lnTo>
                  <a:lnTo>
                    <a:pt x="534" y="306"/>
                  </a:lnTo>
                  <a:lnTo>
                    <a:pt x="564" y="300"/>
                  </a:lnTo>
                  <a:lnTo>
                    <a:pt x="594" y="288"/>
                  </a:lnTo>
                  <a:lnTo>
                    <a:pt x="624" y="288"/>
                  </a:lnTo>
                  <a:lnTo>
                    <a:pt x="654" y="276"/>
                  </a:lnTo>
                  <a:lnTo>
                    <a:pt x="684" y="258"/>
                  </a:lnTo>
                  <a:lnTo>
                    <a:pt x="714" y="234"/>
                  </a:lnTo>
                  <a:lnTo>
                    <a:pt x="744" y="222"/>
                  </a:lnTo>
                  <a:lnTo>
                    <a:pt x="774" y="210"/>
                  </a:lnTo>
                  <a:lnTo>
                    <a:pt x="804" y="198"/>
                  </a:lnTo>
                  <a:lnTo>
                    <a:pt x="834" y="198"/>
                  </a:lnTo>
                  <a:lnTo>
                    <a:pt x="864" y="210"/>
                  </a:lnTo>
                  <a:lnTo>
                    <a:pt x="894" y="204"/>
                  </a:lnTo>
                  <a:lnTo>
                    <a:pt x="924" y="198"/>
                  </a:lnTo>
                  <a:lnTo>
                    <a:pt x="954" y="180"/>
                  </a:lnTo>
                  <a:lnTo>
                    <a:pt x="984" y="162"/>
                  </a:lnTo>
                  <a:lnTo>
                    <a:pt x="1014" y="150"/>
                  </a:lnTo>
                  <a:lnTo>
                    <a:pt x="1044" y="138"/>
                  </a:lnTo>
                  <a:lnTo>
                    <a:pt x="1074" y="132"/>
                  </a:lnTo>
                  <a:lnTo>
                    <a:pt x="1104" y="120"/>
                  </a:lnTo>
                  <a:lnTo>
                    <a:pt x="1128" y="114"/>
                  </a:lnTo>
                  <a:lnTo>
                    <a:pt x="1158" y="108"/>
                  </a:lnTo>
                  <a:lnTo>
                    <a:pt x="1188" y="102"/>
                  </a:lnTo>
                  <a:lnTo>
                    <a:pt x="1218" y="90"/>
                  </a:lnTo>
                  <a:lnTo>
                    <a:pt x="1248" y="78"/>
                  </a:lnTo>
                  <a:lnTo>
                    <a:pt x="1278" y="72"/>
                  </a:lnTo>
                  <a:lnTo>
                    <a:pt x="1308" y="60"/>
                  </a:lnTo>
                  <a:lnTo>
                    <a:pt x="1338" y="48"/>
                  </a:lnTo>
                  <a:lnTo>
                    <a:pt x="1368" y="42"/>
                  </a:lnTo>
                  <a:lnTo>
                    <a:pt x="1398" y="30"/>
                  </a:lnTo>
                  <a:lnTo>
                    <a:pt x="1428" y="18"/>
                  </a:lnTo>
                  <a:lnTo>
                    <a:pt x="1458" y="12"/>
                  </a:lnTo>
                  <a:lnTo>
                    <a:pt x="1488" y="0"/>
                  </a:lnTo>
                  <a:lnTo>
                    <a:pt x="1488" y="192"/>
                  </a:lnTo>
                  <a:lnTo>
                    <a:pt x="1458" y="198"/>
                  </a:lnTo>
                  <a:lnTo>
                    <a:pt x="1428" y="204"/>
                  </a:lnTo>
                  <a:lnTo>
                    <a:pt x="1398" y="210"/>
                  </a:lnTo>
                  <a:lnTo>
                    <a:pt x="1368" y="216"/>
                  </a:lnTo>
                  <a:lnTo>
                    <a:pt x="1338" y="228"/>
                  </a:lnTo>
                  <a:lnTo>
                    <a:pt x="1308" y="234"/>
                  </a:lnTo>
                  <a:lnTo>
                    <a:pt x="1278" y="240"/>
                  </a:lnTo>
                  <a:lnTo>
                    <a:pt x="1248" y="246"/>
                  </a:lnTo>
                  <a:lnTo>
                    <a:pt x="1218" y="252"/>
                  </a:lnTo>
                  <a:lnTo>
                    <a:pt x="1188" y="258"/>
                  </a:lnTo>
                  <a:lnTo>
                    <a:pt x="1158" y="264"/>
                  </a:lnTo>
                  <a:lnTo>
                    <a:pt x="1128" y="270"/>
                  </a:lnTo>
                  <a:lnTo>
                    <a:pt x="1104" y="276"/>
                  </a:lnTo>
                  <a:lnTo>
                    <a:pt x="1074" y="282"/>
                  </a:lnTo>
                  <a:lnTo>
                    <a:pt x="1044" y="288"/>
                  </a:lnTo>
                  <a:lnTo>
                    <a:pt x="1014" y="294"/>
                  </a:lnTo>
                  <a:lnTo>
                    <a:pt x="984" y="306"/>
                  </a:lnTo>
                  <a:lnTo>
                    <a:pt x="954" y="318"/>
                  </a:lnTo>
                  <a:lnTo>
                    <a:pt x="924" y="330"/>
                  </a:lnTo>
                  <a:lnTo>
                    <a:pt x="894" y="336"/>
                  </a:lnTo>
                  <a:lnTo>
                    <a:pt x="864" y="342"/>
                  </a:lnTo>
                  <a:lnTo>
                    <a:pt x="834" y="336"/>
                  </a:lnTo>
                  <a:lnTo>
                    <a:pt x="804" y="330"/>
                  </a:lnTo>
                  <a:lnTo>
                    <a:pt x="774" y="336"/>
                  </a:lnTo>
                  <a:lnTo>
                    <a:pt x="744" y="348"/>
                  </a:lnTo>
                  <a:lnTo>
                    <a:pt x="714" y="360"/>
                  </a:lnTo>
                  <a:lnTo>
                    <a:pt x="684" y="378"/>
                  </a:lnTo>
                  <a:lnTo>
                    <a:pt x="654" y="390"/>
                  </a:lnTo>
                  <a:lnTo>
                    <a:pt x="624" y="396"/>
                  </a:lnTo>
                  <a:lnTo>
                    <a:pt x="594" y="396"/>
                  </a:lnTo>
                  <a:lnTo>
                    <a:pt x="564" y="402"/>
                  </a:lnTo>
                  <a:lnTo>
                    <a:pt x="534" y="408"/>
                  </a:lnTo>
                  <a:lnTo>
                    <a:pt x="504" y="408"/>
                  </a:lnTo>
                  <a:lnTo>
                    <a:pt x="474" y="414"/>
                  </a:lnTo>
                  <a:lnTo>
                    <a:pt x="444" y="420"/>
                  </a:lnTo>
                  <a:lnTo>
                    <a:pt x="414" y="426"/>
                  </a:lnTo>
                  <a:lnTo>
                    <a:pt x="384" y="426"/>
                  </a:lnTo>
                  <a:lnTo>
                    <a:pt x="360" y="426"/>
                  </a:lnTo>
                  <a:lnTo>
                    <a:pt x="330" y="426"/>
                  </a:lnTo>
                  <a:lnTo>
                    <a:pt x="300" y="426"/>
                  </a:lnTo>
                  <a:lnTo>
                    <a:pt x="270" y="432"/>
                  </a:lnTo>
                  <a:lnTo>
                    <a:pt x="240" y="432"/>
                  </a:lnTo>
                  <a:lnTo>
                    <a:pt x="210" y="438"/>
                  </a:lnTo>
                  <a:lnTo>
                    <a:pt x="180" y="450"/>
                  </a:lnTo>
                  <a:lnTo>
                    <a:pt x="150" y="456"/>
                  </a:lnTo>
                  <a:lnTo>
                    <a:pt x="120" y="456"/>
                  </a:lnTo>
                  <a:lnTo>
                    <a:pt x="90" y="462"/>
                  </a:lnTo>
                  <a:lnTo>
                    <a:pt x="60" y="462"/>
                  </a:lnTo>
                  <a:lnTo>
                    <a:pt x="30" y="462"/>
                  </a:lnTo>
                  <a:lnTo>
                    <a:pt x="0" y="456"/>
                  </a:lnTo>
                  <a:close/>
                </a:path>
              </a:pathLst>
            </a:custGeom>
            <a:noFill/>
            <a:ln w="9525">
              <a:noFill/>
              <a:round/>
              <a:headEnd/>
              <a:tailEnd/>
            </a:ln>
          </p:spPr>
          <p:txBody>
            <a:bodyPr/>
            <a:lstStyle/>
            <a:p>
              <a:endParaRPr lang="en-US"/>
            </a:p>
          </p:txBody>
        </p:sp>
        <p:sp>
          <p:nvSpPr>
            <p:cNvPr id="20" name="Freeform 199"/>
            <p:cNvSpPr>
              <a:spLocks/>
            </p:cNvSpPr>
            <p:nvPr/>
          </p:nvSpPr>
          <p:spPr bwMode="auto">
            <a:xfrm>
              <a:off x="1769485" y="3001962"/>
              <a:ext cx="4064425" cy="1214069"/>
            </a:xfrm>
            <a:custGeom>
              <a:avLst/>
              <a:gdLst>
                <a:gd name="T0" fmla="*/ 0 w 1488"/>
                <a:gd name="T1" fmla="*/ 2147483647 h 444"/>
                <a:gd name="T2" fmla="*/ 447655690 w 1488"/>
                <a:gd name="T3" fmla="*/ 2147483647 h 444"/>
                <a:gd name="T4" fmla="*/ 895314112 w 1488"/>
                <a:gd name="T5" fmla="*/ 2147483647 h 444"/>
                <a:gd name="T6" fmla="*/ 1342969631 w 1488"/>
                <a:gd name="T7" fmla="*/ 2147483647 h 444"/>
                <a:gd name="T8" fmla="*/ 1790625492 w 1488"/>
                <a:gd name="T9" fmla="*/ 2147483647 h 444"/>
                <a:gd name="T10" fmla="*/ 2147483647 w 1488"/>
                <a:gd name="T11" fmla="*/ 2147483647 h 444"/>
                <a:gd name="T12" fmla="*/ 2147483647 w 1488"/>
                <a:gd name="T13" fmla="*/ 2147483647 h 444"/>
                <a:gd name="T14" fmla="*/ 2147483647 w 1488"/>
                <a:gd name="T15" fmla="*/ 2147483647 h 444"/>
                <a:gd name="T16" fmla="*/ 2147483647 w 1488"/>
                <a:gd name="T17" fmla="*/ 2147483647 h 444"/>
                <a:gd name="T18" fmla="*/ 2147483647 w 1488"/>
                <a:gd name="T19" fmla="*/ 2147483647 h 444"/>
                <a:gd name="T20" fmla="*/ 2147483647 w 1488"/>
                <a:gd name="T21" fmla="*/ 2147483647 h 444"/>
                <a:gd name="T22" fmla="*/ 2147483647 w 1488"/>
                <a:gd name="T23" fmla="*/ 2147483647 h 444"/>
                <a:gd name="T24" fmla="*/ 2147483647 w 1488"/>
                <a:gd name="T25" fmla="*/ 1839353549 h 444"/>
                <a:gd name="T26" fmla="*/ 2147483647 w 1488"/>
                <a:gd name="T27" fmla="*/ 1659904622 h 444"/>
                <a:gd name="T28" fmla="*/ 2147483647 w 1488"/>
                <a:gd name="T29" fmla="*/ 1570180159 h 444"/>
                <a:gd name="T30" fmla="*/ 2147483647 w 1488"/>
                <a:gd name="T31" fmla="*/ 1615041023 h 444"/>
                <a:gd name="T32" fmla="*/ 2147483647 w 1488"/>
                <a:gd name="T33" fmla="*/ 1390730890 h 444"/>
                <a:gd name="T34" fmla="*/ 2147483647 w 1488"/>
                <a:gd name="T35" fmla="*/ 1166418365 h 444"/>
                <a:gd name="T36" fmla="*/ 2147483647 w 1488"/>
                <a:gd name="T37" fmla="*/ 986969438 h 444"/>
                <a:gd name="T38" fmla="*/ 2147483647 w 1488"/>
                <a:gd name="T39" fmla="*/ 897244975 h 444"/>
                <a:gd name="T40" fmla="*/ 2147483647 w 1488"/>
                <a:gd name="T41" fmla="*/ 762659647 h 444"/>
                <a:gd name="T42" fmla="*/ 2147483647 w 1488"/>
                <a:gd name="T43" fmla="*/ 628071414 h 444"/>
                <a:gd name="T44" fmla="*/ 2147483647 w 1488"/>
                <a:gd name="T45" fmla="*/ 448622487 h 444"/>
                <a:gd name="T46" fmla="*/ 2147483647 w 1488"/>
                <a:gd name="T47" fmla="*/ 314037074 h 444"/>
                <a:gd name="T48" fmla="*/ 2147483647 w 1488"/>
                <a:gd name="T49" fmla="*/ 134588105 h 444"/>
                <a:gd name="T50" fmla="*/ 2147483647 w 1488"/>
                <a:gd name="T51" fmla="*/ 0 h 444"/>
                <a:gd name="T52" fmla="*/ 2147483647 w 1488"/>
                <a:gd name="T53" fmla="*/ 448622487 h 444"/>
                <a:gd name="T54" fmla="*/ 2147483647 w 1488"/>
                <a:gd name="T55" fmla="*/ 583210550 h 444"/>
                <a:gd name="T56" fmla="*/ 2147483647 w 1488"/>
                <a:gd name="T57" fmla="*/ 717796048 h 444"/>
                <a:gd name="T58" fmla="*/ 2147483647 w 1488"/>
                <a:gd name="T59" fmla="*/ 897244975 h 444"/>
                <a:gd name="T60" fmla="*/ 2147483647 w 1488"/>
                <a:gd name="T61" fmla="*/ 1031833037 h 444"/>
                <a:gd name="T62" fmla="*/ 2147483647 w 1488"/>
                <a:gd name="T63" fmla="*/ 1166418365 h 444"/>
                <a:gd name="T64" fmla="*/ 2147483647 w 1488"/>
                <a:gd name="T65" fmla="*/ 1256142828 h 444"/>
                <a:gd name="T66" fmla="*/ 2147483647 w 1488"/>
                <a:gd name="T67" fmla="*/ 1390730890 h 444"/>
                <a:gd name="T68" fmla="*/ 2147483647 w 1488"/>
                <a:gd name="T69" fmla="*/ 1570180159 h 444"/>
                <a:gd name="T70" fmla="*/ 2147483647 w 1488"/>
                <a:gd name="T71" fmla="*/ 1839353549 h 444"/>
                <a:gd name="T72" fmla="*/ 2147483647 w 1488"/>
                <a:gd name="T73" fmla="*/ 1929078012 h 444"/>
                <a:gd name="T74" fmla="*/ 2147483647 w 1488"/>
                <a:gd name="T75" fmla="*/ 1839353549 h 444"/>
                <a:gd name="T76" fmla="*/ 2147483647 w 1488"/>
                <a:gd name="T77" fmla="*/ 2018802475 h 444"/>
                <a:gd name="T78" fmla="*/ 2147483647 w 1488"/>
                <a:gd name="T79" fmla="*/ 2147483647 h 444"/>
                <a:gd name="T80" fmla="*/ 2147483647 w 1488"/>
                <a:gd name="T81" fmla="*/ 2147483647 h 444"/>
                <a:gd name="T82" fmla="*/ 2147483647 w 1488"/>
                <a:gd name="T83" fmla="*/ 2147483647 h 444"/>
                <a:gd name="T84" fmla="*/ 2147483647 w 1488"/>
                <a:gd name="T85" fmla="*/ 2147483647 h 444"/>
                <a:gd name="T86" fmla="*/ 2147483647 w 1488"/>
                <a:gd name="T87" fmla="*/ 2147483647 h 444"/>
                <a:gd name="T88" fmla="*/ 2147483647 w 1488"/>
                <a:gd name="T89" fmla="*/ 2147483647 h 444"/>
                <a:gd name="T90" fmla="*/ 2147483647 w 1488"/>
                <a:gd name="T91" fmla="*/ 2147483647 h 444"/>
                <a:gd name="T92" fmla="*/ 2014455984 w 1488"/>
                <a:gd name="T93" fmla="*/ 2147483647 h 444"/>
                <a:gd name="T94" fmla="*/ 1566797733 w 1488"/>
                <a:gd name="T95" fmla="*/ 2147483647 h 444"/>
                <a:gd name="T96" fmla="*/ 1119141872 w 1488"/>
                <a:gd name="T97" fmla="*/ 2147483647 h 444"/>
                <a:gd name="T98" fmla="*/ 671486181 w 1488"/>
                <a:gd name="T99" fmla="*/ 2147483647 h 444"/>
                <a:gd name="T100" fmla="*/ 223827845 w 1488"/>
                <a:gd name="T101" fmla="*/ 2147483647 h 4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444"/>
                <a:gd name="T155" fmla="*/ 1488 w 1488"/>
                <a:gd name="T156" fmla="*/ 444 h 4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444">
                  <a:moveTo>
                    <a:pt x="0" y="438"/>
                  </a:moveTo>
                  <a:lnTo>
                    <a:pt x="0" y="426"/>
                  </a:lnTo>
                  <a:lnTo>
                    <a:pt x="30" y="432"/>
                  </a:lnTo>
                  <a:lnTo>
                    <a:pt x="60" y="432"/>
                  </a:lnTo>
                  <a:lnTo>
                    <a:pt x="90" y="426"/>
                  </a:lnTo>
                  <a:lnTo>
                    <a:pt x="120" y="414"/>
                  </a:lnTo>
                  <a:lnTo>
                    <a:pt x="150" y="408"/>
                  </a:lnTo>
                  <a:lnTo>
                    <a:pt x="180" y="396"/>
                  </a:lnTo>
                  <a:lnTo>
                    <a:pt x="210" y="384"/>
                  </a:lnTo>
                  <a:lnTo>
                    <a:pt x="240" y="372"/>
                  </a:lnTo>
                  <a:lnTo>
                    <a:pt x="270" y="366"/>
                  </a:lnTo>
                  <a:lnTo>
                    <a:pt x="300" y="360"/>
                  </a:lnTo>
                  <a:lnTo>
                    <a:pt x="330" y="354"/>
                  </a:lnTo>
                  <a:lnTo>
                    <a:pt x="360" y="354"/>
                  </a:lnTo>
                  <a:lnTo>
                    <a:pt x="384" y="354"/>
                  </a:lnTo>
                  <a:lnTo>
                    <a:pt x="414" y="348"/>
                  </a:lnTo>
                  <a:lnTo>
                    <a:pt x="444" y="336"/>
                  </a:lnTo>
                  <a:lnTo>
                    <a:pt x="474" y="324"/>
                  </a:lnTo>
                  <a:lnTo>
                    <a:pt x="504" y="324"/>
                  </a:lnTo>
                  <a:lnTo>
                    <a:pt x="534" y="318"/>
                  </a:lnTo>
                  <a:lnTo>
                    <a:pt x="564" y="312"/>
                  </a:lnTo>
                  <a:lnTo>
                    <a:pt x="594" y="300"/>
                  </a:lnTo>
                  <a:lnTo>
                    <a:pt x="624" y="300"/>
                  </a:lnTo>
                  <a:lnTo>
                    <a:pt x="654" y="288"/>
                  </a:lnTo>
                  <a:lnTo>
                    <a:pt x="684" y="270"/>
                  </a:lnTo>
                  <a:lnTo>
                    <a:pt x="714" y="246"/>
                  </a:lnTo>
                  <a:lnTo>
                    <a:pt x="744" y="234"/>
                  </a:lnTo>
                  <a:lnTo>
                    <a:pt x="774" y="222"/>
                  </a:lnTo>
                  <a:lnTo>
                    <a:pt x="804" y="204"/>
                  </a:lnTo>
                  <a:lnTo>
                    <a:pt x="834" y="210"/>
                  </a:lnTo>
                  <a:lnTo>
                    <a:pt x="864" y="222"/>
                  </a:lnTo>
                  <a:lnTo>
                    <a:pt x="894" y="216"/>
                  </a:lnTo>
                  <a:lnTo>
                    <a:pt x="924" y="204"/>
                  </a:lnTo>
                  <a:lnTo>
                    <a:pt x="954" y="186"/>
                  </a:lnTo>
                  <a:lnTo>
                    <a:pt x="984" y="168"/>
                  </a:lnTo>
                  <a:lnTo>
                    <a:pt x="1014" y="156"/>
                  </a:lnTo>
                  <a:lnTo>
                    <a:pt x="1044" y="144"/>
                  </a:lnTo>
                  <a:lnTo>
                    <a:pt x="1074" y="132"/>
                  </a:lnTo>
                  <a:lnTo>
                    <a:pt x="1104" y="126"/>
                  </a:lnTo>
                  <a:lnTo>
                    <a:pt x="1128" y="120"/>
                  </a:lnTo>
                  <a:lnTo>
                    <a:pt x="1158" y="108"/>
                  </a:lnTo>
                  <a:lnTo>
                    <a:pt x="1188" y="102"/>
                  </a:lnTo>
                  <a:lnTo>
                    <a:pt x="1218" y="90"/>
                  </a:lnTo>
                  <a:lnTo>
                    <a:pt x="1248" y="84"/>
                  </a:lnTo>
                  <a:lnTo>
                    <a:pt x="1278" y="72"/>
                  </a:lnTo>
                  <a:lnTo>
                    <a:pt x="1308" y="60"/>
                  </a:lnTo>
                  <a:lnTo>
                    <a:pt x="1338" y="48"/>
                  </a:lnTo>
                  <a:lnTo>
                    <a:pt x="1368" y="42"/>
                  </a:lnTo>
                  <a:lnTo>
                    <a:pt x="1398" y="30"/>
                  </a:lnTo>
                  <a:lnTo>
                    <a:pt x="1428" y="18"/>
                  </a:lnTo>
                  <a:lnTo>
                    <a:pt x="1458" y="6"/>
                  </a:lnTo>
                  <a:lnTo>
                    <a:pt x="1488" y="0"/>
                  </a:lnTo>
                  <a:lnTo>
                    <a:pt x="1488" y="48"/>
                  </a:lnTo>
                  <a:lnTo>
                    <a:pt x="1458" y="60"/>
                  </a:lnTo>
                  <a:lnTo>
                    <a:pt x="1428" y="66"/>
                  </a:lnTo>
                  <a:lnTo>
                    <a:pt x="1398" y="78"/>
                  </a:lnTo>
                  <a:lnTo>
                    <a:pt x="1368" y="90"/>
                  </a:lnTo>
                  <a:lnTo>
                    <a:pt x="1338" y="96"/>
                  </a:lnTo>
                  <a:lnTo>
                    <a:pt x="1308" y="108"/>
                  </a:lnTo>
                  <a:lnTo>
                    <a:pt x="1278" y="120"/>
                  </a:lnTo>
                  <a:lnTo>
                    <a:pt x="1248" y="126"/>
                  </a:lnTo>
                  <a:lnTo>
                    <a:pt x="1218" y="138"/>
                  </a:lnTo>
                  <a:lnTo>
                    <a:pt x="1188" y="150"/>
                  </a:lnTo>
                  <a:lnTo>
                    <a:pt x="1158" y="156"/>
                  </a:lnTo>
                  <a:lnTo>
                    <a:pt x="1128" y="162"/>
                  </a:lnTo>
                  <a:lnTo>
                    <a:pt x="1104" y="168"/>
                  </a:lnTo>
                  <a:lnTo>
                    <a:pt x="1074" y="180"/>
                  </a:lnTo>
                  <a:lnTo>
                    <a:pt x="1044" y="186"/>
                  </a:lnTo>
                  <a:lnTo>
                    <a:pt x="1014" y="198"/>
                  </a:lnTo>
                  <a:lnTo>
                    <a:pt x="984" y="210"/>
                  </a:lnTo>
                  <a:lnTo>
                    <a:pt x="954" y="228"/>
                  </a:lnTo>
                  <a:lnTo>
                    <a:pt x="924" y="246"/>
                  </a:lnTo>
                  <a:lnTo>
                    <a:pt x="894" y="252"/>
                  </a:lnTo>
                  <a:lnTo>
                    <a:pt x="864" y="258"/>
                  </a:lnTo>
                  <a:lnTo>
                    <a:pt x="834" y="246"/>
                  </a:lnTo>
                  <a:lnTo>
                    <a:pt x="804" y="246"/>
                  </a:lnTo>
                  <a:lnTo>
                    <a:pt x="774" y="258"/>
                  </a:lnTo>
                  <a:lnTo>
                    <a:pt x="744" y="270"/>
                  </a:lnTo>
                  <a:lnTo>
                    <a:pt x="714" y="282"/>
                  </a:lnTo>
                  <a:lnTo>
                    <a:pt x="684" y="306"/>
                  </a:lnTo>
                  <a:lnTo>
                    <a:pt x="654" y="324"/>
                  </a:lnTo>
                  <a:lnTo>
                    <a:pt x="624" y="336"/>
                  </a:lnTo>
                  <a:lnTo>
                    <a:pt x="594" y="336"/>
                  </a:lnTo>
                  <a:lnTo>
                    <a:pt x="564" y="348"/>
                  </a:lnTo>
                  <a:lnTo>
                    <a:pt x="534" y="354"/>
                  </a:lnTo>
                  <a:lnTo>
                    <a:pt x="504" y="354"/>
                  </a:lnTo>
                  <a:lnTo>
                    <a:pt x="474" y="360"/>
                  </a:lnTo>
                  <a:lnTo>
                    <a:pt x="444" y="372"/>
                  </a:lnTo>
                  <a:lnTo>
                    <a:pt x="414" y="378"/>
                  </a:lnTo>
                  <a:lnTo>
                    <a:pt x="384" y="384"/>
                  </a:lnTo>
                  <a:lnTo>
                    <a:pt x="360" y="384"/>
                  </a:lnTo>
                  <a:lnTo>
                    <a:pt x="330" y="384"/>
                  </a:lnTo>
                  <a:lnTo>
                    <a:pt x="300" y="384"/>
                  </a:lnTo>
                  <a:lnTo>
                    <a:pt x="270" y="390"/>
                  </a:lnTo>
                  <a:lnTo>
                    <a:pt x="240" y="396"/>
                  </a:lnTo>
                  <a:lnTo>
                    <a:pt x="210" y="408"/>
                  </a:lnTo>
                  <a:lnTo>
                    <a:pt x="180" y="420"/>
                  </a:lnTo>
                  <a:lnTo>
                    <a:pt x="150" y="426"/>
                  </a:lnTo>
                  <a:lnTo>
                    <a:pt x="120" y="432"/>
                  </a:lnTo>
                  <a:lnTo>
                    <a:pt x="90" y="444"/>
                  </a:lnTo>
                  <a:lnTo>
                    <a:pt x="60" y="444"/>
                  </a:lnTo>
                  <a:lnTo>
                    <a:pt x="30" y="444"/>
                  </a:lnTo>
                  <a:lnTo>
                    <a:pt x="0" y="438"/>
                  </a:lnTo>
                  <a:close/>
                </a:path>
              </a:pathLst>
            </a:custGeom>
            <a:solidFill>
              <a:srgbClr val="FFC000"/>
            </a:solidFill>
            <a:ln w="9525">
              <a:noFill/>
              <a:round/>
              <a:headEnd/>
              <a:tailEnd/>
            </a:ln>
          </p:spPr>
          <p:txBody>
            <a:bodyPr/>
            <a:lstStyle/>
            <a:p>
              <a:endParaRPr lang="en-US"/>
            </a:p>
          </p:txBody>
        </p:sp>
        <p:sp>
          <p:nvSpPr>
            <p:cNvPr id="21" name="Freeform 200"/>
            <p:cNvSpPr>
              <a:spLocks/>
            </p:cNvSpPr>
            <p:nvPr/>
          </p:nvSpPr>
          <p:spPr bwMode="auto">
            <a:xfrm>
              <a:off x="1769485" y="3001962"/>
              <a:ext cx="4064425" cy="1214069"/>
            </a:xfrm>
            <a:custGeom>
              <a:avLst/>
              <a:gdLst>
                <a:gd name="T0" fmla="*/ 0 w 1488"/>
                <a:gd name="T1" fmla="*/ 2147483647 h 444"/>
                <a:gd name="T2" fmla="*/ 447655690 w 1488"/>
                <a:gd name="T3" fmla="*/ 2147483647 h 444"/>
                <a:gd name="T4" fmla="*/ 895314112 w 1488"/>
                <a:gd name="T5" fmla="*/ 2147483647 h 444"/>
                <a:gd name="T6" fmla="*/ 1342969631 w 1488"/>
                <a:gd name="T7" fmla="*/ 2147483647 h 444"/>
                <a:gd name="T8" fmla="*/ 1790625492 w 1488"/>
                <a:gd name="T9" fmla="*/ 2147483647 h 444"/>
                <a:gd name="T10" fmla="*/ 2147483647 w 1488"/>
                <a:gd name="T11" fmla="*/ 2147483647 h 444"/>
                <a:gd name="T12" fmla="*/ 2147483647 w 1488"/>
                <a:gd name="T13" fmla="*/ 2147483647 h 444"/>
                <a:gd name="T14" fmla="*/ 2147483647 w 1488"/>
                <a:gd name="T15" fmla="*/ 2147483647 h 444"/>
                <a:gd name="T16" fmla="*/ 2147483647 w 1488"/>
                <a:gd name="T17" fmla="*/ 2147483647 h 444"/>
                <a:gd name="T18" fmla="*/ 2147483647 w 1488"/>
                <a:gd name="T19" fmla="*/ 2147483647 h 444"/>
                <a:gd name="T20" fmla="*/ 2147483647 w 1488"/>
                <a:gd name="T21" fmla="*/ 2147483647 h 444"/>
                <a:gd name="T22" fmla="*/ 2147483647 w 1488"/>
                <a:gd name="T23" fmla="*/ 2147483647 h 444"/>
                <a:gd name="T24" fmla="*/ 2147483647 w 1488"/>
                <a:gd name="T25" fmla="*/ 1839353549 h 444"/>
                <a:gd name="T26" fmla="*/ 2147483647 w 1488"/>
                <a:gd name="T27" fmla="*/ 1659904622 h 444"/>
                <a:gd name="T28" fmla="*/ 2147483647 w 1488"/>
                <a:gd name="T29" fmla="*/ 1570180159 h 444"/>
                <a:gd name="T30" fmla="*/ 2147483647 w 1488"/>
                <a:gd name="T31" fmla="*/ 1615041023 h 444"/>
                <a:gd name="T32" fmla="*/ 2147483647 w 1488"/>
                <a:gd name="T33" fmla="*/ 1390730890 h 444"/>
                <a:gd name="T34" fmla="*/ 2147483647 w 1488"/>
                <a:gd name="T35" fmla="*/ 1166418365 h 444"/>
                <a:gd name="T36" fmla="*/ 2147483647 w 1488"/>
                <a:gd name="T37" fmla="*/ 986969438 h 444"/>
                <a:gd name="T38" fmla="*/ 2147483647 w 1488"/>
                <a:gd name="T39" fmla="*/ 897244975 h 444"/>
                <a:gd name="T40" fmla="*/ 2147483647 w 1488"/>
                <a:gd name="T41" fmla="*/ 762659647 h 444"/>
                <a:gd name="T42" fmla="*/ 2147483647 w 1488"/>
                <a:gd name="T43" fmla="*/ 628071414 h 444"/>
                <a:gd name="T44" fmla="*/ 2147483647 w 1488"/>
                <a:gd name="T45" fmla="*/ 448622487 h 444"/>
                <a:gd name="T46" fmla="*/ 2147483647 w 1488"/>
                <a:gd name="T47" fmla="*/ 314037074 h 444"/>
                <a:gd name="T48" fmla="*/ 2147483647 w 1488"/>
                <a:gd name="T49" fmla="*/ 134588105 h 444"/>
                <a:gd name="T50" fmla="*/ 2147483647 w 1488"/>
                <a:gd name="T51" fmla="*/ 0 h 444"/>
                <a:gd name="T52" fmla="*/ 2147483647 w 1488"/>
                <a:gd name="T53" fmla="*/ 448622487 h 444"/>
                <a:gd name="T54" fmla="*/ 2147483647 w 1488"/>
                <a:gd name="T55" fmla="*/ 583210550 h 444"/>
                <a:gd name="T56" fmla="*/ 2147483647 w 1488"/>
                <a:gd name="T57" fmla="*/ 717796048 h 444"/>
                <a:gd name="T58" fmla="*/ 2147483647 w 1488"/>
                <a:gd name="T59" fmla="*/ 897244975 h 444"/>
                <a:gd name="T60" fmla="*/ 2147483647 w 1488"/>
                <a:gd name="T61" fmla="*/ 1031833037 h 444"/>
                <a:gd name="T62" fmla="*/ 2147483647 w 1488"/>
                <a:gd name="T63" fmla="*/ 1166418365 h 444"/>
                <a:gd name="T64" fmla="*/ 2147483647 w 1488"/>
                <a:gd name="T65" fmla="*/ 1256142828 h 444"/>
                <a:gd name="T66" fmla="*/ 2147483647 w 1488"/>
                <a:gd name="T67" fmla="*/ 1390730890 h 444"/>
                <a:gd name="T68" fmla="*/ 2147483647 w 1488"/>
                <a:gd name="T69" fmla="*/ 1570180159 h 444"/>
                <a:gd name="T70" fmla="*/ 2147483647 w 1488"/>
                <a:gd name="T71" fmla="*/ 1839353549 h 444"/>
                <a:gd name="T72" fmla="*/ 2147483647 w 1488"/>
                <a:gd name="T73" fmla="*/ 1929078012 h 444"/>
                <a:gd name="T74" fmla="*/ 2147483647 w 1488"/>
                <a:gd name="T75" fmla="*/ 1839353549 h 444"/>
                <a:gd name="T76" fmla="*/ 2147483647 w 1488"/>
                <a:gd name="T77" fmla="*/ 2018802475 h 444"/>
                <a:gd name="T78" fmla="*/ 2147483647 w 1488"/>
                <a:gd name="T79" fmla="*/ 2147483647 h 444"/>
                <a:gd name="T80" fmla="*/ 2147483647 w 1488"/>
                <a:gd name="T81" fmla="*/ 2147483647 h 444"/>
                <a:gd name="T82" fmla="*/ 2147483647 w 1488"/>
                <a:gd name="T83" fmla="*/ 2147483647 h 444"/>
                <a:gd name="T84" fmla="*/ 2147483647 w 1488"/>
                <a:gd name="T85" fmla="*/ 2147483647 h 444"/>
                <a:gd name="T86" fmla="*/ 2147483647 w 1488"/>
                <a:gd name="T87" fmla="*/ 2147483647 h 444"/>
                <a:gd name="T88" fmla="*/ 2147483647 w 1488"/>
                <a:gd name="T89" fmla="*/ 2147483647 h 444"/>
                <a:gd name="T90" fmla="*/ 2147483647 w 1488"/>
                <a:gd name="T91" fmla="*/ 2147483647 h 444"/>
                <a:gd name="T92" fmla="*/ 2014455984 w 1488"/>
                <a:gd name="T93" fmla="*/ 2147483647 h 444"/>
                <a:gd name="T94" fmla="*/ 1566797733 w 1488"/>
                <a:gd name="T95" fmla="*/ 2147483647 h 444"/>
                <a:gd name="T96" fmla="*/ 1119141872 w 1488"/>
                <a:gd name="T97" fmla="*/ 2147483647 h 444"/>
                <a:gd name="T98" fmla="*/ 671486181 w 1488"/>
                <a:gd name="T99" fmla="*/ 2147483647 h 444"/>
                <a:gd name="T100" fmla="*/ 223827845 w 1488"/>
                <a:gd name="T101" fmla="*/ 2147483647 h 4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444"/>
                <a:gd name="T155" fmla="*/ 1488 w 1488"/>
                <a:gd name="T156" fmla="*/ 444 h 4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444">
                  <a:moveTo>
                    <a:pt x="0" y="438"/>
                  </a:moveTo>
                  <a:lnTo>
                    <a:pt x="0" y="426"/>
                  </a:lnTo>
                  <a:lnTo>
                    <a:pt x="30" y="432"/>
                  </a:lnTo>
                  <a:lnTo>
                    <a:pt x="60" y="432"/>
                  </a:lnTo>
                  <a:lnTo>
                    <a:pt x="90" y="426"/>
                  </a:lnTo>
                  <a:lnTo>
                    <a:pt x="120" y="414"/>
                  </a:lnTo>
                  <a:lnTo>
                    <a:pt x="150" y="408"/>
                  </a:lnTo>
                  <a:lnTo>
                    <a:pt x="180" y="396"/>
                  </a:lnTo>
                  <a:lnTo>
                    <a:pt x="210" y="384"/>
                  </a:lnTo>
                  <a:lnTo>
                    <a:pt x="240" y="372"/>
                  </a:lnTo>
                  <a:lnTo>
                    <a:pt x="270" y="366"/>
                  </a:lnTo>
                  <a:lnTo>
                    <a:pt x="300" y="360"/>
                  </a:lnTo>
                  <a:lnTo>
                    <a:pt x="330" y="354"/>
                  </a:lnTo>
                  <a:lnTo>
                    <a:pt x="360" y="354"/>
                  </a:lnTo>
                  <a:lnTo>
                    <a:pt x="384" y="354"/>
                  </a:lnTo>
                  <a:lnTo>
                    <a:pt x="414" y="348"/>
                  </a:lnTo>
                  <a:lnTo>
                    <a:pt x="444" y="336"/>
                  </a:lnTo>
                  <a:lnTo>
                    <a:pt x="474" y="324"/>
                  </a:lnTo>
                  <a:lnTo>
                    <a:pt x="504" y="324"/>
                  </a:lnTo>
                  <a:lnTo>
                    <a:pt x="534" y="318"/>
                  </a:lnTo>
                  <a:lnTo>
                    <a:pt x="564" y="312"/>
                  </a:lnTo>
                  <a:lnTo>
                    <a:pt x="594" y="300"/>
                  </a:lnTo>
                  <a:lnTo>
                    <a:pt x="624" y="300"/>
                  </a:lnTo>
                  <a:lnTo>
                    <a:pt x="654" y="288"/>
                  </a:lnTo>
                  <a:lnTo>
                    <a:pt x="684" y="270"/>
                  </a:lnTo>
                  <a:lnTo>
                    <a:pt x="714" y="246"/>
                  </a:lnTo>
                  <a:lnTo>
                    <a:pt x="744" y="234"/>
                  </a:lnTo>
                  <a:lnTo>
                    <a:pt x="774" y="222"/>
                  </a:lnTo>
                  <a:lnTo>
                    <a:pt x="804" y="204"/>
                  </a:lnTo>
                  <a:lnTo>
                    <a:pt x="834" y="210"/>
                  </a:lnTo>
                  <a:lnTo>
                    <a:pt x="864" y="222"/>
                  </a:lnTo>
                  <a:lnTo>
                    <a:pt x="894" y="216"/>
                  </a:lnTo>
                  <a:lnTo>
                    <a:pt x="924" y="204"/>
                  </a:lnTo>
                  <a:lnTo>
                    <a:pt x="954" y="186"/>
                  </a:lnTo>
                  <a:lnTo>
                    <a:pt x="984" y="168"/>
                  </a:lnTo>
                  <a:lnTo>
                    <a:pt x="1014" y="156"/>
                  </a:lnTo>
                  <a:lnTo>
                    <a:pt x="1044" y="144"/>
                  </a:lnTo>
                  <a:lnTo>
                    <a:pt x="1074" y="132"/>
                  </a:lnTo>
                  <a:lnTo>
                    <a:pt x="1104" y="126"/>
                  </a:lnTo>
                  <a:lnTo>
                    <a:pt x="1128" y="120"/>
                  </a:lnTo>
                  <a:lnTo>
                    <a:pt x="1158" y="108"/>
                  </a:lnTo>
                  <a:lnTo>
                    <a:pt x="1188" y="102"/>
                  </a:lnTo>
                  <a:lnTo>
                    <a:pt x="1218" y="90"/>
                  </a:lnTo>
                  <a:lnTo>
                    <a:pt x="1248" y="84"/>
                  </a:lnTo>
                  <a:lnTo>
                    <a:pt x="1278" y="72"/>
                  </a:lnTo>
                  <a:lnTo>
                    <a:pt x="1308" y="60"/>
                  </a:lnTo>
                  <a:lnTo>
                    <a:pt x="1338" y="48"/>
                  </a:lnTo>
                  <a:lnTo>
                    <a:pt x="1368" y="42"/>
                  </a:lnTo>
                  <a:lnTo>
                    <a:pt x="1398" y="30"/>
                  </a:lnTo>
                  <a:lnTo>
                    <a:pt x="1428" y="18"/>
                  </a:lnTo>
                  <a:lnTo>
                    <a:pt x="1458" y="6"/>
                  </a:lnTo>
                  <a:lnTo>
                    <a:pt x="1488" y="0"/>
                  </a:lnTo>
                  <a:lnTo>
                    <a:pt x="1488" y="48"/>
                  </a:lnTo>
                  <a:lnTo>
                    <a:pt x="1458" y="60"/>
                  </a:lnTo>
                  <a:lnTo>
                    <a:pt x="1428" y="66"/>
                  </a:lnTo>
                  <a:lnTo>
                    <a:pt x="1398" y="78"/>
                  </a:lnTo>
                  <a:lnTo>
                    <a:pt x="1368" y="90"/>
                  </a:lnTo>
                  <a:lnTo>
                    <a:pt x="1338" y="96"/>
                  </a:lnTo>
                  <a:lnTo>
                    <a:pt x="1308" y="108"/>
                  </a:lnTo>
                  <a:lnTo>
                    <a:pt x="1278" y="120"/>
                  </a:lnTo>
                  <a:lnTo>
                    <a:pt x="1248" y="126"/>
                  </a:lnTo>
                  <a:lnTo>
                    <a:pt x="1218" y="138"/>
                  </a:lnTo>
                  <a:lnTo>
                    <a:pt x="1188" y="150"/>
                  </a:lnTo>
                  <a:lnTo>
                    <a:pt x="1158" y="156"/>
                  </a:lnTo>
                  <a:lnTo>
                    <a:pt x="1128" y="162"/>
                  </a:lnTo>
                  <a:lnTo>
                    <a:pt x="1104" y="168"/>
                  </a:lnTo>
                  <a:lnTo>
                    <a:pt x="1074" y="180"/>
                  </a:lnTo>
                  <a:lnTo>
                    <a:pt x="1044" y="186"/>
                  </a:lnTo>
                  <a:lnTo>
                    <a:pt x="1014" y="198"/>
                  </a:lnTo>
                  <a:lnTo>
                    <a:pt x="984" y="210"/>
                  </a:lnTo>
                  <a:lnTo>
                    <a:pt x="954" y="228"/>
                  </a:lnTo>
                  <a:lnTo>
                    <a:pt x="924" y="246"/>
                  </a:lnTo>
                  <a:lnTo>
                    <a:pt x="894" y="252"/>
                  </a:lnTo>
                  <a:lnTo>
                    <a:pt x="864" y="258"/>
                  </a:lnTo>
                  <a:lnTo>
                    <a:pt x="834" y="246"/>
                  </a:lnTo>
                  <a:lnTo>
                    <a:pt x="804" y="246"/>
                  </a:lnTo>
                  <a:lnTo>
                    <a:pt x="774" y="258"/>
                  </a:lnTo>
                  <a:lnTo>
                    <a:pt x="744" y="270"/>
                  </a:lnTo>
                  <a:lnTo>
                    <a:pt x="714" y="282"/>
                  </a:lnTo>
                  <a:lnTo>
                    <a:pt x="684" y="306"/>
                  </a:lnTo>
                  <a:lnTo>
                    <a:pt x="654" y="324"/>
                  </a:lnTo>
                  <a:lnTo>
                    <a:pt x="624" y="336"/>
                  </a:lnTo>
                  <a:lnTo>
                    <a:pt x="594" y="336"/>
                  </a:lnTo>
                  <a:lnTo>
                    <a:pt x="564" y="348"/>
                  </a:lnTo>
                  <a:lnTo>
                    <a:pt x="534" y="354"/>
                  </a:lnTo>
                  <a:lnTo>
                    <a:pt x="504" y="354"/>
                  </a:lnTo>
                  <a:lnTo>
                    <a:pt x="474" y="360"/>
                  </a:lnTo>
                  <a:lnTo>
                    <a:pt x="444" y="372"/>
                  </a:lnTo>
                  <a:lnTo>
                    <a:pt x="414" y="378"/>
                  </a:lnTo>
                  <a:lnTo>
                    <a:pt x="384" y="384"/>
                  </a:lnTo>
                  <a:lnTo>
                    <a:pt x="360" y="384"/>
                  </a:lnTo>
                  <a:lnTo>
                    <a:pt x="330" y="384"/>
                  </a:lnTo>
                  <a:lnTo>
                    <a:pt x="300" y="384"/>
                  </a:lnTo>
                  <a:lnTo>
                    <a:pt x="270" y="390"/>
                  </a:lnTo>
                  <a:lnTo>
                    <a:pt x="240" y="396"/>
                  </a:lnTo>
                  <a:lnTo>
                    <a:pt x="210" y="408"/>
                  </a:lnTo>
                  <a:lnTo>
                    <a:pt x="180" y="420"/>
                  </a:lnTo>
                  <a:lnTo>
                    <a:pt x="150" y="426"/>
                  </a:lnTo>
                  <a:lnTo>
                    <a:pt x="120" y="432"/>
                  </a:lnTo>
                  <a:lnTo>
                    <a:pt x="90" y="444"/>
                  </a:lnTo>
                  <a:lnTo>
                    <a:pt x="60" y="444"/>
                  </a:lnTo>
                  <a:lnTo>
                    <a:pt x="30" y="444"/>
                  </a:lnTo>
                  <a:lnTo>
                    <a:pt x="0" y="438"/>
                  </a:lnTo>
                  <a:close/>
                </a:path>
              </a:pathLst>
            </a:custGeom>
            <a:noFill/>
            <a:ln w="9525">
              <a:noFill/>
              <a:round/>
              <a:headEnd/>
              <a:tailEnd/>
            </a:ln>
          </p:spPr>
          <p:txBody>
            <a:bodyPr/>
            <a:lstStyle/>
            <a:p>
              <a:endParaRPr lang="en-US"/>
            </a:p>
          </p:txBody>
        </p:sp>
        <p:sp>
          <p:nvSpPr>
            <p:cNvPr id="22" name="Freeform 201"/>
            <p:cNvSpPr>
              <a:spLocks/>
            </p:cNvSpPr>
            <p:nvPr/>
          </p:nvSpPr>
          <p:spPr bwMode="auto">
            <a:xfrm>
              <a:off x="1769485" y="2935305"/>
              <a:ext cx="4064425" cy="1244224"/>
            </a:xfrm>
            <a:custGeom>
              <a:avLst/>
              <a:gdLst>
                <a:gd name="T0" fmla="*/ 0 w 1488"/>
                <a:gd name="T1" fmla="*/ 2147483647 h 456"/>
                <a:gd name="T2" fmla="*/ 447655690 w 1488"/>
                <a:gd name="T3" fmla="*/ 2147483647 h 456"/>
                <a:gd name="T4" fmla="*/ 895314112 w 1488"/>
                <a:gd name="T5" fmla="*/ 2147483647 h 456"/>
                <a:gd name="T6" fmla="*/ 1342969631 w 1488"/>
                <a:gd name="T7" fmla="*/ 2147483647 h 456"/>
                <a:gd name="T8" fmla="*/ 1790625492 w 1488"/>
                <a:gd name="T9" fmla="*/ 2147483647 h 456"/>
                <a:gd name="T10" fmla="*/ 2147483647 w 1488"/>
                <a:gd name="T11" fmla="*/ 2147483647 h 456"/>
                <a:gd name="T12" fmla="*/ 2147483647 w 1488"/>
                <a:gd name="T13" fmla="*/ 2147483647 h 456"/>
                <a:gd name="T14" fmla="*/ 2147483647 w 1488"/>
                <a:gd name="T15" fmla="*/ 2147483647 h 456"/>
                <a:gd name="T16" fmla="*/ 2147483647 w 1488"/>
                <a:gd name="T17" fmla="*/ 2147483647 h 456"/>
                <a:gd name="T18" fmla="*/ 2147483647 w 1488"/>
                <a:gd name="T19" fmla="*/ 2147483647 h 456"/>
                <a:gd name="T20" fmla="*/ 2147483647 w 1488"/>
                <a:gd name="T21" fmla="*/ 2147483647 h 456"/>
                <a:gd name="T22" fmla="*/ 2147483647 w 1488"/>
                <a:gd name="T23" fmla="*/ 2147483647 h 456"/>
                <a:gd name="T24" fmla="*/ 2147483647 w 1488"/>
                <a:gd name="T25" fmla="*/ 1920860436 h 456"/>
                <a:gd name="T26" fmla="*/ 2147483647 w 1488"/>
                <a:gd name="T27" fmla="*/ 1697503762 h 456"/>
                <a:gd name="T28" fmla="*/ 2147483647 w 1488"/>
                <a:gd name="T29" fmla="*/ 1652831336 h 456"/>
                <a:gd name="T30" fmla="*/ 2147483647 w 1488"/>
                <a:gd name="T31" fmla="*/ 1652831336 h 456"/>
                <a:gd name="T32" fmla="*/ 2147483647 w 1488"/>
                <a:gd name="T33" fmla="*/ 1474147089 h 456"/>
                <a:gd name="T34" fmla="*/ 2147483647 w 1488"/>
                <a:gd name="T35" fmla="*/ 1206120376 h 456"/>
                <a:gd name="T36" fmla="*/ 2147483647 w 1488"/>
                <a:gd name="T37" fmla="*/ 1072108555 h 456"/>
                <a:gd name="T38" fmla="*/ 2147483647 w 1488"/>
                <a:gd name="T39" fmla="*/ 938094005 h 456"/>
                <a:gd name="T40" fmla="*/ 2147483647 w 1488"/>
                <a:gd name="T41" fmla="*/ 804079455 h 456"/>
                <a:gd name="T42" fmla="*/ 2147483647 w 1488"/>
                <a:gd name="T43" fmla="*/ 670067463 h 456"/>
                <a:gd name="T44" fmla="*/ 2147483647 w 1488"/>
                <a:gd name="T45" fmla="*/ 491383216 h 456"/>
                <a:gd name="T46" fmla="*/ 2147483647 w 1488"/>
                <a:gd name="T47" fmla="*/ 312698883 h 456"/>
                <a:gd name="T48" fmla="*/ 2147483647 w 1488"/>
                <a:gd name="T49" fmla="*/ 178684290 h 456"/>
                <a:gd name="T50" fmla="*/ 2147483647 w 1488"/>
                <a:gd name="T51" fmla="*/ 0 h 456"/>
                <a:gd name="T52" fmla="*/ 2147483647 w 1488"/>
                <a:gd name="T53" fmla="*/ 223356759 h 456"/>
                <a:gd name="T54" fmla="*/ 2147483647 w 1488"/>
                <a:gd name="T55" fmla="*/ 402041092 h 456"/>
                <a:gd name="T56" fmla="*/ 2147483647 w 1488"/>
                <a:gd name="T57" fmla="*/ 536052913 h 456"/>
                <a:gd name="T58" fmla="*/ 2147483647 w 1488"/>
                <a:gd name="T59" fmla="*/ 714737161 h 456"/>
                <a:gd name="T60" fmla="*/ 2147483647 w 1488"/>
                <a:gd name="T61" fmla="*/ 848751881 h 456"/>
                <a:gd name="T62" fmla="*/ 2147483647 w 1488"/>
                <a:gd name="T63" fmla="*/ 982766431 h 456"/>
                <a:gd name="T64" fmla="*/ 2147483647 w 1488"/>
                <a:gd name="T65" fmla="*/ 1116778253 h 456"/>
                <a:gd name="T66" fmla="*/ 2147483647 w 1488"/>
                <a:gd name="T67" fmla="*/ 1250792803 h 456"/>
                <a:gd name="T68" fmla="*/ 2147483647 w 1488"/>
                <a:gd name="T69" fmla="*/ 1429477050 h 456"/>
                <a:gd name="T70" fmla="*/ 2147483647 w 1488"/>
                <a:gd name="T71" fmla="*/ 1697503762 h 456"/>
                <a:gd name="T72" fmla="*/ 2147483647 w 1488"/>
                <a:gd name="T73" fmla="*/ 1831518312 h 456"/>
                <a:gd name="T74" fmla="*/ 2147483647 w 1488"/>
                <a:gd name="T75" fmla="*/ 1697503762 h 456"/>
                <a:gd name="T76" fmla="*/ 2147483647 w 1488"/>
                <a:gd name="T77" fmla="*/ 1920860436 h 456"/>
                <a:gd name="T78" fmla="*/ 2147483647 w 1488"/>
                <a:gd name="T79" fmla="*/ 2147483647 h 456"/>
                <a:gd name="T80" fmla="*/ 2147483647 w 1488"/>
                <a:gd name="T81" fmla="*/ 2147483647 h 456"/>
                <a:gd name="T82" fmla="*/ 2147483647 w 1488"/>
                <a:gd name="T83" fmla="*/ 2147483647 h 456"/>
                <a:gd name="T84" fmla="*/ 2147483647 w 1488"/>
                <a:gd name="T85" fmla="*/ 2147483647 h 456"/>
                <a:gd name="T86" fmla="*/ 2147483647 w 1488"/>
                <a:gd name="T87" fmla="*/ 2147483647 h 456"/>
                <a:gd name="T88" fmla="*/ 2147483647 w 1488"/>
                <a:gd name="T89" fmla="*/ 2147483647 h 456"/>
                <a:gd name="T90" fmla="*/ 2147483647 w 1488"/>
                <a:gd name="T91" fmla="*/ 2147483647 h 456"/>
                <a:gd name="T92" fmla="*/ 2014455984 w 1488"/>
                <a:gd name="T93" fmla="*/ 2147483647 h 456"/>
                <a:gd name="T94" fmla="*/ 1566797733 w 1488"/>
                <a:gd name="T95" fmla="*/ 2147483647 h 456"/>
                <a:gd name="T96" fmla="*/ 1119141872 w 1488"/>
                <a:gd name="T97" fmla="*/ 2147483647 h 456"/>
                <a:gd name="T98" fmla="*/ 671486181 w 1488"/>
                <a:gd name="T99" fmla="*/ 2147483647 h 456"/>
                <a:gd name="T100" fmla="*/ 223827845 w 1488"/>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456"/>
                <a:gd name="T155" fmla="*/ 1488 w 1488"/>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456">
                  <a:moveTo>
                    <a:pt x="0" y="450"/>
                  </a:moveTo>
                  <a:lnTo>
                    <a:pt x="0" y="444"/>
                  </a:lnTo>
                  <a:lnTo>
                    <a:pt x="30" y="444"/>
                  </a:lnTo>
                  <a:lnTo>
                    <a:pt x="60" y="450"/>
                  </a:lnTo>
                  <a:lnTo>
                    <a:pt x="90" y="444"/>
                  </a:lnTo>
                  <a:lnTo>
                    <a:pt x="120" y="432"/>
                  </a:lnTo>
                  <a:lnTo>
                    <a:pt x="150" y="420"/>
                  </a:lnTo>
                  <a:lnTo>
                    <a:pt x="180" y="414"/>
                  </a:lnTo>
                  <a:lnTo>
                    <a:pt x="210" y="396"/>
                  </a:lnTo>
                  <a:lnTo>
                    <a:pt x="240" y="384"/>
                  </a:lnTo>
                  <a:lnTo>
                    <a:pt x="270" y="378"/>
                  </a:lnTo>
                  <a:lnTo>
                    <a:pt x="300" y="372"/>
                  </a:lnTo>
                  <a:lnTo>
                    <a:pt x="330" y="366"/>
                  </a:lnTo>
                  <a:lnTo>
                    <a:pt x="360" y="372"/>
                  </a:lnTo>
                  <a:lnTo>
                    <a:pt x="384" y="366"/>
                  </a:lnTo>
                  <a:lnTo>
                    <a:pt x="414" y="360"/>
                  </a:lnTo>
                  <a:lnTo>
                    <a:pt x="444" y="348"/>
                  </a:lnTo>
                  <a:lnTo>
                    <a:pt x="474" y="336"/>
                  </a:lnTo>
                  <a:lnTo>
                    <a:pt x="504" y="336"/>
                  </a:lnTo>
                  <a:lnTo>
                    <a:pt x="534" y="330"/>
                  </a:lnTo>
                  <a:lnTo>
                    <a:pt x="564" y="324"/>
                  </a:lnTo>
                  <a:lnTo>
                    <a:pt x="594" y="312"/>
                  </a:lnTo>
                  <a:lnTo>
                    <a:pt x="624" y="312"/>
                  </a:lnTo>
                  <a:lnTo>
                    <a:pt x="654" y="300"/>
                  </a:lnTo>
                  <a:lnTo>
                    <a:pt x="684" y="282"/>
                  </a:lnTo>
                  <a:lnTo>
                    <a:pt x="714" y="258"/>
                  </a:lnTo>
                  <a:lnTo>
                    <a:pt x="744" y="246"/>
                  </a:lnTo>
                  <a:lnTo>
                    <a:pt x="774" y="228"/>
                  </a:lnTo>
                  <a:lnTo>
                    <a:pt x="804" y="216"/>
                  </a:lnTo>
                  <a:lnTo>
                    <a:pt x="834" y="222"/>
                  </a:lnTo>
                  <a:lnTo>
                    <a:pt x="864" y="234"/>
                  </a:lnTo>
                  <a:lnTo>
                    <a:pt x="894" y="222"/>
                  </a:lnTo>
                  <a:lnTo>
                    <a:pt x="924" y="216"/>
                  </a:lnTo>
                  <a:lnTo>
                    <a:pt x="954" y="198"/>
                  </a:lnTo>
                  <a:lnTo>
                    <a:pt x="984" y="180"/>
                  </a:lnTo>
                  <a:lnTo>
                    <a:pt x="1014" y="162"/>
                  </a:lnTo>
                  <a:lnTo>
                    <a:pt x="1044" y="150"/>
                  </a:lnTo>
                  <a:lnTo>
                    <a:pt x="1074" y="144"/>
                  </a:lnTo>
                  <a:lnTo>
                    <a:pt x="1104" y="132"/>
                  </a:lnTo>
                  <a:lnTo>
                    <a:pt x="1128" y="126"/>
                  </a:lnTo>
                  <a:lnTo>
                    <a:pt x="1158" y="114"/>
                  </a:lnTo>
                  <a:lnTo>
                    <a:pt x="1188" y="108"/>
                  </a:lnTo>
                  <a:lnTo>
                    <a:pt x="1218" y="96"/>
                  </a:lnTo>
                  <a:lnTo>
                    <a:pt x="1248" y="90"/>
                  </a:lnTo>
                  <a:lnTo>
                    <a:pt x="1278" y="78"/>
                  </a:lnTo>
                  <a:lnTo>
                    <a:pt x="1308" y="66"/>
                  </a:lnTo>
                  <a:lnTo>
                    <a:pt x="1338" y="54"/>
                  </a:lnTo>
                  <a:lnTo>
                    <a:pt x="1368" y="42"/>
                  </a:lnTo>
                  <a:lnTo>
                    <a:pt x="1398" y="30"/>
                  </a:lnTo>
                  <a:lnTo>
                    <a:pt x="1428" y="24"/>
                  </a:lnTo>
                  <a:lnTo>
                    <a:pt x="1458" y="12"/>
                  </a:lnTo>
                  <a:lnTo>
                    <a:pt x="1488" y="0"/>
                  </a:lnTo>
                  <a:lnTo>
                    <a:pt x="1488" y="24"/>
                  </a:lnTo>
                  <a:lnTo>
                    <a:pt x="1458" y="30"/>
                  </a:lnTo>
                  <a:lnTo>
                    <a:pt x="1428" y="42"/>
                  </a:lnTo>
                  <a:lnTo>
                    <a:pt x="1398" y="54"/>
                  </a:lnTo>
                  <a:lnTo>
                    <a:pt x="1368" y="66"/>
                  </a:lnTo>
                  <a:lnTo>
                    <a:pt x="1338" y="72"/>
                  </a:lnTo>
                  <a:lnTo>
                    <a:pt x="1308" y="84"/>
                  </a:lnTo>
                  <a:lnTo>
                    <a:pt x="1278" y="96"/>
                  </a:lnTo>
                  <a:lnTo>
                    <a:pt x="1248" y="108"/>
                  </a:lnTo>
                  <a:lnTo>
                    <a:pt x="1218" y="114"/>
                  </a:lnTo>
                  <a:lnTo>
                    <a:pt x="1188" y="126"/>
                  </a:lnTo>
                  <a:lnTo>
                    <a:pt x="1158" y="132"/>
                  </a:lnTo>
                  <a:lnTo>
                    <a:pt x="1128" y="144"/>
                  </a:lnTo>
                  <a:lnTo>
                    <a:pt x="1104" y="150"/>
                  </a:lnTo>
                  <a:lnTo>
                    <a:pt x="1074" y="156"/>
                  </a:lnTo>
                  <a:lnTo>
                    <a:pt x="1044" y="168"/>
                  </a:lnTo>
                  <a:lnTo>
                    <a:pt x="1014" y="180"/>
                  </a:lnTo>
                  <a:lnTo>
                    <a:pt x="984" y="192"/>
                  </a:lnTo>
                  <a:lnTo>
                    <a:pt x="954" y="210"/>
                  </a:lnTo>
                  <a:lnTo>
                    <a:pt x="924" y="228"/>
                  </a:lnTo>
                  <a:lnTo>
                    <a:pt x="894" y="240"/>
                  </a:lnTo>
                  <a:lnTo>
                    <a:pt x="864" y="246"/>
                  </a:lnTo>
                  <a:lnTo>
                    <a:pt x="834" y="234"/>
                  </a:lnTo>
                  <a:lnTo>
                    <a:pt x="804" y="228"/>
                  </a:lnTo>
                  <a:lnTo>
                    <a:pt x="774" y="246"/>
                  </a:lnTo>
                  <a:lnTo>
                    <a:pt x="744" y="258"/>
                  </a:lnTo>
                  <a:lnTo>
                    <a:pt x="714" y="270"/>
                  </a:lnTo>
                  <a:lnTo>
                    <a:pt x="684" y="294"/>
                  </a:lnTo>
                  <a:lnTo>
                    <a:pt x="654" y="312"/>
                  </a:lnTo>
                  <a:lnTo>
                    <a:pt x="624" y="324"/>
                  </a:lnTo>
                  <a:lnTo>
                    <a:pt x="594" y="324"/>
                  </a:lnTo>
                  <a:lnTo>
                    <a:pt x="564" y="336"/>
                  </a:lnTo>
                  <a:lnTo>
                    <a:pt x="534" y="342"/>
                  </a:lnTo>
                  <a:lnTo>
                    <a:pt x="504" y="348"/>
                  </a:lnTo>
                  <a:lnTo>
                    <a:pt x="474" y="348"/>
                  </a:lnTo>
                  <a:lnTo>
                    <a:pt x="444" y="360"/>
                  </a:lnTo>
                  <a:lnTo>
                    <a:pt x="414" y="372"/>
                  </a:lnTo>
                  <a:lnTo>
                    <a:pt x="384" y="378"/>
                  </a:lnTo>
                  <a:lnTo>
                    <a:pt x="360" y="378"/>
                  </a:lnTo>
                  <a:lnTo>
                    <a:pt x="330" y="378"/>
                  </a:lnTo>
                  <a:lnTo>
                    <a:pt x="300" y="384"/>
                  </a:lnTo>
                  <a:lnTo>
                    <a:pt x="270" y="390"/>
                  </a:lnTo>
                  <a:lnTo>
                    <a:pt x="240" y="396"/>
                  </a:lnTo>
                  <a:lnTo>
                    <a:pt x="210" y="408"/>
                  </a:lnTo>
                  <a:lnTo>
                    <a:pt x="180" y="420"/>
                  </a:lnTo>
                  <a:lnTo>
                    <a:pt x="150" y="432"/>
                  </a:lnTo>
                  <a:lnTo>
                    <a:pt x="120" y="438"/>
                  </a:lnTo>
                  <a:lnTo>
                    <a:pt x="90" y="450"/>
                  </a:lnTo>
                  <a:lnTo>
                    <a:pt x="60" y="456"/>
                  </a:lnTo>
                  <a:lnTo>
                    <a:pt x="30" y="456"/>
                  </a:lnTo>
                  <a:lnTo>
                    <a:pt x="0" y="450"/>
                  </a:lnTo>
                  <a:close/>
                </a:path>
              </a:pathLst>
            </a:custGeom>
            <a:solidFill>
              <a:srgbClr val="00B0F0"/>
            </a:solidFill>
            <a:ln w="9525">
              <a:noFill/>
              <a:round/>
              <a:headEnd/>
              <a:tailEnd/>
            </a:ln>
          </p:spPr>
          <p:txBody>
            <a:bodyPr/>
            <a:lstStyle/>
            <a:p>
              <a:endParaRPr lang="en-US"/>
            </a:p>
          </p:txBody>
        </p:sp>
        <p:sp>
          <p:nvSpPr>
            <p:cNvPr id="23" name="Freeform 202"/>
            <p:cNvSpPr>
              <a:spLocks/>
            </p:cNvSpPr>
            <p:nvPr/>
          </p:nvSpPr>
          <p:spPr bwMode="auto">
            <a:xfrm>
              <a:off x="1769485" y="2927370"/>
              <a:ext cx="4064425" cy="1245810"/>
            </a:xfrm>
            <a:custGeom>
              <a:avLst/>
              <a:gdLst>
                <a:gd name="T0" fmla="*/ 0 w 1488"/>
                <a:gd name="T1" fmla="*/ 2147483647 h 456"/>
                <a:gd name="T2" fmla="*/ 447655690 w 1488"/>
                <a:gd name="T3" fmla="*/ 2147483647 h 456"/>
                <a:gd name="T4" fmla="*/ 895314112 w 1488"/>
                <a:gd name="T5" fmla="*/ 2147483647 h 456"/>
                <a:gd name="T6" fmla="*/ 1342969631 w 1488"/>
                <a:gd name="T7" fmla="*/ 2147483647 h 456"/>
                <a:gd name="T8" fmla="*/ 1790625492 w 1488"/>
                <a:gd name="T9" fmla="*/ 2147483647 h 456"/>
                <a:gd name="T10" fmla="*/ 2147483647 w 1488"/>
                <a:gd name="T11" fmla="*/ 2147483647 h 456"/>
                <a:gd name="T12" fmla="*/ 2147483647 w 1488"/>
                <a:gd name="T13" fmla="*/ 2147483647 h 456"/>
                <a:gd name="T14" fmla="*/ 2147483647 w 1488"/>
                <a:gd name="T15" fmla="*/ 2147483647 h 456"/>
                <a:gd name="T16" fmla="*/ 2147483647 w 1488"/>
                <a:gd name="T17" fmla="*/ 2147483647 h 456"/>
                <a:gd name="T18" fmla="*/ 2147483647 w 1488"/>
                <a:gd name="T19" fmla="*/ 2147483647 h 456"/>
                <a:gd name="T20" fmla="*/ 2147483647 w 1488"/>
                <a:gd name="T21" fmla="*/ 2147483647 h 456"/>
                <a:gd name="T22" fmla="*/ 2147483647 w 1488"/>
                <a:gd name="T23" fmla="*/ 2147483647 h 456"/>
                <a:gd name="T24" fmla="*/ 2147483647 w 1488"/>
                <a:gd name="T25" fmla="*/ 1925763855 h 456"/>
                <a:gd name="T26" fmla="*/ 2147483647 w 1488"/>
                <a:gd name="T27" fmla="*/ 1701838159 h 456"/>
                <a:gd name="T28" fmla="*/ 2147483647 w 1488"/>
                <a:gd name="T29" fmla="*/ 1657051380 h 456"/>
                <a:gd name="T30" fmla="*/ 2147483647 w 1488"/>
                <a:gd name="T31" fmla="*/ 1657051380 h 456"/>
                <a:gd name="T32" fmla="*/ 2147483647 w 1488"/>
                <a:gd name="T33" fmla="*/ 1477909730 h 456"/>
                <a:gd name="T34" fmla="*/ 2147483647 w 1488"/>
                <a:gd name="T35" fmla="*/ 1209199647 h 456"/>
                <a:gd name="T36" fmla="*/ 2147483647 w 1488"/>
                <a:gd name="T37" fmla="*/ 1074844775 h 456"/>
                <a:gd name="T38" fmla="*/ 2147483647 w 1488"/>
                <a:gd name="T39" fmla="*/ 940489904 h 456"/>
                <a:gd name="T40" fmla="*/ 2147483647 w 1488"/>
                <a:gd name="T41" fmla="*/ 806132301 h 456"/>
                <a:gd name="T42" fmla="*/ 2147483647 w 1488"/>
                <a:gd name="T43" fmla="*/ 671777259 h 456"/>
                <a:gd name="T44" fmla="*/ 2147483647 w 1488"/>
                <a:gd name="T45" fmla="*/ 492638341 h 456"/>
                <a:gd name="T46" fmla="*/ 2147483647 w 1488"/>
                <a:gd name="T47" fmla="*/ 313496606 h 456"/>
                <a:gd name="T48" fmla="*/ 2147483647 w 1488"/>
                <a:gd name="T49" fmla="*/ 179141735 h 456"/>
                <a:gd name="T50" fmla="*/ 2147483647 w 1488"/>
                <a:gd name="T51" fmla="*/ 0 h 456"/>
                <a:gd name="T52" fmla="*/ 2147483647 w 1488"/>
                <a:gd name="T53" fmla="*/ 223925781 h 456"/>
                <a:gd name="T54" fmla="*/ 2147483647 w 1488"/>
                <a:gd name="T55" fmla="*/ 403067516 h 456"/>
                <a:gd name="T56" fmla="*/ 2147483647 w 1488"/>
                <a:gd name="T57" fmla="*/ 537422388 h 456"/>
                <a:gd name="T58" fmla="*/ 2147483647 w 1488"/>
                <a:gd name="T59" fmla="*/ 716564208 h 456"/>
                <a:gd name="T60" fmla="*/ 2147483647 w 1488"/>
                <a:gd name="T61" fmla="*/ 850919079 h 456"/>
                <a:gd name="T62" fmla="*/ 2147483647 w 1488"/>
                <a:gd name="T63" fmla="*/ 985273950 h 456"/>
                <a:gd name="T64" fmla="*/ 2147483647 w 1488"/>
                <a:gd name="T65" fmla="*/ 1119628822 h 456"/>
                <a:gd name="T66" fmla="*/ 2147483647 w 1488"/>
                <a:gd name="T67" fmla="*/ 1253983693 h 456"/>
                <a:gd name="T68" fmla="*/ 2147483647 w 1488"/>
                <a:gd name="T69" fmla="*/ 1433125684 h 456"/>
                <a:gd name="T70" fmla="*/ 2147483647 w 1488"/>
                <a:gd name="T71" fmla="*/ 1701838159 h 456"/>
                <a:gd name="T72" fmla="*/ 2147483647 w 1488"/>
                <a:gd name="T73" fmla="*/ 1836193030 h 456"/>
                <a:gd name="T74" fmla="*/ 2147483647 w 1488"/>
                <a:gd name="T75" fmla="*/ 1701838159 h 456"/>
                <a:gd name="T76" fmla="*/ 2147483647 w 1488"/>
                <a:gd name="T77" fmla="*/ 1925763855 h 456"/>
                <a:gd name="T78" fmla="*/ 2147483647 w 1488"/>
                <a:gd name="T79" fmla="*/ 2147483647 h 456"/>
                <a:gd name="T80" fmla="*/ 2147483647 w 1488"/>
                <a:gd name="T81" fmla="*/ 2147483647 h 456"/>
                <a:gd name="T82" fmla="*/ 2147483647 w 1488"/>
                <a:gd name="T83" fmla="*/ 2147483647 h 456"/>
                <a:gd name="T84" fmla="*/ 2147483647 w 1488"/>
                <a:gd name="T85" fmla="*/ 2147483647 h 456"/>
                <a:gd name="T86" fmla="*/ 2147483647 w 1488"/>
                <a:gd name="T87" fmla="*/ 2147483647 h 456"/>
                <a:gd name="T88" fmla="*/ 2147483647 w 1488"/>
                <a:gd name="T89" fmla="*/ 2147483647 h 456"/>
                <a:gd name="T90" fmla="*/ 2147483647 w 1488"/>
                <a:gd name="T91" fmla="*/ 2147483647 h 456"/>
                <a:gd name="T92" fmla="*/ 2014455984 w 1488"/>
                <a:gd name="T93" fmla="*/ 2147483647 h 456"/>
                <a:gd name="T94" fmla="*/ 1566797733 w 1488"/>
                <a:gd name="T95" fmla="*/ 2147483647 h 456"/>
                <a:gd name="T96" fmla="*/ 1119141872 w 1488"/>
                <a:gd name="T97" fmla="*/ 2147483647 h 456"/>
                <a:gd name="T98" fmla="*/ 671486181 w 1488"/>
                <a:gd name="T99" fmla="*/ 2147483647 h 456"/>
                <a:gd name="T100" fmla="*/ 223827845 w 1488"/>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456"/>
                <a:gd name="T155" fmla="*/ 1488 w 1488"/>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456">
                  <a:moveTo>
                    <a:pt x="0" y="450"/>
                  </a:moveTo>
                  <a:lnTo>
                    <a:pt x="0" y="444"/>
                  </a:lnTo>
                  <a:lnTo>
                    <a:pt x="30" y="444"/>
                  </a:lnTo>
                  <a:lnTo>
                    <a:pt x="60" y="450"/>
                  </a:lnTo>
                  <a:lnTo>
                    <a:pt x="90" y="444"/>
                  </a:lnTo>
                  <a:lnTo>
                    <a:pt x="120" y="432"/>
                  </a:lnTo>
                  <a:lnTo>
                    <a:pt x="150" y="420"/>
                  </a:lnTo>
                  <a:lnTo>
                    <a:pt x="180" y="414"/>
                  </a:lnTo>
                  <a:lnTo>
                    <a:pt x="210" y="396"/>
                  </a:lnTo>
                  <a:lnTo>
                    <a:pt x="240" y="384"/>
                  </a:lnTo>
                  <a:lnTo>
                    <a:pt x="270" y="378"/>
                  </a:lnTo>
                  <a:lnTo>
                    <a:pt x="300" y="372"/>
                  </a:lnTo>
                  <a:lnTo>
                    <a:pt x="330" y="366"/>
                  </a:lnTo>
                  <a:lnTo>
                    <a:pt x="360" y="372"/>
                  </a:lnTo>
                  <a:lnTo>
                    <a:pt x="384" y="366"/>
                  </a:lnTo>
                  <a:lnTo>
                    <a:pt x="414" y="360"/>
                  </a:lnTo>
                  <a:lnTo>
                    <a:pt x="444" y="348"/>
                  </a:lnTo>
                  <a:lnTo>
                    <a:pt x="474" y="336"/>
                  </a:lnTo>
                  <a:lnTo>
                    <a:pt x="504" y="336"/>
                  </a:lnTo>
                  <a:lnTo>
                    <a:pt x="534" y="330"/>
                  </a:lnTo>
                  <a:lnTo>
                    <a:pt x="564" y="324"/>
                  </a:lnTo>
                  <a:lnTo>
                    <a:pt x="594" y="312"/>
                  </a:lnTo>
                  <a:lnTo>
                    <a:pt x="624" y="312"/>
                  </a:lnTo>
                  <a:lnTo>
                    <a:pt x="654" y="300"/>
                  </a:lnTo>
                  <a:lnTo>
                    <a:pt x="684" y="282"/>
                  </a:lnTo>
                  <a:lnTo>
                    <a:pt x="714" y="258"/>
                  </a:lnTo>
                  <a:lnTo>
                    <a:pt x="744" y="246"/>
                  </a:lnTo>
                  <a:lnTo>
                    <a:pt x="774" y="228"/>
                  </a:lnTo>
                  <a:lnTo>
                    <a:pt x="804" y="216"/>
                  </a:lnTo>
                  <a:lnTo>
                    <a:pt x="834" y="222"/>
                  </a:lnTo>
                  <a:lnTo>
                    <a:pt x="864" y="234"/>
                  </a:lnTo>
                  <a:lnTo>
                    <a:pt x="894" y="222"/>
                  </a:lnTo>
                  <a:lnTo>
                    <a:pt x="924" y="216"/>
                  </a:lnTo>
                  <a:lnTo>
                    <a:pt x="954" y="198"/>
                  </a:lnTo>
                  <a:lnTo>
                    <a:pt x="984" y="180"/>
                  </a:lnTo>
                  <a:lnTo>
                    <a:pt x="1014" y="162"/>
                  </a:lnTo>
                  <a:lnTo>
                    <a:pt x="1044" y="150"/>
                  </a:lnTo>
                  <a:lnTo>
                    <a:pt x="1074" y="144"/>
                  </a:lnTo>
                  <a:lnTo>
                    <a:pt x="1104" y="132"/>
                  </a:lnTo>
                  <a:lnTo>
                    <a:pt x="1128" y="126"/>
                  </a:lnTo>
                  <a:lnTo>
                    <a:pt x="1158" y="114"/>
                  </a:lnTo>
                  <a:lnTo>
                    <a:pt x="1188" y="108"/>
                  </a:lnTo>
                  <a:lnTo>
                    <a:pt x="1218" y="96"/>
                  </a:lnTo>
                  <a:lnTo>
                    <a:pt x="1248" y="90"/>
                  </a:lnTo>
                  <a:lnTo>
                    <a:pt x="1278" y="78"/>
                  </a:lnTo>
                  <a:lnTo>
                    <a:pt x="1308" y="66"/>
                  </a:lnTo>
                  <a:lnTo>
                    <a:pt x="1338" y="54"/>
                  </a:lnTo>
                  <a:lnTo>
                    <a:pt x="1368" y="42"/>
                  </a:lnTo>
                  <a:lnTo>
                    <a:pt x="1398" y="30"/>
                  </a:lnTo>
                  <a:lnTo>
                    <a:pt x="1428" y="24"/>
                  </a:lnTo>
                  <a:lnTo>
                    <a:pt x="1458" y="12"/>
                  </a:lnTo>
                  <a:lnTo>
                    <a:pt x="1488" y="0"/>
                  </a:lnTo>
                  <a:lnTo>
                    <a:pt x="1488" y="24"/>
                  </a:lnTo>
                  <a:lnTo>
                    <a:pt x="1458" y="30"/>
                  </a:lnTo>
                  <a:lnTo>
                    <a:pt x="1428" y="42"/>
                  </a:lnTo>
                  <a:lnTo>
                    <a:pt x="1398" y="54"/>
                  </a:lnTo>
                  <a:lnTo>
                    <a:pt x="1368" y="66"/>
                  </a:lnTo>
                  <a:lnTo>
                    <a:pt x="1338" y="72"/>
                  </a:lnTo>
                  <a:lnTo>
                    <a:pt x="1308" y="84"/>
                  </a:lnTo>
                  <a:lnTo>
                    <a:pt x="1278" y="96"/>
                  </a:lnTo>
                  <a:lnTo>
                    <a:pt x="1248" y="108"/>
                  </a:lnTo>
                  <a:lnTo>
                    <a:pt x="1218" y="114"/>
                  </a:lnTo>
                  <a:lnTo>
                    <a:pt x="1188" y="126"/>
                  </a:lnTo>
                  <a:lnTo>
                    <a:pt x="1158" y="132"/>
                  </a:lnTo>
                  <a:lnTo>
                    <a:pt x="1128" y="144"/>
                  </a:lnTo>
                  <a:lnTo>
                    <a:pt x="1104" y="150"/>
                  </a:lnTo>
                  <a:lnTo>
                    <a:pt x="1074" y="156"/>
                  </a:lnTo>
                  <a:lnTo>
                    <a:pt x="1044" y="168"/>
                  </a:lnTo>
                  <a:lnTo>
                    <a:pt x="1014" y="180"/>
                  </a:lnTo>
                  <a:lnTo>
                    <a:pt x="984" y="192"/>
                  </a:lnTo>
                  <a:lnTo>
                    <a:pt x="954" y="210"/>
                  </a:lnTo>
                  <a:lnTo>
                    <a:pt x="924" y="228"/>
                  </a:lnTo>
                  <a:lnTo>
                    <a:pt x="894" y="240"/>
                  </a:lnTo>
                  <a:lnTo>
                    <a:pt x="864" y="246"/>
                  </a:lnTo>
                  <a:lnTo>
                    <a:pt x="834" y="234"/>
                  </a:lnTo>
                  <a:lnTo>
                    <a:pt x="804" y="228"/>
                  </a:lnTo>
                  <a:lnTo>
                    <a:pt x="774" y="246"/>
                  </a:lnTo>
                  <a:lnTo>
                    <a:pt x="744" y="258"/>
                  </a:lnTo>
                  <a:lnTo>
                    <a:pt x="714" y="270"/>
                  </a:lnTo>
                  <a:lnTo>
                    <a:pt x="684" y="294"/>
                  </a:lnTo>
                  <a:lnTo>
                    <a:pt x="654" y="312"/>
                  </a:lnTo>
                  <a:lnTo>
                    <a:pt x="624" y="324"/>
                  </a:lnTo>
                  <a:lnTo>
                    <a:pt x="594" y="324"/>
                  </a:lnTo>
                  <a:lnTo>
                    <a:pt x="564" y="336"/>
                  </a:lnTo>
                  <a:lnTo>
                    <a:pt x="534" y="342"/>
                  </a:lnTo>
                  <a:lnTo>
                    <a:pt x="504" y="348"/>
                  </a:lnTo>
                  <a:lnTo>
                    <a:pt x="474" y="348"/>
                  </a:lnTo>
                  <a:lnTo>
                    <a:pt x="444" y="360"/>
                  </a:lnTo>
                  <a:lnTo>
                    <a:pt x="414" y="372"/>
                  </a:lnTo>
                  <a:lnTo>
                    <a:pt x="384" y="378"/>
                  </a:lnTo>
                  <a:lnTo>
                    <a:pt x="360" y="378"/>
                  </a:lnTo>
                  <a:lnTo>
                    <a:pt x="330" y="378"/>
                  </a:lnTo>
                  <a:lnTo>
                    <a:pt x="300" y="384"/>
                  </a:lnTo>
                  <a:lnTo>
                    <a:pt x="270" y="390"/>
                  </a:lnTo>
                  <a:lnTo>
                    <a:pt x="240" y="396"/>
                  </a:lnTo>
                  <a:lnTo>
                    <a:pt x="210" y="408"/>
                  </a:lnTo>
                  <a:lnTo>
                    <a:pt x="180" y="420"/>
                  </a:lnTo>
                  <a:lnTo>
                    <a:pt x="150" y="432"/>
                  </a:lnTo>
                  <a:lnTo>
                    <a:pt x="120" y="438"/>
                  </a:lnTo>
                  <a:lnTo>
                    <a:pt x="90" y="450"/>
                  </a:lnTo>
                  <a:lnTo>
                    <a:pt x="60" y="456"/>
                  </a:lnTo>
                  <a:lnTo>
                    <a:pt x="30" y="456"/>
                  </a:lnTo>
                  <a:lnTo>
                    <a:pt x="0" y="450"/>
                  </a:lnTo>
                  <a:close/>
                </a:path>
              </a:pathLst>
            </a:custGeom>
            <a:noFill/>
            <a:ln w="9525">
              <a:noFill/>
              <a:round/>
              <a:headEnd/>
              <a:tailEnd/>
            </a:ln>
          </p:spPr>
          <p:txBody>
            <a:bodyPr/>
            <a:lstStyle/>
            <a:p>
              <a:endParaRPr lang="en-US"/>
            </a:p>
          </p:txBody>
        </p:sp>
        <p:sp>
          <p:nvSpPr>
            <p:cNvPr id="24" name="Freeform 203"/>
            <p:cNvSpPr>
              <a:spLocks/>
            </p:cNvSpPr>
            <p:nvPr/>
          </p:nvSpPr>
          <p:spPr bwMode="auto">
            <a:xfrm>
              <a:off x="1769485" y="2708361"/>
              <a:ext cx="4064425" cy="1456884"/>
            </a:xfrm>
            <a:custGeom>
              <a:avLst/>
              <a:gdLst>
                <a:gd name="T0" fmla="*/ 0 w 1488"/>
                <a:gd name="T1" fmla="*/ 2147483647 h 534"/>
                <a:gd name="T2" fmla="*/ 447655690 w 1488"/>
                <a:gd name="T3" fmla="*/ 2147483647 h 534"/>
                <a:gd name="T4" fmla="*/ 895314112 w 1488"/>
                <a:gd name="T5" fmla="*/ 2147483647 h 534"/>
                <a:gd name="T6" fmla="*/ 1342969631 w 1488"/>
                <a:gd name="T7" fmla="*/ 2147483647 h 534"/>
                <a:gd name="T8" fmla="*/ 1790625492 w 1488"/>
                <a:gd name="T9" fmla="*/ 2147483647 h 534"/>
                <a:gd name="T10" fmla="*/ 2147483647 w 1488"/>
                <a:gd name="T11" fmla="*/ 2147483647 h 534"/>
                <a:gd name="T12" fmla="*/ 2147483647 w 1488"/>
                <a:gd name="T13" fmla="*/ 2147483647 h 534"/>
                <a:gd name="T14" fmla="*/ 2147483647 w 1488"/>
                <a:gd name="T15" fmla="*/ 2147483647 h 534"/>
                <a:gd name="T16" fmla="*/ 2147483647 w 1488"/>
                <a:gd name="T17" fmla="*/ 2147483647 h 534"/>
                <a:gd name="T18" fmla="*/ 2147483647 w 1488"/>
                <a:gd name="T19" fmla="*/ 2147483647 h 534"/>
                <a:gd name="T20" fmla="*/ 2147483647 w 1488"/>
                <a:gd name="T21" fmla="*/ 2147483647 h 534"/>
                <a:gd name="T22" fmla="*/ 2147483647 w 1488"/>
                <a:gd name="T23" fmla="*/ 2147483647 h 534"/>
                <a:gd name="T24" fmla="*/ 2147483647 w 1488"/>
                <a:gd name="T25" fmla="*/ 2099063788 h 534"/>
                <a:gd name="T26" fmla="*/ 2147483647 w 1488"/>
                <a:gd name="T27" fmla="*/ 1875757287 h 534"/>
                <a:gd name="T28" fmla="*/ 2147483647 w 1488"/>
                <a:gd name="T29" fmla="*/ 1786436323 h 534"/>
                <a:gd name="T30" fmla="*/ 2147483647 w 1488"/>
                <a:gd name="T31" fmla="*/ 1831098169 h 534"/>
                <a:gd name="T32" fmla="*/ 2147483647 w 1488"/>
                <a:gd name="T33" fmla="*/ 1607791668 h 534"/>
                <a:gd name="T34" fmla="*/ 2147483647 w 1488"/>
                <a:gd name="T35" fmla="*/ 1339825708 h 534"/>
                <a:gd name="T36" fmla="*/ 2147483647 w 1488"/>
                <a:gd name="T37" fmla="*/ 1161183781 h 534"/>
                <a:gd name="T38" fmla="*/ 2147483647 w 1488"/>
                <a:gd name="T39" fmla="*/ 982539125 h 534"/>
                <a:gd name="T40" fmla="*/ 2147483647 w 1488"/>
                <a:gd name="T41" fmla="*/ 848556316 h 534"/>
                <a:gd name="T42" fmla="*/ 2147483647 w 1488"/>
                <a:gd name="T43" fmla="*/ 714573336 h 534"/>
                <a:gd name="T44" fmla="*/ 2147483647 w 1488"/>
                <a:gd name="T45" fmla="*/ 535931409 h 534"/>
                <a:gd name="T46" fmla="*/ 2147483647 w 1488"/>
                <a:gd name="T47" fmla="*/ 357286668 h 534"/>
                <a:gd name="T48" fmla="*/ 2147483647 w 1488"/>
                <a:gd name="T49" fmla="*/ 178644698 h 534"/>
                <a:gd name="T50" fmla="*/ 2147483647 w 1488"/>
                <a:gd name="T51" fmla="*/ 0 h 534"/>
                <a:gd name="T52" fmla="*/ 2147483647 w 1488"/>
                <a:gd name="T53" fmla="*/ 714573336 h 534"/>
                <a:gd name="T54" fmla="*/ 2147483647 w 1488"/>
                <a:gd name="T55" fmla="*/ 848556316 h 534"/>
                <a:gd name="T56" fmla="*/ 2147483647 w 1488"/>
                <a:gd name="T57" fmla="*/ 1027200971 h 534"/>
                <a:gd name="T58" fmla="*/ 2147483647 w 1488"/>
                <a:gd name="T59" fmla="*/ 1205845627 h 534"/>
                <a:gd name="T60" fmla="*/ 2147483647 w 1488"/>
                <a:gd name="T61" fmla="*/ 1339825708 h 534"/>
                <a:gd name="T62" fmla="*/ 2147483647 w 1488"/>
                <a:gd name="T63" fmla="*/ 1473808858 h 534"/>
                <a:gd name="T64" fmla="*/ 2147483647 w 1488"/>
                <a:gd name="T65" fmla="*/ 1607791668 h 534"/>
                <a:gd name="T66" fmla="*/ 2147483647 w 1488"/>
                <a:gd name="T67" fmla="*/ 1741774477 h 534"/>
                <a:gd name="T68" fmla="*/ 2147483647 w 1488"/>
                <a:gd name="T69" fmla="*/ 1965080979 h 534"/>
                <a:gd name="T70" fmla="*/ 2147483647 w 1488"/>
                <a:gd name="T71" fmla="*/ 2147483647 h 534"/>
                <a:gd name="T72" fmla="*/ 2147483647 w 1488"/>
                <a:gd name="T73" fmla="*/ 2147483647 h 534"/>
                <a:gd name="T74" fmla="*/ 2147483647 w 1488"/>
                <a:gd name="T75" fmla="*/ 2147483647 h 534"/>
                <a:gd name="T76" fmla="*/ 2147483647 w 1488"/>
                <a:gd name="T77" fmla="*/ 2147483647 h 534"/>
                <a:gd name="T78" fmla="*/ 2147483647 w 1488"/>
                <a:gd name="T79" fmla="*/ 2147483647 h 534"/>
                <a:gd name="T80" fmla="*/ 2147483647 w 1488"/>
                <a:gd name="T81" fmla="*/ 2147483647 h 534"/>
                <a:gd name="T82" fmla="*/ 2147483647 w 1488"/>
                <a:gd name="T83" fmla="*/ 2147483647 h 534"/>
                <a:gd name="T84" fmla="*/ 2147483647 w 1488"/>
                <a:gd name="T85" fmla="*/ 2147483647 h 534"/>
                <a:gd name="T86" fmla="*/ 2147483647 w 1488"/>
                <a:gd name="T87" fmla="*/ 2147483647 h 534"/>
                <a:gd name="T88" fmla="*/ 2147483647 w 1488"/>
                <a:gd name="T89" fmla="*/ 2147483647 h 534"/>
                <a:gd name="T90" fmla="*/ 2147483647 w 1488"/>
                <a:gd name="T91" fmla="*/ 2147483647 h 534"/>
                <a:gd name="T92" fmla="*/ 2014455984 w 1488"/>
                <a:gd name="T93" fmla="*/ 2147483647 h 534"/>
                <a:gd name="T94" fmla="*/ 1566797733 w 1488"/>
                <a:gd name="T95" fmla="*/ 2147483647 h 534"/>
                <a:gd name="T96" fmla="*/ 1119141872 w 1488"/>
                <a:gd name="T97" fmla="*/ 2147483647 h 534"/>
                <a:gd name="T98" fmla="*/ 671486181 w 1488"/>
                <a:gd name="T99" fmla="*/ 2147483647 h 534"/>
                <a:gd name="T100" fmla="*/ 223827845 w 1488"/>
                <a:gd name="T101" fmla="*/ 2147483647 h 5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534"/>
                <a:gd name="T155" fmla="*/ 1488 w 1488"/>
                <a:gd name="T156" fmla="*/ 534 h 5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534">
                  <a:moveTo>
                    <a:pt x="0" y="528"/>
                  </a:moveTo>
                  <a:lnTo>
                    <a:pt x="0" y="486"/>
                  </a:lnTo>
                  <a:lnTo>
                    <a:pt x="30" y="492"/>
                  </a:lnTo>
                  <a:lnTo>
                    <a:pt x="60" y="492"/>
                  </a:lnTo>
                  <a:lnTo>
                    <a:pt x="90" y="486"/>
                  </a:lnTo>
                  <a:lnTo>
                    <a:pt x="120" y="474"/>
                  </a:lnTo>
                  <a:lnTo>
                    <a:pt x="150" y="462"/>
                  </a:lnTo>
                  <a:lnTo>
                    <a:pt x="180" y="450"/>
                  </a:lnTo>
                  <a:lnTo>
                    <a:pt x="210" y="438"/>
                  </a:lnTo>
                  <a:lnTo>
                    <a:pt x="240" y="420"/>
                  </a:lnTo>
                  <a:lnTo>
                    <a:pt x="270" y="414"/>
                  </a:lnTo>
                  <a:lnTo>
                    <a:pt x="300" y="408"/>
                  </a:lnTo>
                  <a:lnTo>
                    <a:pt x="330" y="402"/>
                  </a:lnTo>
                  <a:lnTo>
                    <a:pt x="360" y="402"/>
                  </a:lnTo>
                  <a:lnTo>
                    <a:pt x="384" y="396"/>
                  </a:lnTo>
                  <a:lnTo>
                    <a:pt x="414" y="396"/>
                  </a:lnTo>
                  <a:lnTo>
                    <a:pt x="444" y="384"/>
                  </a:lnTo>
                  <a:lnTo>
                    <a:pt x="474" y="372"/>
                  </a:lnTo>
                  <a:lnTo>
                    <a:pt x="504" y="366"/>
                  </a:lnTo>
                  <a:lnTo>
                    <a:pt x="534" y="360"/>
                  </a:lnTo>
                  <a:lnTo>
                    <a:pt x="564" y="354"/>
                  </a:lnTo>
                  <a:lnTo>
                    <a:pt x="594" y="342"/>
                  </a:lnTo>
                  <a:lnTo>
                    <a:pt x="624" y="342"/>
                  </a:lnTo>
                  <a:lnTo>
                    <a:pt x="654" y="330"/>
                  </a:lnTo>
                  <a:lnTo>
                    <a:pt x="684" y="312"/>
                  </a:lnTo>
                  <a:lnTo>
                    <a:pt x="714" y="282"/>
                  </a:lnTo>
                  <a:lnTo>
                    <a:pt x="744" y="270"/>
                  </a:lnTo>
                  <a:lnTo>
                    <a:pt x="774" y="252"/>
                  </a:lnTo>
                  <a:lnTo>
                    <a:pt x="804" y="240"/>
                  </a:lnTo>
                  <a:lnTo>
                    <a:pt x="834" y="240"/>
                  </a:lnTo>
                  <a:lnTo>
                    <a:pt x="864" y="252"/>
                  </a:lnTo>
                  <a:lnTo>
                    <a:pt x="894" y="246"/>
                  </a:lnTo>
                  <a:lnTo>
                    <a:pt x="924" y="228"/>
                  </a:lnTo>
                  <a:lnTo>
                    <a:pt x="954" y="216"/>
                  </a:lnTo>
                  <a:lnTo>
                    <a:pt x="984" y="192"/>
                  </a:lnTo>
                  <a:lnTo>
                    <a:pt x="1014" y="180"/>
                  </a:lnTo>
                  <a:lnTo>
                    <a:pt x="1044" y="162"/>
                  </a:lnTo>
                  <a:lnTo>
                    <a:pt x="1074" y="156"/>
                  </a:lnTo>
                  <a:lnTo>
                    <a:pt x="1104" y="144"/>
                  </a:lnTo>
                  <a:lnTo>
                    <a:pt x="1128" y="132"/>
                  </a:lnTo>
                  <a:lnTo>
                    <a:pt x="1158" y="126"/>
                  </a:lnTo>
                  <a:lnTo>
                    <a:pt x="1188" y="114"/>
                  </a:lnTo>
                  <a:lnTo>
                    <a:pt x="1218" y="108"/>
                  </a:lnTo>
                  <a:lnTo>
                    <a:pt x="1248" y="96"/>
                  </a:lnTo>
                  <a:lnTo>
                    <a:pt x="1278" y="84"/>
                  </a:lnTo>
                  <a:lnTo>
                    <a:pt x="1308" y="72"/>
                  </a:lnTo>
                  <a:lnTo>
                    <a:pt x="1338" y="60"/>
                  </a:lnTo>
                  <a:lnTo>
                    <a:pt x="1368" y="48"/>
                  </a:lnTo>
                  <a:lnTo>
                    <a:pt x="1398" y="36"/>
                  </a:lnTo>
                  <a:lnTo>
                    <a:pt x="1428" y="24"/>
                  </a:lnTo>
                  <a:lnTo>
                    <a:pt x="1458" y="12"/>
                  </a:lnTo>
                  <a:lnTo>
                    <a:pt x="1488" y="0"/>
                  </a:lnTo>
                  <a:lnTo>
                    <a:pt x="1488" y="84"/>
                  </a:lnTo>
                  <a:lnTo>
                    <a:pt x="1458" y="96"/>
                  </a:lnTo>
                  <a:lnTo>
                    <a:pt x="1428" y="108"/>
                  </a:lnTo>
                  <a:lnTo>
                    <a:pt x="1398" y="114"/>
                  </a:lnTo>
                  <a:lnTo>
                    <a:pt x="1368" y="126"/>
                  </a:lnTo>
                  <a:lnTo>
                    <a:pt x="1338" y="138"/>
                  </a:lnTo>
                  <a:lnTo>
                    <a:pt x="1308" y="150"/>
                  </a:lnTo>
                  <a:lnTo>
                    <a:pt x="1278" y="162"/>
                  </a:lnTo>
                  <a:lnTo>
                    <a:pt x="1248" y="174"/>
                  </a:lnTo>
                  <a:lnTo>
                    <a:pt x="1218" y="180"/>
                  </a:lnTo>
                  <a:lnTo>
                    <a:pt x="1188" y="192"/>
                  </a:lnTo>
                  <a:lnTo>
                    <a:pt x="1158" y="198"/>
                  </a:lnTo>
                  <a:lnTo>
                    <a:pt x="1128" y="210"/>
                  </a:lnTo>
                  <a:lnTo>
                    <a:pt x="1104" y="216"/>
                  </a:lnTo>
                  <a:lnTo>
                    <a:pt x="1074" y="228"/>
                  </a:lnTo>
                  <a:lnTo>
                    <a:pt x="1044" y="234"/>
                  </a:lnTo>
                  <a:lnTo>
                    <a:pt x="1014" y="246"/>
                  </a:lnTo>
                  <a:lnTo>
                    <a:pt x="984" y="264"/>
                  </a:lnTo>
                  <a:lnTo>
                    <a:pt x="954" y="282"/>
                  </a:lnTo>
                  <a:lnTo>
                    <a:pt x="924" y="300"/>
                  </a:lnTo>
                  <a:lnTo>
                    <a:pt x="894" y="306"/>
                  </a:lnTo>
                  <a:lnTo>
                    <a:pt x="864" y="318"/>
                  </a:lnTo>
                  <a:lnTo>
                    <a:pt x="834" y="306"/>
                  </a:lnTo>
                  <a:lnTo>
                    <a:pt x="804" y="300"/>
                  </a:lnTo>
                  <a:lnTo>
                    <a:pt x="774" y="312"/>
                  </a:lnTo>
                  <a:lnTo>
                    <a:pt x="744" y="330"/>
                  </a:lnTo>
                  <a:lnTo>
                    <a:pt x="714" y="342"/>
                  </a:lnTo>
                  <a:lnTo>
                    <a:pt x="684" y="366"/>
                  </a:lnTo>
                  <a:lnTo>
                    <a:pt x="654" y="384"/>
                  </a:lnTo>
                  <a:lnTo>
                    <a:pt x="624" y="396"/>
                  </a:lnTo>
                  <a:lnTo>
                    <a:pt x="594" y="396"/>
                  </a:lnTo>
                  <a:lnTo>
                    <a:pt x="564" y="408"/>
                  </a:lnTo>
                  <a:lnTo>
                    <a:pt x="534" y="414"/>
                  </a:lnTo>
                  <a:lnTo>
                    <a:pt x="504" y="420"/>
                  </a:lnTo>
                  <a:lnTo>
                    <a:pt x="474" y="420"/>
                  </a:lnTo>
                  <a:lnTo>
                    <a:pt x="444" y="432"/>
                  </a:lnTo>
                  <a:lnTo>
                    <a:pt x="414" y="444"/>
                  </a:lnTo>
                  <a:lnTo>
                    <a:pt x="384" y="450"/>
                  </a:lnTo>
                  <a:lnTo>
                    <a:pt x="360" y="456"/>
                  </a:lnTo>
                  <a:lnTo>
                    <a:pt x="330" y="450"/>
                  </a:lnTo>
                  <a:lnTo>
                    <a:pt x="300" y="456"/>
                  </a:lnTo>
                  <a:lnTo>
                    <a:pt x="270" y="462"/>
                  </a:lnTo>
                  <a:lnTo>
                    <a:pt x="240" y="468"/>
                  </a:lnTo>
                  <a:lnTo>
                    <a:pt x="210" y="480"/>
                  </a:lnTo>
                  <a:lnTo>
                    <a:pt x="180" y="498"/>
                  </a:lnTo>
                  <a:lnTo>
                    <a:pt x="150" y="504"/>
                  </a:lnTo>
                  <a:lnTo>
                    <a:pt x="120" y="516"/>
                  </a:lnTo>
                  <a:lnTo>
                    <a:pt x="90" y="528"/>
                  </a:lnTo>
                  <a:lnTo>
                    <a:pt x="60" y="534"/>
                  </a:lnTo>
                  <a:lnTo>
                    <a:pt x="30" y="528"/>
                  </a:lnTo>
                  <a:lnTo>
                    <a:pt x="0" y="528"/>
                  </a:lnTo>
                  <a:close/>
                </a:path>
              </a:pathLst>
            </a:custGeom>
            <a:solidFill>
              <a:srgbClr val="00B050"/>
            </a:solidFill>
            <a:ln w="9525">
              <a:noFill/>
              <a:round/>
              <a:headEnd/>
              <a:tailEnd/>
            </a:ln>
          </p:spPr>
          <p:txBody>
            <a:bodyPr/>
            <a:lstStyle/>
            <a:p>
              <a:endParaRPr lang="en-US"/>
            </a:p>
          </p:txBody>
        </p:sp>
        <p:sp>
          <p:nvSpPr>
            <p:cNvPr id="25" name="Freeform 204"/>
            <p:cNvSpPr>
              <a:spLocks/>
            </p:cNvSpPr>
            <p:nvPr/>
          </p:nvSpPr>
          <p:spPr bwMode="auto">
            <a:xfrm>
              <a:off x="1769485" y="2655990"/>
              <a:ext cx="4064425" cy="1456884"/>
            </a:xfrm>
            <a:custGeom>
              <a:avLst/>
              <a:gdLst>
                <a:gd name="T0" fmla="*/ 0 w 1488"/>
                <a:gd name="T1" fmla="*/ 2147483647 h 534"/>
                <a:gd name="T2" fmla="*/ 447655690 w 1488"/>
                <a:gd name="T3" fmla="*/ 2147483647 h 534"/>
                <a:gd name="T4" fmla="*/ 895314112 w 1488"/>
                <a:gd name="T5" fmla="*/ 2147483647 h 534"/>
                <a:gd name="T6" fmla="*/ 1342969631 w 1488"/>
                <a:gd name="T7" fmla="*/ 2147483647 h 534"/>
                <a:gd name="T8" fmla="*/ 1790625492 w 1488"/>
                <a:gd name="T9" fmla="*/ 2147483647 h 534"/>
                <a:gd name="T10" fmla="*/ 2147483647 w 1488"/>
                <a:gd name="T11" fmla="*/ 2147483647 h 534"/>
                <a:gd name="T12" fmla="*/ 2147483647 w 1488"/>
                <a:gd name="T13" fmla="*/ 2147483647 h 534"/>
                <a:gd name="T14" fmla="*/ 2147483647 w 1488"/>
                <a:gd name="T15" fmla="*/ 2147483647 h 534"/>
                <a:gd name="T16" fmla="*/ 2147483647 w 1488"/>
                <a:gd name="T17" fmla="*/ 2147483647 h 534"/>
                <a:gd name="T18" fmla="*/ 2147483647 w 1488"/>
                <a:gd name="T19" fmla="*/ 2147483647 h 534"/>
                <a:gd name="T20" fmla="*/ 2147483647 w 1488"/>
                <a:gd name="T21" fmla="*/ 2147483647 h 534"/>
                <a:gd name="T22" fmla="*/ 2147483647 w 1488"/>
                <a:gd name="T23" fmla="*/ 2147483647 h 534"/>
                <a:gd name="T24" fmla="*/ 2147483647 w 1488"/>
                <a:gd name="T25" fmla="*/ 2099063788 h 534"/>
                <a:gd name="T26" fmla="*/ 2147483647 w 1488"/>
                <a:gd name="T27" fmla="*/ 1875757287 h 534"/>
                <a:gd name="T28" fmla="*/ 2147483647 w 1488"/>
                <a:gd name="T29" fmla="*/ 1786436323 h 534"/>
                <a:gd name="T30" fmla="*/ 2147483647 w 1488"/>
                <a:gd name="T31" fmla="*/ 1831098169 h 534"/>
                <a:gd name="T32" fmla="*/ 2147483647 w 1488"/>
                <a:gd name="T33" fmla="*/ 1607791668 h 534"/>
                <a:gd name="T34" fmla="*/ 2147483647 w 1488"/>
                <a:gd name="T35" fmla="*/ 1339825708 h 534"/>
                <a:gd name="T36" fmla="*/ 2147483647 w 1488"/>
                <a:gd name="T37" fmla="*/ 1161183781 h 534"/>
                <a:gd name="T38" fmla="*/ 2147483647 w 1488"/>
                <a:gd name="T39" fmla="*/ 982539125 h 534"/>
                <a:gd name="T40" fmla="*/ 2147483647 w 1488"/>
                <a:gd name="T41" fmla="*/ 848556316 h 534"/>
                <a:gd name="T42" fmla="*/ 2147483647 w 1488"/>
                <a:gd name="T43" fmla="*/ 714573336 h 534"/>
                <a:gd name="T44" fmla="*/ 2147483647 w 1488"/>
                <a:gd name="T45" fmla="*/ 535931409 h 534"/>
                <a:gd name="T46" fmla="*/ 2147483647 w 1488"/>
                <a:gd name="T47" fmla="*/ 357286668 h 534"/>
                <a:gd name="T48" fmla="*/ 2147483647 w 1488"/>
                <a:gd name="T49" fmla="*/ 178644698 h 534"/>
                <a:gd name="T50" fmla="*/ 2147483647 w 1488"/>
                <a:gd name="T51" fmla="*/ 0 h 534"/>
                <a:gd name="T52" fmla="*/ 2147483647 w 1488"/>
                <a:gd name="T53" fmla="*/ 714573336 h 534"/>
                <a:gd name="T54" fmla="*/ 2147483647 w 1488"/>
                <a:gd name="T55" fmla="*/ 848556316 h 534"/>
                <a:gd name="T56" fmla="*/ 2147483647 w 1488"/>
                <a:gd name="T57" fmla="*/ 1027200971 h 534"/>
                <a:gd name="T58" fmla="*/ 2147483647 w 1488"/>
                <a:gd name="T59" fmla="*/ 1205845627 h 534"/>
                <a:gd name="T60" fmla="*/ 2147483647 w 1488"/>
                <a:gd name="T61" fmla="*/ 1339825708 h 534"/>
                <a:gd name="T62" fmla="*/ 2147483647 w 1488"/>
                <a:gd name="T63" fmla="*/ 1473808858 h 534"/>
                <a:gd name="T64" fmla="*/ 2147483647 w 1488"/>
                <a:gd name="T65" fmla="*/ 1607791668 h 534"/>
                <a:gd name="T66" fmla="*/ 2147483647 w 1488"/>
                <a:gd name="T67" fmla="*/ 1741774477 h 534"/>
                <a:gd name="T68" fmla="*/ 2147483647 w 1488"/>
                <a:gd name="T69" fmla="*/ 1965080979 h 534"/>
                <a:gd name="T70" fmla="*/ 2147483647 w 1488"/>
                <a:gd name="T71" fmla="*/ 2147483647 h 534"/>
                <a:gd name="T72" fmla="*/ 2147483647 w 1488"/>
                <a:gd name="T73" fmla="*/ 2147483647 h 534"/>
                <a:gd name="T74" fmla="*/ 2147483647 w 1488"/>
                <a:gd name="T75" fmla="*/ 2147483647 h 534"/>
                <a:gd name="T76" fmla="*/ 2147483647 w 1488"/>
                <a:gd name="T77" fmla="*/ 2147483647 h 534"/>
                <a:gd name="T78" fmla="*/ 2147483647 w 1488"/>
                <a:gd name="T79" fmla="*/ 2147483647 h 534"/>
                <a:gd name="T80" fmla="*/ 2147483647 w 1488"/>
                <a:gd name="T81" fmla="*/ 2147483647 h 534"/>
                <a:gd name="T82" fmla="*/ 2147483647 w 1488"/>
                <a:gd name="T83" fmla="*/ 2147483647 h 534"/>
                <a:gd name="T84" fmla="*/ 2147483647 w 1488"/>
                <a:gd name="T85" fmla="*/ 2147483647 h 534"/>
                <a:gd name="T86" fmla="*/ 2147483647 w 1488"/>
                <a:gd name="T87" fmla="*/ 2147483647 h 534"/>
                <a:gd name="T88" fmla="*/ 2147483647 w 1488"/>
                <a:gd name="T89" fmla="*/ 2147483647 h 534"/>
                <a:gd name="T90" fmla="*/ 2147483647 w 1488"/>
                <a:gd name="T91" fmla="*/ 2147483647 h 534"/>
                <a:gd name="T92" fmla="*/ 2014455984 w 1488"/>
                <a:gd name="T93" fmla="*/ 2147483647 h 534"/>
                <a:gd name="T94" fmla="*/ 1566797733 w 1488"/>
                <a:gd name="T95" fmla="*/ 2147483647 h 534"/>
                <a:gd name="T96" fmla="*/ 1119141872 w 1488"/>
                <a:gd name="T97" fmla="*/ 2147483647 h 534"/>
                <a:gd name="T98" fmla="*/ 671486181 w 1488"/>
                <a:gd name="T99" fmla="*/ 2147483647 h 534"/>
                <a:gd name="T100" fmla="*/ 223827845 w 1488"/>
                <a:gd name="T101" fmla="*/ 2147483647 h 5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534"/>
                <a:gd name="T155" fmla="*/ 1488 w 1488"/>
                <a:gd name="T156" fmla="*/ 534 h 5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534">
                  <a:moveTo>
                    <a:pt x="0" y="528"/>
                  </a:moveTo>
                  <a:lnTo>
                    <a:pt x="0" y="486"/>
                  </a:lnTo>
                  <a:lnTo>
                    <a:pt x="30" y="492"/>
                  </a:lnTo>
                  <a:lnTo>
                    <a:pt x="60" y="492"/>
                  </a:lnTo>
                  <a:lnTo>
                    <a:pt x="90" y="486"/>
                  </a:lnTo>
                  <a:lnTo>
                    <a:pt x="120" y="474"/>
                  </a:lnTo>
                  <a:lnTo>
                    <a:pt x="150" y="462"/>
                  </a:lnTo>
                  <a:lnTo>
                    <a:pt x="180" y="450"/>
                  </a:lnTo>
                  <a:lnTo>
                    <a:pt x="210" y="438"/>
                  </a:lnTo>
                  <a:lnTo>
                    <a:pt x="240" y="420"/>
                  </a:lnTo>
                  <a:lnTo>
                    <a:pt x="270" y="414"/>
                  </a:lnTo>
                  <a:lnTo>
                    <a:pt x="300" y="408"/>
                  </a:lnTo>
                  <a:lnTo>
                    <a:pt x="330" y="402"/>
                  </a:lnTo>
                  <a:lnTo>
                    <a:pt x="360" y="402"/>
                  </a:lnTo>
                  <a:lnTo>
                    <a:pt x="384" y="396"/>
                  </a:lnTo>
                  <a:lnTo>
                    <a:pt x="414" y="396"/>
                  </a:lnTo>
                  <a:lnTo>
                    <a:pt x="444" y="384"/>
                  </a:lnTo>
                  <a:lnTo>
                    <a:pt x="474" y="372"/>
                  </a:lnTo>
                  <a:lnTo>
                    <a:pt x="504" y="366"/>
                  </a:lnTo>
                  <a:lnTo>
                    <a:pt x="534" y="360"/>
                  </a:lnTo>
                  <a:lnTo>
                    <a:pt x="564" y="354"/>
                  </a:lnTo>
                  <a:lnTo>
                    <a:pt x="594" y="342"/>
                  </a:lnTo>
                  <a:lnTo>
                    <a:pt x="624" y="342"/>
                  </a:lnTo>
                  <a:lnTo>
                    <a:pt x="654" y="330"/>
                  </a:lnTo>
                  <a:lnTo>
                    <a:pt x="684" y="312"/>
                  </a:lnTo>
                  <a:lnTo>
                    <a:pt x="714" y="282"/>
                  </a:lnTo>
                  <a:lnTo>
                    <a:pt x="744" y="270"/>
                  </a:lnTo>
                  <a:lnTo>
                    <a:pt x="774" y="252"/>
                  </a:lnTo>
                  <a:lnTo>
                    <a:pt x="804" y="240"/>
                  </a:lnTo>
                  <a:lnTo>
                    <a:pt x="834" y="240"/>
                  </a:lnTo>
                  <a:lnTo>
                    <a:pt x="864" y="252"/>
                  </a:lnTo>
                  <a:lnTo>
                    <a:pt x="894" y="246"/>
                  </a:lnTo>
                  <a:lnTo>
                    <a:pt x="924" y="228"/>
                  </a:lnTo>
                  <a:lnTo>
                    <a:pt x="954" y="216"/>
                  </a:lnTo>
                  <a:lnTo>
                    <a:pt x="984" y="192"/>
                  </a:lnTo>
                  <a:lnTo>
                    <a:pt x="1014" y="180"/>
                  </a:lnTo>
                  <a:lnTo>
                    <a:pt x="1044" y="162"/>
                  </a:lnTo>
                  <a:lnTo>
                    <a:pt x="1074" y="156"/>
                  </a:lnTo>
                  <a:lnTo>
                    <a:pt x="1104" y="144"/>
                  </a:lnTo>
                  <a:lnTo>
                    <a:pt x="1128" y="132"/>
                  </a:lnTo>
                  <a:lnTo>
                    <a:pt x="1158" y="126"/>
                  </a:lnTo>
                  <a:lnTo>
                    <a:pt x="1188" y="114"/>
                  </a:lnTo>
                  <a:lnTo>
                    <a:pt x="1218" y="108"/>
                  </a:lnTo>
                  <a:lnTo>
                    <a:pt x="1248" y="96"/>
                  </a:lnTo>
                  <a:lnTo>
                    <a:pt x="1278" y="84"/>
                  </a:lnTo>
                  <a:lnTo>
                    <a:pt x="1308" y="72"/>
                  </a:lnTo>
                  <a:lnTo>
                    <a:pt x="1338" y="60"/>
                  </a:lnTo>
                  <a:lnTo>
                    <a:pt x="1368" y="48"/>
                  </a:lnTo>
                  <a:lnTo>
                    <a:pt x="1398" y="36"/>
                  </a:lnTo>
                  <a:lnTo>
                    <a:pt x="1428" y="24"/>
                  </a:lnTo>
                  <a:lnTo>
                    <a:pt x="1458" y="12"/>
                  </a:lnTo>
                  <a:lnTo>
                    <a:pt x="1488" y="0"/>
                  </a:lnTo>
                  <a:lnTo>
                    <a:pt x="1488" y="84"/>
                  </a:lnTo>
                  <a:lnTo>
                    <a:pt x="1458" y="96"/>
                  </a:lnTo>
                  <a:lnTo>
                    <a:pt x="1428" y="108"/>
                  </a:lnTo>
                  <a:lnTo>
                    <a:pt x="1398" y="114"/>
                  </a:lnTo>
                  <a:lnTo>
                    <a:pt x="1368" y="126"/>
                  </a:lnTo>
                  <a:lnTo>
                    <a:pt x="1338" y="138"/>
                  </a:lnTo>
                  <a:lnTo>
                    <a:pt x="1308" y="150"/>
                  </a:lnTo>
                  <a:lnTo>
                    <a:pt x="1278" y="162"/>
                  </a:lnTo>
                  <a:lnTo>
                    <a:pt x="1248" y="174"/>
                  </a:lnTo>
                  <a:lnTo>
                    <a:pt x="1218" y="180"/>
                  </a:lnTo>
                  <a:lnTo>
                    <a:pt x="1188" y="192"/>
                  </a:lnTo>
                  <a:lnTo>
                    <a:pt x="1158" y="198"/>
                  </a:lnTo>
                  <a:lnTo>
                    <a:pt x="1128" y="210"/>
                  </a:lnTo>
                  <a:lnTo>
                    <a:pt x="1104" y="216"/>
                  </a:lnTo>
                  <a:lnTo>
                    <a:pt x="1074" y="228"/>
                  </a:lnTo>
                  <a:lnTo>
                    <a:pt x="1044" y="234"/>
                  </a:lnTo>
                  <a:lnTo>
                    <a:pt x="1014" y="246"/>
                  </a:lnTo>
                  <a:lnTo>
                    <a:pt x="984" y="264"/>
                  </a:lnTo>
                  <a:lnTo>
                    <a:pt x="954" y="282"/>
                  </a:lnTo>
                  <a:lnTo>
                    <a:pt x="924" y="300"/>
                  </a:lnTo>
                  <a:lnTo>
                    <a:pt x="894" y="306"/>
                  </a:lnTo>
                  <a:lnTo>
                    <a:pt x="864" y="318"/>
                  </a:lnTo>
                  <a:lnTo>
                    <a:pt x="834" y="306"/>
                  </a:lnTo>
                  <a:lnTo>
                    <a:pt x="804" y="300"/>
                  </a:lnTo>
                  <a:lnTo>
                    <a:pt x="774" y="312"/>
                  </a:lnTo>
                  <a:lnTo>
                    <a:pt x="744" y="330"/>
                  </a:lnTo>
                  <a:lnTo>
                    <a:pt x="714" y="342"/>
                  </a:lnTo>
                  <a:lnTo>
                    <a:pt x="684" y="366"/>
                  </a:lnTo>
                  <a:lnTo>
                    <a:pt x="654" y="384"/>
                  </a:lnTo>
                  <a:lnTo>
                    <a:pt x="624" y="396"/>
                  </a:lnTo>
                  <a:lnTo>
                    <a:pt x="594" y="396"/>
                  </a:lnTo>
                  <a:lnTo>
                    <a:pt x="564" y="408"/>
                  </a:lnTo>
                  <a:lnTo>
                    <a:pt x="534" y="414"/>
                  </a:lnTo>
                  <a:lnTo>
                    <a:pt x="504" y="420"/>
                  </a:lnTo>
                  <a:lnTo>
                    <a:pt x="474" y="420"/>
                  </a:lnTo>
                  <a:lnTo>
                    <a:pt x="444" y="432"/>
                  </a:lnTo>
                  <a:lnTo>
                    <a:pt x="414" y="444"/>
                  </a:lnTo>
                  <a:lnTo>
                    <a:pt x="384" y="450"/>
                  </a:lnTo>
                  <a:lnTo>
                    <a:pt x="360" y="456"/>
                  </a:lnTo>
                  <a:lnTo>
                    <a:pt x="330" y="450"/>
                  </a:lnTo>
                  <a:lnTo>
                    <a:pt x="300" y="456"/>
                  </a:lnTo>
                  <a:lnTo>
                    <a:pt x="270" y="462"/>
                  </a:lnTo>
                  <a:lnTo>
                    <a:pt x="240" y="468"/>
                  </a:lnTo>
                  <a:lnTo>
                    <a:pt x="210" y="480"/>
                  </a:lnTo>
                  <a:lnTo>
                    <a:pt x="180" y="498"/>
                  </a:lnTo>
                  <a:lnTo>
                    <a:pt x="150" y="504"/>
                  </a:lnTo>
                  <a:lnTo>
                    <a:pt x="120" y="516"/>
                  </a:lnTo>
                  <a:lnTo>
                    <a:pt x="90" y="528"/>
                  </a:lnTo>
                  <a:lnTo>
                    <a:pt x="60" y="534"/>
                  </a:lnTo>
                  <a:lnTo>
                    <a:pt x="30" y="528"/>
                  </a:lnTo>
                  <a:lnTo>
                    <a:pt x="0" y="528"/>
                  </a:lnTo>
                  <a:close/>
                </a:path>
              </a:pathLst>
            </a:custGeom>
            <a:noFill/>
            <a:ln w="9525">
              <a:noFill/>
              <a:round/>
              <a:headEnd/>
              <a:tailEnd/>
            </a:ln>
          </p:spPr>
          <p:txBody>
            <a:bodyPr/>
            <a:lstStyle/>
            <a:p>
              <a:endParaRPr lang="en-US"/>
            </a:p>
          </p:txBody>
        </p:sp>
        <p:sp>
          <p:nvSpPr>
            <p:cNvPr id="26" name="Freeform 205"/>
            <p:cNvSpPr>
              <a:spLocks/>
            </p:cNvSpPr>
            <p:nvPr/>
          </p:nvSpPr>
          <p:spPr bwMode="auto">
            <a:xfrm>
              <a:off x="1769485" y="2655990"/>
              <a:ext cx="4064425" cy="1393403"/>
            </a:xfrm>
            <a:custGeom>
              <a:avLst/>
              <a:gdLst>
                <a:gd name="T0" fmla="*/ 0 w 1488"/>
                <a:gd name="T1" fmla="*/ 2147483647 h 510"/>
                <a:gd name="T2" fmla="*/ 447655690 w 1488"/>
                <a:gd name="T3" fmla="*/ 2147483647 h 510"/>
                <a:gd name="T4" fmla="*/ 895314112 w 1488"/>
                <a:gd name="T5" fmla="*/ 2147483647 h 510"/>
                <a:gd name="T6" fmla="*/ 1342969631 w 1488"/>
                <a:gd name="T7" fmla="*/ 2147483647 h 510"/>
                <a:gd name="T8" fmla="*/ 1790625492 w 1488"/>
                <a:gd name="T9" fmla="*/ 2147483647 h 510"/>
                <a:gd name="T10" fmla="*/ 2147483647 w 1488"/>
                <a:gd name="T11" fmla="*/ 2147483647 h 510"/>
                <a:gd name="T12" fmla="*/ 2147483647 w 1488"/>
                <a:gd name="T13" fmla="*/ 2147483647 h 510"/>
                <a:gd name="T14" fmla="*/ 2147483647 w 1488"/>
                <a:gd name="T15" fmla="*/ 2147483647 h 510"/>
                <a:gd name="T16" fmla="*/ 2147483647 w 1488"/>
                <a:gd name="T17" fmla="*/ 2147483647 h 510"/>
                <a:gd name="T18" fmla="*/ 2147483647 w 1488"/>
                <a:gd name="T19" fmla="*/ 2147483647 h 510"/>
                <a:gd name="T20" fmla="*/ 2147483647 w 1488"/>
                <a:gd name="T21" fmla="*/ 2147483647 h 510"/>
                <a:gd name="T22" fmla="*/ 2147483647 w 1488"/>
                <a:gd name="T23" fmla="*/ 2147483647 h 510"/>
                <a:gd name="T24" fmla="*/ 2147483647 w 1488"/>
                <a:gd name="T25" fmla="*/ 2147483647 h 510"/>
                <a:gd name="T26" fmla="*/ 2147483647 w 1488"/>
                <a:gd name="T27" fmla="*/ 2015515051 h 510"/>
                <a:gd name="T28" fmla="*/ 2147483647 w 1488"/>
                <a:gd name="T29" fmla="*/ 1881145969 h 510"/>
                <a:gd name="T30" fmla="*/ 2147483647 w 1488"/>
                <a:gd name="T31" fmla="*/ 1925934752 h 510"/>
                <a:gd name="T32" fmla="*/ 2147483647 w 1488"/>
                <a:gd name="T33" fmla="*/ 1701988104 h 510"/>
                <a:gd name="T34" fmla="*/ 2147483647 w 1488"/>
                <a:gd name="T35" fmla="*/ 1388463548 h 510"/>
                <a:gd name="T36" fmla="*/ 2147483647 w 1488"/>
                <a:gd name="T37" fmla="*/ 1209308416 h 510"/>
                <a:gd name="T38" fmla="*/ 2147483647 w 1488"/>
                <a:gd name="T39" fmla="*/ 1074939334 h 510"/>
                <a:gd name="T40" fmla="*/ 2147483647 w 1488"/>
                <a:gd name="T41" fmla="*/ 895784201 h 510"/>
                <a:gd name="T42" fmla="*/ 2147483647 w 1488"/>
                <a:gd name="T43" fmla="*/ 716626337 h 510"/>
                <a:gd name="T44" fmla="*/ 2147483647 w 1488"/>
                <a:gd name="T45" fmla="*/ 537471033 h 510"/>
                <a:gd name="T46" fmla="*/ 2147483647 w 1488"/>
                <a:gd name="T47" fmla="*/ 358313168 h 510"/>
                <a:gd name="T48" fmla="*/ 2147483647 w 1488"/>
                <a:gd name="T49" fmla="*/ 179157950 h 510"/>
                <a:gd name="T50" fmla="*/ 2147483647 w 1488"/>
                <a:gd name="T51" fmla="*/ 0 h 510"/>
                <a:gd name="T52" fmla="*/ 2147483647 w 1488"/>
                <a:gd name="T53" fmla="*/ 223946733 h 510"/>
                <a:gd name="T54" fmla="*/ 2147483647 w 1488"/>
                <a:gd name="T55" fmla="*/ 403101951 h 510"/>
                <a:gd name="T56" fmla="*/ 2147483647 w 1488"/>
                <a:gd name="T57" fmla="*/ 582259816 h 510"/>
                <a:gd name="T58" fmla="*/ 2147483647 w 1488"/>
                <a:gd name="T59" fmla="*/ 761415120 h 510"/>
                <a:gd name="T60" fmla="*/ 2147483647 w 1488"/>
                <a:gd name="T61" fmla="*/ 940572985 h 510"/>
                <a:gd name="T62" fmla="*/ 2147483647 w 1488"/>
                <a:gd name="T63" fmla="*/ 1074939334 h 510"/>
                <a:gd name="T64" fmla="*/ 2147483647 w 1488"/>
                <a:gd name="T65" fmla="*/ 1209308416 h 510"/>
                <a:gd name="T66" fmla="*/ 2147483647 w 1488"/>
                <a:gd name="T67" fmla="*/ 1343674765 h 510"/>
                <a:gd name="T68" fmla="*/ 2147483647 w 1488"/>
                <a:gd name="T69" fmla="*/ 1567621755 h 510"/>
                <a:gd name="T70" fmla="*/ 2147483647 w 1488"/>
                <a:gd name="T71" fmla="*/ 1836357186 h 510"/>
                <a:gd name="T72" fmla="*/ 2147483647 w 1488"/>
                <a:gd name="T73" fmla="*/ 2015515051 h 510"/>
                <a:gd name="T74" fmla="*/ 2147483647 w 1488"/>
                <a:gd name="T75" fmla="*/ 1925934752 h 510"/>
                <a:gd name="T76" fmla="*/ 2147483647 w 1488"/>
                <a:gd name="T77" fmla="*/ 2147483647 h 510"/>
                <a:gd name="T78" fmla="*/ 2147483647 w 1488"/>
                <a:gd name="T79" fmla="*/ 2147483647 h 510"/>
                <a:gd name="T80" fmla="*/ 2147483647 w 1488"/>
                <a:gd name="T81" fmla="*/ 2147483647 h 510"/>
                <a:gd name="T82" fmla="*/ 2147483647 w 1488"/>
                <a:gd name="T83" fmla="*/ 2147483647 h 510"/>
                <a:gd name="T84" fmla="*/ 2147483647 w 1488"/>
                <a:gd name="T85" fmla="*/ 2147483647 h 510"/>
                <a:gd name="T86" fmla="*/ 2147483647 w 1488"/>
                <a:gd name="T87" fmla="*/ 2147483647 h 510"/>
                <a:gd name="T88" fmla="*/ 2147483647 w 1488"/>
                <a:gd name="T89" fmla="*/ 2147483647 h 510"/>
                <a:gd name="T90" fmla="*/ 2147483647 w 1488"/>
                <a:gd name="T91" fmla="*/ 2147483647 h 510"/>
                <a:gd name="T92" fmla="*/ 2014455984 w 1488"/>
                <a:gd name="T93" fmla="*/ 2147483647 h 510"/>
                <a:gd name="T94" fmla="*/ 1566797733 w 1488"/>
                <a:gd name="T95" fmla="*/ 2147483647 h 510"/>
                <a:gd name="T96" fmla="*/ 1119141872 w 1488"/>
                <a:gd name="T97" fmla="*/ 2147483647 h 510"/>
                <a:gd name="T98" fmla="*/ 671486181 w 1488"/>
                <a:gd name="T99" fmla="*/ 2147483647 h 510"/>
                <a:gd name="T100" fmla="*/ 223827845 w 1488"/>
                <a:gd name="T101" fmla="*/ 2147483647 h 5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510"/>
                <a:gd name="T155" fmla="*/ 1488 w 1488"/>
                <a:gd name="T156" fmla="*/ 510 h 51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510">
                  <a:moveTo>
                    <a:pt x="0" y="504"/>
                  </a:moveTo>
                  <a:lnTo>
                    <a:pt x="0" y="504"/>
                  </a:lnTo>
                  <a:lnTo>
                    <a:pt x="30" y="510"/>
                  </a:lnTo>
                  <a:lnTo>
                    <a:pt x="60" y="510"/>
                  </a:lnTo>
                  <a:lnTo>
                    <a:pt x="90" y="504"/>
                  </a:lnTo>
                  <a:lnTo>
                    <a:pt x="120" y="486"/>
                  </a:lnTo>
                  <a:lnTo>
                    <a:pt x="150" y="480"/>
                  </a:lnTo>
                  <a:lnTo>
                    <a:pt x="180" y="468"/>
                  </a:lnTo>
                  <a:lnTo>
                    <a:pt x="210" y="456"/>
                  </a:lnTo>
                  <a:lnTo>
                    <a:pt x="240" y="438"/>
                  </a:lnTo>
                  <a:lnTo>
                    <a:pt x="270" y="432"/>
                  </a:lnTo>
                  <a:lnTo>
                    <a:pt x="300" y="426"/>
                  </a:lnTo>
                  <a:lnTo>
                    <a:pt x="330" y="420"/>
                  </a:lnTo>
                  <a:lnTo>
                    <a:pt x="360" y="420"/>
                  </a:lnTo>
                  <a:lnTo>
                    <a:pt x="384" y="414"/>
                  </a:lnTo>
                  <a:lnTo>
                    <a:pt x="414" y="408"/>
                  </a:lnTo>
                  <a:lnTo>
                    <a:pt x="444" y="396"/>
                  </a:lnTo>
                  <a:lnTo>
                    <a:pt x="474" y="384"/>
                  </a:lnTo>
                  <a:lnTo>
                    <a:pt x="504" y="384"/>
                  </a:lnTo>
                  <a:lnTo>
                    <a:pt x="534" y="378"/>
                  </a:lnTo>
                  <a:lnTo>
                    <a:pt x="564" y="366"/>
                  </a:lnTo>
                  <a:lnTo>
                    <a:pt x="594" y="360"/>
                  </a:lnTo>
                  <a:lnTo>
                    <a:pt x="624" y="354"/>
                  </a:lnTo>
                  <a:lnTo>
                    <a:pt x="654" y="342"/>
                  </a:lnTo>
                  <a:lnTo>
                    <a:pt x="684" y="324"/>
                  </a:lnTo>
                  <a:lnTo>
                    <a:pt x="714" y="300"/>
                  </a:lnTo>
                  <a:lnTo>
                    <a:pt x="744" y="282"/>
                  </a:lnTo>
                  <a:lnTo>
                    <a:pt x="774" y="270"/>
                  </a:lnTo>
                  <a:lnTo>
                    <a:pt x="804" y="252"/>
                  </a:lnTo>
                  <a:lnTo>
                    <a:pt x="834" y="252"/>
                  </a:lnTo>
                  <a:lnTo>
                    <a:pt x="864" y="264"/>
                  </a:lnTo>
                  <a:lnTo>
                    <a:pt x="894" y="258"/>
                  </a:lnTo>
                  <a:lnTo>
                    <a:pt x="924" y="240"/>
                  </a:lnTo>
                  <a:lnTo>
                    <a:pt x="954" y="228"/>
                  </a:lnTo>
                  <a:lnTo>
                    <a:pt x="984" y="204"/>
                  </a:lnTo>
                  <a:lnTo>
                    <a:pt x="1014" y="186"/>
                  </a:lnTo>
                  <a:lnTo>
                    <a:pt x="1044" y="174"/>
                  </a:lnTo>
                  <a:lnTo>
                    <a:pt x="1074" y="162"/>
                  </a:lnTo>
                  <a:lnTo>
                    <a:pt x="1104" y="150"/>
                  </a:lnTo>
                  <a:lnTo>
                    <a:pt x="1128" y="144"/>
                  </a:lnTo>
                  <a:lnTo>
                    <a:pt x="1158" y="132"/>
                  </a:lnTo>
                  <a:lnTo>
                    <a:pt x="1188" y="120"/>
                  </a:lnTo>
                  <a:lnTo>
                    <a:pt x="1218" y="108"/>
                  </a:lnTo>
                  <a:lnTo>
                    <a:pt x="1248" y="96"/>
                  </a:lnTo>
                  <a:lnTo>
                    <a:pt x="1278" y="84"/>
                  </a:lnTo>
                  <a:lnTo>
                    <a:pt x="1308" y="72"/>
                  </a:lnTo>
                  <a:lnTo>
                    <a:pt x="1338" y="60"/>
                  </a:lnTo>
                  <a:lnTo>
                    <a:pt x="1368" y="48"/>
                  </a:lnTo>
                  <a:lnTo>
                    <a:pt x="1398" y="36"/>
                  </a:lnTo>
                  <a:lnTo>
                    <a:pt x="1428" y="24"/>
                  </a:lnTo>
                  <a:lnTo>
                    <a:pt x="1458" y="12"/>
                  </a:lnTo>
                  <a:lnTo>
                    <a:pt x="1488" y="0"/>
                  </a:lnTo>
                  <a:lnTo>
                    <a:pt x="1488" y="18"/>
                  </a:lnTo>
                  <a:lnTo>
                    <a:pt x="1458" y="30"/>
                  </a:lnTo>
                  <a:lnTo>
                    <a:pt x="1428" y="42"/>
                  </a:lnTo>
                  <a:lnTo>
                    <a:pt x="1398" y="54"/>
                  </a:lnTo>
                  <a:lnTo>
                    <a:pt x="1368" y="66"/>
                  </a:lnTo>
                  <a:lnTo>
                    <a:pt x="1338" y="78"/>
                  </a:lnTo>
                  <a:lnTo>
                    <a:pt x="1308" y="90"/>
                  </a:lnTo>
                  <a:lnTo>
                    <a:pt x="1278" y="102"/>
                  </a:lnTo>
                  <a:lnTo>
                    <a:pt x="1248" y="114"/>
                  </a:lnTo>
                  <a:lnTo>
                    <a:pt x="1218" y="126"/>
                  </a:lnTo>
                  <a:lnTo>
                    <a:pt x="1188" y="132"/>
                  </a:lnTo>
                  <a:lnTo>
                    <a:pt x="1158" y="144"/>
                  </a:lnTo>
                  <a:lnTo>
                    <a:pt x="1128" y="150"/>
                  </a:lnTo>
                  <a:lnTo>
                    <a:pt x="1104" y="162"/>
                  </a:lnTo>
                  <a:lnTo>
                    <a:pt x="1074" y="174"/>
                  </a:lnTo>
                  <a:lnTo>
                    <a:pt x="1044" y="180"/>
                  </a:lnTo>
                  <a:lnTo>
                    <a:pt x="1014" y="198"/>
                  </a:lnTo>
                  <a:lnTo>
                    <a:pt x="984" y="210"/>
                  </a:lnTo>
                  <a:lnTo>
                    <a:pt x="954" y="234"/>
                  </a:lnTo>
                  <a:lnTo>
                    <a:pt x="924" y="246"/>
                  </a:lnTo>
                  <a:lnTo>
                    <a:pt x="894" y="264"/>
                  </a:lnTo>
                  <a:lnTo>
                    <a:pt x="864" y="270"/>
                  </a:lnTo>
                  <a:lnTo>
                    <a:pt x="834" y="258"/>
                  </a:lnTo>
                  <a:lnTo>
                    <a:pt x="804" y="258"/>
                  </a:lnTo>
                  <a:lnTo>
                    <a:pt x="774" y="270"/>
                  </a:lnTo>
                  <a:lnTo>
                    <a:pt x="744" y="288"/>
                  </a:lnTo>
                  <a:lnTo>
                    <a:pt x="714" y="300"/>
                  </a:lnTo>
                  <a:lnTo>
                    <a:pt x="684" y="330"/>
                  </a:lnTo>
                  <a:lnTo>
                    <a:pt x="654" y="348"/>
                  </a:lnTo>
                  <a:lnTo>
                    <a:pt x="624" y="360"/>
                  </a:lnTo>
                  <a:lnTo>
                    <a:pt x="594" y="360"/>
                  </a:lnTo>
                  <a:lnTo>
                    <a:pt x="564" y="372"/>
                  </a:lnTo>
                  <a:lnTo>
                    <a:pt x="534" y="378"/>
                  </a:lnTo>
                  <a:lnTo>
                    <a:pt x="504" y="384"/>
                  </a:lnTo>
                  <a:lnTo>
                    <a:pt x="474" y="390"/>
                  </a:lnTo>
                  <a:lnTo>
                    <a:pt x="444" y="402"/>
                  </a:lnTo>
                  <a:lnTo>
                    <a:pt x="414" y="414"/>
                  </a:lnTo>
                  <a:lnTo>
                    <a:pt x="384" y="414"/>
                  </a:lnTo>
                  <a:lnTo>
                    <a:pt x="360" y="420"/>
                  </a:lnTo>
                  <a:lnTo>
                    <a:pt x="330" y="420"/>
                  </a:lnTo>
                  <a:lnTo>
                    <a:pt x="300" y="426"/>
                  </a:lnTo>
                  <a:lnTo>
                    <a:pt x="270" y="432"/>
                  </a:lnTo>
                  <a:lnTo>
                    <a:pt x="240" y="438"/>
                  </a:lnTo>
                  <a:lnTo>
                    <a:pt x="210" y="456"/>
                  </a:lnTo>
                  <a:lnTo>
                    <a:pt x="180" y="468"/>
                  </a:lnTo>
                  <a:lnTo>
                    <a:pt x="150" y="480"/>
                  </a:lnTo>
                  <a:lnTo>
                    <a:pt x="120" y="492"/>
                  </a:lnTo>
                  <a:lnTo>
                    <a:pt x="90" y="504"/>
                  </a:lnTo>
                  <a:lnTo>
                    <a:pt x="60" y="510"/>
                  </a:lnTo>
                  <a:lnTo>
                    <a:pt x="30" y="510"/>
                  </a:lnTo>
                  <a:lnTo>
                    <a:pt x="0" y="504"/>
                  </a:lnTo>
                  <a:close/>
                </a:path>
              </a:pathLst>
            </a:custGeom>
            <a:solidFill>
              <a:srgbClr val="9EF12F"/>
            </a:solidFill>
            <a:ln w="9525">
              <a:noFill/>
              <a:round/>
              <a:headEnd/>
              <a:tailEnd/>
            </a:ln>
          </p:spPr>
          <p:txBody>
            <a:bodyPr/>
            <a:lstStyle/>
            <a:p>
              <a:endParaRPr lang="en-US"/>
            </a:p>
          </p:txBody>
        </p:sp>
        <p:sp>
          <p:nvSpPr>
            <p:cNvPr id="27" name="Freeform 206"/>
            <p:cNvSpPr>
              <a:spLocks/>
            </p:cNvSpPr>
            <p:nvPr/>
          </p:nvSpPr>
          <p:spPr bwMode="auto">
            <a:xfrm>
              <a:off x="1769485" y="2657576"/>
              <a:ext cx="4064425" cy="1393403"/>
            </a:xfrm>
            <a:custGeom>
              <a:avLst/>
              <a:gdLst>
                <a:gd name="T0" fmla="*/ 0 w 1488"/>
                <a:gd name="T1" fmla="*/ 2147483647 h 510"/>
                <a:gd name="T2" fmla="*/ 447655690 w 1488"/>
                <a:gd name="T3" fmla="*/ 2147483647 h 510"/>
                <a:gd name="T4" fmla="*/ 895314112 w 1488"/>
                <a:gd name="T5" fmla="*/ 2147483647 h 510"/>
                <a:gd name="T6" fmla="*/ 1342969631 w 1488"/>
                <a:gd name="T7" fmla="*/ 2147483647 h 510"/>
                <a:gd name="T8" fmla="*/ 1790625492 w 1488"/>
                <a:gd name="T9" fmla="*/ 2147483647 h 510"/>
                <a:gd name="T10" fmla="*/ 2147483647 w 1488"/>
                <a:gd name="T11" fmla="*/ 2147483647 h 510"/>
                <a:gd name="T12" fmla="*/ 2147483647 w 1488"/>
                <a:gd name="T13" fmla="*/ 2147483647 h 510"/>
                <a:gd name="T14" fmla="*/ 2147483647 w 1488"/>
                <a:gd name="T15" fmla="*/ 2147483647 h 510"/>
                <a:gd name="T16" fmla="*/ 2147483647 w 1488"/>
                <a:gd name="T17" fmla="*/ 2147483647 h 510"/>
                <a:gd name="T18" fmla="*/ 2147483647 w 1488"/>
                <a:gd name="T19" fmla="*/ 2147483647 h 510"/>
                <a:gd name="T20" fmla="*/ 2147483647 w 1488"/>
                <a:gd name="T21" fmla="*/ 2147483647 h 510"/>
                <a:gd name="T22" fmla="*/ 2147483647 w 1488"/>
                <a:gd name="T23" fmla="*/ 2147483647 h 510"/>
                <a:gd name="T24" fmla="*/ 2147483647 w 1488"/>
                <a:gd name="T25" fmla="*/ 2147483647 h 510"/>
                <a:gd name="T26" fmla="*/ 2147483647 w 1488"/>
                <a:gd name="T27" fmla="*/ 2015515051 h 510"/>
                <a:gd name="T28" fmla="*/ 2147483647 w 1488"/>
                <a:gd name="T29" fmla="*/ 1881145969 h 510"/>
                <a:gd name="T30" fmla="*/ 2147483647 w 1488"/>
                <a:gd name="T31" fmla="*/ 1925934752 h 510"/>
                <a:gd name="T32" fmla="*/ 2147483647 w 1488"/>
                <a:gd name="T33" fmla="*/ 1701988104 h 510"/>
                <a:gd name="T34" fmla="*/ 2147483647 w 1488"/>
                <a:gd name="T35" fmla="*/ 1388463548 h 510"/>
                <a:gd name="T36" fmla="*/ 2147483647 w 1488"/>
                <a:gd name="T37" fmla="*/ 1209308416 h 510"/>
                <a:gd name="T38" fmla="*/ 2147483647 w 1488"/>
                <a:gd name="T39" fmla="*/ 1074939334 h 510"/>
                <a:gd name="T40" fmla="*/ 2147483647 w 1488"/>
                <a:gd name="T41" fmla="*/ 895784201 h 510"/>
                <a:gd name="T42" fmla="*/ 2147483647 w 1488"/>
                <a:gd name="T43" fmla="*/ 716626337 h 510"/>
                <a:gd name="T44" fmla="*/ 2147483647 w 1488"/>
                <a:gd name="T45" fmla="*/ 537471033 h 510"/>
                <a:gd name="T46" fmla="*/ 2147483647 w 1488"/>
                <a:gd name="T47" fmla="*/ 358313168 h 510"/>
                <a:gd name="T48" fmla="*/ 2147483647 w 1488"/>
                <a:gd name="T49" fmla="*/ 179157950 h 510"/>
                <a:gd name="T50" fmla="*/ 2147483647 w 1488"/>
                <a:gd name="T51" fmla="*/ 0 h 510"/>
                <a:gd name="T52" fmla="*/ 2147483647 w 1488"/>
                <a:gd name="T53" fmla="*/ 223946733 h 510"/>
                <a:gd name="T54" fmla="*/ 2147483647 w 1488"/>
                <a:gd name="T55" fmla="*/ 403101951 h 510"/>
                <a:gd name="T56" fmla="*/ 2147483647 w 1488"/>
                <a:gd name="T57" fmla="*/ 582259816 h 510"/>
                <a:gd name="T58" fmla="*/ 2147483647 w 1488"/>
                <a:gd name="T59" fmla="*/ 761415120 h 510"/>
                <a:gd name="T60" fmla="*/ 2147483647 w 1488"/>
                <a:gd name="T61" fmla="*/ 940572985 h 510"/>
                <a:gd name="T62" fmla="*/ 2147483647 w 1488"/>
                <a:gd name="T63" fmla="*/ 1074939334 h 510"/>
                <a:gd name="T64" fmla="*/ 2147483647 w 1488"/>
                <a:gd name="T65" fmla="*/ 1209308416 h 510"/>
                <a:gd name="T66" fmla="*/ 2147483647 w 1488"/>
                <a:gd name="T67" fmla="*/ 1343674765 h 510"/>
                <a:gd name="T68" fmla="*/ 2147483647 w 1488"/>
                <a:gd name="T69" fmla="*/ 1567621755 h 510"/>
                <a:gd name="T70" fmla="*/ 2147483647 w 1488"/>
                <a:gd name="T71" fmla="*/ 1836357186 h 510"/>
                <a:gd name="T72" fmla="*/ 2147483647 w 1488"/>
                <a:gd name="T73" fmla="*/ 2015515051 h 510"/>
                <a:gd name="T74" fmla="*/ 2147483647 w 1488"/>
                <a:gd name="T75" fmla="*/ 1925934752 h 510"/>
                <a:gd name="T76" fmla="*/ 2147483647 w 1488"/>
                <a:gd name="T77" fmla="*/ 2147483647 h 510"/>
                <a:gd name="T78" fmla="*/ 2147483647 w 1488"/>
                <a:gd name="T79" fmla="*/ 2147483647 h 510"/>
                <a:gd name="T80" fmla="*/ 2147483647 w 1488"/>
                <a:gd name="T81" fmla="*/ 2147483647 h 510"/>
                <a:gd name="T82" fmla="*/ 2147483647 w 1488"/>
                <a:gd name="T83" fmla="*/ 2147483647 h 510"/>
                <a:gd name="T84" fmla="*/ 2147483647 w 1488"/>
                <a:gd name="T85" fmla="*/ 2147483647 h 510"/>
                <a:gd name="T86" fmla="*/ 2147483647 w 1488"/>
                <a:gd name="T87" fmla="*/ 2147483647 h 510"/>
                <a:gd name="T88" fmla="*/ 2147483647 w 1488"/>
                <a:gd name="T89" fmla="*/ 2147483647 h 510"/>
                <a:gd name="T90" fmla="*/ 2147483647 w 1488"/>
                <a:gd name="T91" fmla="*/ 2147483647 h 510"/>
                <a:gd name="T92" fmla="*/ 2014455984 w 1488"/>
                <a:gd name="T93" fmla="*/ 2147483647 h 510"/>
                <a:gd name="T94" fmla="*/ 1566797733 w 1488"/>
                <a:gd name="T95" fmla="*/ 2147483647 h 510"/>
                <a:gd name="T96" fmla="*/ 1119141872 w 1488"/>
                <a:gd name="T97" fmla="*/ 2147483647 h 510"/>
                <a:gd name="T98" fmla="*/ 671486181 w 1488"/>
                <a:gd name="T99" fmla="*/ 2147483647 h 510"/>
                <a:gd name="T100" fmla="*/ 223827845 w 1488"/>
                <a:gd name="T101" fmla="*/ 2147483647 h 5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8"/>
                <a:gd name="T154" fmla="*/ 0 h 510"/>
                <a:gd name="T155" fmla="*/ 1488 w 1488"/>
                <a:gd name="T156" fmla="*/ 510 h 51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8" h="510">
                  <a:moveTo>
                    <a:pt x="0" y="504"/>
                  </a:moveTo>
                  <a:lnTo>
                    <a:pt x="0" y="504"/>
                  </a:lnTo>
                  <a:lnTo>
                    <a:pt x="30" y="510"/>
                  </a:lnTo>
                  <a:lnTo>
                    <a:pt x="60" y="510"/>
                  </a:lnTo>
                  <a:lnTo>
                    <a:pt x="90" y="504"/>
                  </a:lnTo>
                  <a:lnTo>
                    <a:pt x="120" y="486"/>
                  </a:lnTo>
                  <a:lnTo>
                    <a:pt x="150" y="480"/>
                  </a:lnTo>
                  <a:lnTo>
                    <a:pt x="180" y="468"/>
                  </a:lnTo>
                  <a:lnTo>
                    <a:pt x="210" y="456"/>
                  </a:lnTo>
                  <a:lnTo>
                    <a:pt x="240" y="438"/>
                  </a:lnTo>
                  <a:lnTo>
                    <a:pt x="270" y="432"/>
                  </a:lnTo>
                  <a:lnTo>
                    <a:pt x="300" y="426"/>
                  </a:lnTo>
                  <a:lnTo>
                    <a:pt x="330" y="420"/>
                  </a:lnTo>
                  <a:lnTo>
                    <a:pt x="360" y="420"/>
                  </a:lnTo>
                  <a:lnTo>
                    <a:pt x="384" y="414"/>
                  </a:lnTo>
                  <a:lnTo>
                    <a:pt x="414" y="408"/>
                  </a:lnTo>
                  <a:lnTo>
                    <a:pt x="444" y="396"/>
                  </a:lnTo>
                  <a:lnTo>
                    <a:pt x="474" y="384"/>
                  </a:lnTo>
                  <a:lnTo>
                    <a:pt x="504" y="384"/>
                  </a:lnTo>
                  <a:lnTo>
                    <a:pt x="534" y="378"/>
                  </a:lnTo>
                  <a:lnTo>
                    <a:pt x="564" y="366"/>
                  </a:lnTo>
                  <a:lnTo>
                    <a:pt x="594" y="360"/>
                  </a:lnTo>
                  <a:lnTo>
                    <a:pt x="624" y="354"/>
                  </a:lnTo>
                  <a:lnTo>
                    <a:pt x="654" y="342"/>
                  </a:lnTo>
                  <a:lnTo>
                    <a:pt x="684" y="324"/>
                  </a:lnTo>
                  <a:lnTo>
                    <a:pt x="714" y="300"/>
                  </a:lnTo>
                  <a:lnTo>
                    <a:pt x="744" y="282"/>
                  </a:lnTo>
                  <a:lnTo>
                    <a:pt x="774" y="270"/>
                  </a:lnTo>
                  <a:lnTo>
                    <a:pt x="804" y="252"/>
                  </a:lnTo>
                  <a:lnTo>
                    <a:pt x="834" y="252"/>
                  </a:lnTo>
                  <a:lnTo>
                    <a:pt x="864" y="264"/>
                  </a:lnTo>
                  <a:lnTo>
                    <a:pt x="894" y="258"/>
                  </a:lnTo>
                  <a:lnTo>
                    <a:pt x="924" y="240"/>
                  </a:lnTo>
                  <a:lnTo>
                    <a:pt x="954" y="228"/>
                  </a:lnTo>
                  <a:lnTo>
                    <a:pt x="984" y="204"/>
                  </a:lnTo>
                  <a:lnTo>
                    <a:pt x="1014" y="186"/>
                  </a:lnTo>
                  <a:lnTo>
                    <a:pt x="1044" y="174"/>
                  </a:lnTo>
                  <a:lnTo>
                    <a:pt x="1074" y="162"/>
                  </a:lnTo>
                  <a:lnTo>
                    <a:pt x="1104" y="150"/>
                  </a:lnTo>
                  <a:lnTo>
                    <a:pt x="1128" y="144"/>
                  </a:lnTo>
                  <a:lnTo>
                    <a:pt x="1158" y="132"/>
                  </a:lnTo>
                  <a:lnTo>
                    <a:pt x="1188" y="120"/>
                  </a:lnTo>
                  <a:lnTo>
                    <a:pt x="1218" y="108"/>
                  </a:lnTo>
                  <a:lnTo>
                    <a:pt x="1248" y="96"/>
                  </a:lnTo>
                  <a:lnTo>
                    <a:pt x="1278" y="84"/>
                  </a:lnTo>
                  <a:lnTo>
                    <a:pt x="1308" y="72"/>
                  </a:lnTo>
                  <a:lnTo>
                    <a:pt x="1338" y="60"/>
                  </a:lnTo>
                  <a:lnTo>
                    <a:pt x="1368" y="48"/>
                  </a:lnTo>
                  <a:lnTo>
                    <a:pt x="1398" y="36"/>
                  </a:lnTo>
                  <a:lnTo>
                    <a:pt x="1428" y="24"/>
                  </a:lnTo>
                  <a:lnTo>
                    <a:pt x="1458" y="12"/>
                  </a:lnTo>
                  <a:lnTo>
                    <a:pt x="1488" y="0"/>
                  </a:lnTo>
                  <a:lnTo>
                    <a:pt x="1488" y="18"/>
                  </a:lnTo>
                  <a:lnTo>
                    <a:pt x="1458" y="30"/>
                  </a:lnTo>
                  <a:lnTo>
                    <a:pt x="1428" y="42"/>
                  </a:lnTo>
                  <a:lnTo>
                    <a:pt x="1398" y="54"/>
                  </a:lnTo>
                  <a:lnTo>
                    <a:pt x="1368" y="66"/>
                  </a:lnTo>
                  <a:lnTo>
                    <a:pt x="1338" y="78"/>
                  </a:lnTo>
                  <a:lnTo>
                    <a:pt x="1308" y="90"/>
                  </a:lnTo>
                  <a:lnTo>
                    <a:pt x="1278" y="102"/>
                  </a:lnTo>
                  <a:lnTo>
                    <a:pt x="1248" y="114"/>
                  </a:lnTo>
                  <a:lnTo>
                    <a:pt x="1218" y="126"/>
                  </a:lnTo>
                  <a:lnTo>
                    <a:pt x="1188" y="132"/>
                  </a:lnTo>
                  <a:lnTo>
                    <a:pt x="1158" y="144"/>
                  </a:lnTo>
                  <a:lnTo>
                    <a:pt x="1128" y="150"/>
                  </a:lnTo>
                  <a:lnTo>
                    <a:pt x="1104" y="162"/>
                  </a:lnTo>
                  <a:lnTo>
                    <a:pt x="1074" y="174"/>
                  </a:lnTo>
                  <a:lnTo>
                    <a:pt x="1044" y="180"/>
                  </a:lnTo>
                  <a:lnTo>
                    <a:pt x="1014" y="198"/>
                  </a:lnTo>
                  <a:lnTo>
                    <a:pt x="984" y="210"/>
                  </a:lnTo>
                  <a:lnTo>
                    <a:pt x="954" y="234"/>
                  </a:lnTo>
                  <a:lnTo>
                    <a:pt x="924" y="246"/>
                  </a:lnTo>
                  <a:lnTo>
                    <a:pt x="894" y="264"/>
                  </a:lnTo>
                  <a:lnTo>
                    <a:pt x="864" y="270"/>
                  </a:lnTo>
                  <a:lnTo>
                    <a:pt x="834" y="258"/>
                  </a:lnTo>
                  <a:lnTo>
                    <a:pt x="804" y="258"/>
                  </a:lnTo>
                  <a:lnTo>
                    <a:pt x="774" y="270"/>
                  </a:lnTo>
                  <a:lnTo>
                    <a:pt x="744" y="288"/>
                  </a:lnTo>
                  <a:lnTo>
                    <a:pt x="714" y="300"/>
                  </a:lnTo>
                  <a:lnTo>
                    <a:pt x="684" y="330"/>
                  </a:lnTo>
                  <a:lnTo>
                    <a:pt x="654" y="348"/>
                  </a:lnTo>
                  <a:lnTo>
                    <a:pt x="624" y="360"/>
                  </a:lnTo>
                  <a:lnTo>
                    <a:pt x="594" y="360"/>
                  </a:lnTo>
                  <a:lnTo>
                    <a:pt x="564" y="372"/>
                  </a:lnTo>
                  <a:lnTo>
                    <a:pt x="534" y="378"/>
                  </a:lnTo>
                  <a:lnTo>
                    <a:pt x="504" y="384"/>
                  </a:lnTo>
                  <a:lnTo>
                    <a:pt x="474" y="390"/>
                  </a:lnTo>
                  <a:lnTo>
                    <a:pt x="444" y="402"/>
                  </a:lnTo>
                  <a:lnTo>
                    <a:pt x="414" y="414"/>
                  </a:lnTo>
                  <a:lnTo>
                    <a:pt x="384" y="414"/>
                  </a:lnTo>
                  <a:lnTo>
                    <a:pt x="360" y="420"/>
                  </a:lnTo>
                  <a:lnTo>
                    <a:pt x="330" y="420"/>
                  </a:lnTo>
                  <a:lnTo>
                    <a:pt x="300" y="426"/>
                  </a:lnTo>
                  <a:lnTo>
                    <a:pt x="270" y="432"/>
                  </a:lnTo>
                  <a:lnTo>
                    <a:pt x="240" y="438"/>
                  </a:lnTo>
                  <a:lnTo>
                    <a:pt x="210" y="456"/>
                  </a:lnTo>
                  <a:lnTo>
                    <a:pt x="180" y="468"/>
                  </a:lnTo>
                  <a:lnTo>
                    <a:pt x="150" y="480"/>
                  </a:lnTo>
                  <a:lnTo>
                    <a:pt x="120" y="492"/>
                  </a:lnTo>
                  <a:lnTo>
                    <a:pt x="90" y="504"/>
                  </a:lnTo>
                  <a:lnTo>
                    <a:pt x="60" y="510"/>
                  </a:lnTo>
                  <a:lnTo>
                    <a:pt x="30" y="510"/>
                  </a:lnTo>
                  <a:lnTo>
                    <a:pt x="0" y="504"/>
                  </a:lnTo>
                  <a:close/>
                </a:path>
              </a:pathLst>
            </a:custGeom>
            <a:noFill/>
            <a:ln w="9525">
              <a:noFill/>
              <a:round/>
              <a:headEnd/>
              <a:tailEnd/>
            </a:ln>
          </p:spPr>
          <p:txBody>
            <a:bodyPr/>
            <a:lstStyle/>
            <a:p>
              <a:endParaRPr lang="en-US"/>
            </a:p>
          </p:txBody>
        </p:sp>
        <p:sp>
          <p:nvSpPr>
            <p:cNvPr id="28" name="Line 207"/>
            <p:cNvSpPr>
              <a:spLocks noChangeShapeType="1"/>
            </p:cNvSpPr>
            <p:nvPr/>
          </p:nvSpPr>
          <p:spPr bwMode="auto">
            <a:xfrm>
              <a:off x="1768597" y="2469048"/>
              <a:ext cx="2414" cy="2603681"/>
            </a:xfrm>
            <a:prstGeom prst="line">
              <a:avLst/>
            </a:prstGeom>
            <a:noFill/>
            <a:ln w="0">
              <a:solidFill>
                <a:srgbClr val="000000"/>
              </a:solidFill>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29" name="Line 218"/>
            <p:cNvSpPr>
              <a:spLocks noChangeShapeType="1"/>
            </p:cNvSpPr>
            <p:nvPr/>
          </p:nvSpPr>
          <p:spPr bwMode="auto">
            <a:xfrm>
              <a:off x="1768597" y="5072730"/>
              <a:ext cx="4064378" cy="3202"/>
            </a:xfrm>
            <a:prstGeom prst="line">
              <a:avLst/>
            </a:prstGeom>
            <a:noFill/>
            <a:ln w="0">
              <a:solidFill>
                <a:srgbClr val="000000"/>
              </a:solidFill>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30" name="Line 259"/>
            <p:cNvSpPr>
              <a:spLocks noChangeShapeType="1"/>
            </p:cNvSpPr>
            <p:nvPr/>
          </p:nvSpPr>
          <p:spPr bwMode="auto">
            <a:xfrm flipV="1">
              <a:off x="3965558" y="2469048"/>
              <a:ext cx="2414" cy="2603681"/>
            </a:xfrm>
            <a:prstGeom prst="line">
              <a:avLst/>
            </a:prstGeom>
            <a:noFill/>
            <a:ln w="0">
              <a:solidFill>
                <a:srgbClr val="000000"/>
              </a:solidFill>
              <a:round/>
              <a:headEnd/>
              <a:tailEnd/>
            </a:ln>
          </p:spPr>
          <p:txBody>
            <a:bodyPr/>
            <a:lstStyle/>
            <a:p>
              <a:pPr fontAlgn="auto">
                <a:spcBef>
                  <a:spcPts val="0"/>
                </a:spcBef>
                <a:spcAft>
                  <a:spcPts val="0"/>
                </a:spcAft>
                <a:defRPr/>
              </a:pPr>
              <a:endParaRPr kumimoji="1" lang="en-GB" sz="1800" b="0" kern="0">
                <a:solidFill>
                  <a:sysClr val="windowText" lastClr="000000"/>
                </a:solidFill>
                <a:latin typeface="+mn-lt"/>
                <a:ea typeface="+mn-ea"/>
                <a:cs typeface="+mn-cs"/>
              </a:endParaRPr>
            </a:p>
          </p:txBody>
        </p:sp>
        <p:sp>
          <p:nvSpPr>
            <p:cNvPr id="31" name="Rectangle 260"/>
            <p:cNvSpPr>
              <a:spLocks noChangeArrowheads="1"/>
            </p:cNvSpPr>
            <p:nvPr/>
          </p:nvSpPr>
          <p:spPr bwMode="auto">
            <a:xfrm>
              <a:off x="1500615" y="4959619"/>
              <a:ext cx="11950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 0</a:t>
              </a:r>
            </a:p>
          </p:txBody>
        </p:sp>
        <p:sp>
          <p:nvSpPr>
            <p:cNvPr id="32" name="Rectangle 261"/>
            <p:cNvSpPr>
              <a:spLocks noChangeArrowheads="1"/>
            </p:cNvSpPr>
            <p:nvPr/>
          </p:nvSpPr>
          <p:spPr bwMode="auto">
            <a:xfrm>
              <a:off x="1206078" y="4665104"/>
              <a:ext cx="35851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2 000</a:t>
              </a:r>
            </a:p>
          </p:txBody>
        </p:sp>
        <p:sp>
          <p:nvSpPr>
            <p:cNvPr id="33" name="Rectangle 262"/>
            <p:cNvSpPr>
              <a:spLocks noChangeArrowheads="1"/>
            </p:cNvSpPr>
            <p:nvPr/>
          </p:nvSpPr>
          <p:spPr bwMode="auto">
            <a:xfrm>
              <a:off x="1206078" y="4386596"/>
              <a:ext cx="35851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4 000</a:t>
              </a:r>
            </a:p>
          </p:txBody>
        </p:sp>
        <p:sp>
          <p:nvSpPr>
            <p:cNvPr id="34" name="Rectangle 263"/>
            <p:cNvSpPr>
              <a:spLocks noChangeArrowheads="1"/>
            </p:cNvSpPr>
            <p:nvPr/>
          </p:nvSpPr>
          <p:spPr bwMode="auto">
            <a:xfrm>
              <a:off x="1206078" y="4091015"/>
              <a:ext cx="35851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6 000</a:t>
              </a:r>
            </a:p>
          </p:txBody>
        </p:sp>
        <p:sp>
          <p:nvSpPr>
            <p:cNvPr id="35" name="Rectangle 264"/>
            <p:cNvSpPr>
              <a:spLocks noChangeArrowheads="1"/>
            </p:cNvSpPr>
            <p:nvPr/>
          </p:nvSpPr>
          <p:spPr bwMode="auto">
            <a:xfrm>
              <a:off x="1206078" y="3796499"/>
              <a:ext cx="35851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8 000</a:t>
              </a:r>
            </a:p>
          </p:txBody>
        </p:sp>
        <p:sp>
          <p:nvSpPr>
            <p:cNvPr id="36" name="Rectangle 265"/>
            <p:cNvSpPr>
              <a:spLocks noChangeArrowheads="1"/>
            </p:cNvSpPr>
            <p:nvPr/>
          </p:nvSpPr>
          <p:spPr bwMode="auto">
            <a:xfrm>
              <a:off x="1107094" y="3516924"/>
              <a:ext cx="43818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10 000</a:t>
              </a:r>
            </a:p>
          </p:txBody>
        </p:sp>
        <p:sp>
          <p:nvSpPr>
            <p:cNvPr id="37" name="Rectangle 266"/>
            <p:cNvSpPr>
              <a:spLocks noChangeArrowheads="1"/>
            </p:cNvSpPr>
            <p:nvPr/>
          </p:nvSpPr>
          <p:spPr bwMode="auto">
            <a:xfrm>
              <a:off x="1107094" y="3222409"/>
              <a:ext cx="43818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12 000</a:t>
              </a:r>
            </a:p>
          </p:txBody>
        </p:sp>
        <p:sp>
          <p:nvSpPr>
            <p:cNvPr id="38" name="Rectangle 267"/>
            <p:cNvSpPr>
              <a:spLocks noChangeArrowheads="1"/>
            </p:cNvSpPr>
            <p:nvPr/>
          </p:nvSpPr>
          <p:spPr bwMode="auto">
            <a:xfrm>
              <a:off x="1107094" y="2928960"/>
              <a:ext cx="43818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14 000</a:t>
              </a:r>
            </a:p>
          </p:txBody>
        </p:sp>
        <p:sp>
          <p:nvSpPr>
            <p:cNvPr id="39" name="Rectangle 268"/>
            <p:cNvSpPr>
              <a:spLocks noChangeArrowheads="1"/>
            </p:cNvSpPr>
            <p:nvPr/>
          </p:nvSpPr>
          <p:spPr bwMode="auto">
            <a:xfrm>
              <a:off x="1107094" y="2649385"/>
              <a:ext cx="43818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16 000</a:t>
              </a:r>
            </a:p>
          </p:txBody>
        </p:sp>
        <p:sp>
          <p:nvSpPr>
            <p:cNvPr id="40" name="Rectangle 269"/>
            <p:cNvSpPr>
              <a:spLocks noChangeArrowheads="1"/>
            </p:cNvSpPr>
            <p:nvPr/>
          </p:nvSpPr>
          <p:spPr bwMode="auto">
            <a:xfrm>
              <a:off x="1107094" y="2354871"/>
              <a:ext cx="43818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18 000</a:t>
              </a:r>
            </a:p>
          </p:txBody>
        </p:sp>
        <p:sp>
          <p:nvSpPr>
            <p:cNvPr id="41" name="Rectangle 270"/>
            <p:cNvSpPr>
              <a:spLocks noChangeArrowheads="1"/>
            </p:cNvSpPr>
            <p:nvPr/>
          </p:nvSpPr>
          <p:spPr bwMode="auto">
            <a:xfrm>
              <a:off x="1612878" y="5186908"/>
              <a:ext cx="318681" cy="153659"/>
            </a:xfrm>
            <a:prstGeom prst="rect">
              <a:avLst/>
            </a:prstGeom>
            <a:noFill/>
            <a:ln w="9525">
              <a:noFill/>
              <a:miter lim="800000"/>
              <a:headEnd/>
              <a:tailEnd/>
            </a:ln>
          </p:spPr>
          <p:txBody>
            <a:bodyPr wrap="none" lIns="0" tIns="0" rIns="0" bIns="0">
              <a:spAutoFit/>
            </a:bodyPr>
            <a:lstStyle/>
            <a:p>
              <a:pPr algn="ctr" defTabSz="1008063"/>
              <a:r>
                <a:rPr kumimoji="1" lang="en-US" altLang="ja-JP" sz="1500" b="0">
                  <a:solidFill>
                    <a:srgbClr val="000000"/>
                  </a:solidFill>
                  <a:latin typeface="Tw Cen MT" pitchFamily="34" charset="0"/>
                  <a:ea typeface="MS PGothic" pitchFamily="34" charset="-128"/>
                  <a:cs typeface="Angsana New" pitchFamily="18" charset="-34"/>
                </a:rPr>
                <a:t>1980</a:t>
              </a:r>
            </a:p>
          </p:txBody>
        </p:sp>
        <p:sp>
          <p:nvSpPr>
            <p:cNvPr id="42" name="Rectangle 271"/>
            <p:cNvSpPr>
              <a:spLocks noChangeArrowheads="1"/>
            </p:cNvSpPr>
            <p:nvPr/>
          </p:nvSpPr>
          <p:spPr bwMode="auto">
            <a:xfrm>
              <a:off x="2430099" y="5186908"/>
              <a:ext cx="318681" cy="153659"/>
            </a:xfrm>
            <a:prstGeom prst="rect">
              <a:avLst/>
            </a:prstGeom>
            <a:noFill/>
            <a:ln w="9525">
              <a:noFill/>
              <a:miter lim="800000"/>
              <a:headEnd/>
              <a:tailEnd/>
            </a:ln>
          </p:spPr>
          <p:txBody>
            <a:bodyPr wrap="none" lIns="0" tIns="0" rIns="0" bIns="0">
              <a:spAutoFit/>
            </a:bodyPr>
            <a:lstStyle/>
            <a:p>
              <a:pPr algn="ctr" defTabSz="1008063"/>
              <a:r>
                <a:rPr kumimoji="1" lang="en-US" altLang="ja-JP" sz="1500" b="0">
                  <a:solidFill>
                    <a:srgbClr val="000000"/>
                  </a:solidFill>
                  <a:latin typeface="Tw Cen MT" pitchFamily="34" charset="0"/>
                  <a:ea typeface="MS PGothic" pitchFamily="34" charset="-128"/>
                  <a:cs typeface="Angsana New" pitchFamily="18" charset="-34"/>
                </a:rPr>
                <a:t>1990</a:t>
              </a:r>
            </a:p>
          </p:txBody>
        </p:sp>
        <p:sp>
          <p:nvSpPr>
            <p:cNvPr id="43" name="Rectangle 272"/>
            <p:cNvSpPr>
              <a:spLocks noChangeArrowheads="1"/>
            </p:cNvSpPr>
            <p:nvPr/>
          </p:nvSpPr>
          <p:spPr bwMode="auto">
            <a:xfrm>
              <a:off x="3235249" y="5186908"/>
              <a:ext cx="318681" cy="153659"/>
            </a:xfrm>
            <a:prstGeom prst="rect">
              <a:avLst/>
            </a:prstGeom>
            <a:noFill/>
            <a:ln w="9525">
              <a:noFill/>
              <a:miter lim="800000"/>
              <a:headEnd/>
              <a:tailEnd/>
            </a:ln>
          </p:spPr>
          <p:txBody>
            <a:bodyPr wrap="none" lIns="0" tIns="0" rIns="0" bIns="0">
              <a:spAutoFit/>
            </a:bodyPr>
            <a:lstStyle/>
            <a:p>
              <a:pPr algn="ctr" defTabSz="1008063"/>
              <a:r>
                <a:rPr kumimoji="1" lang="en-US" altLang="ja-JP" sz="1500" b="0">
                  <a:solidFill>
                    <a:srgbClr val="000000"/>
                  </a:solidFill>
                  <a:latin typeface="Tw Cen MT" pitchFamily="34" charset="0"/>
                  <a:ea typeface="MS PGothic" pitchFamily="34" charset="-128"/>
                  <a:cs typeface="Angsana New" pitchFamily="18" charset="-34"/>
                </a:rPr>
                <a:t>2000</a:t>
              </a:r>
            </a:p>
          </p:txBody>
        </p:sp>
        <p:sp>
          <p:nvSpPr>
            <p:cNvPr id="44" name="Rectangle 273"/>
            <p:cNvSpPr>
              <a:spLocks noChangeArrowheads="1"/>
            </p:cNvSpPr>
            <p:nvPr/>
          </p:nvSpPr>
          <p:spPr bwMode="auto">
            <a:xfrm>
              <a:off x="4053678" y="5186908"/>
              <a:ext cx="318681" cy="153659"/>
            </a:xfrm>
            <a:prstGeom prst="rect">
              <a:avLst/>
            </a:prstGeom>
            <a:noFill/>
            <a:ln w="9525">
              <a:noFill/>
              <a:miter lim="800000"/>
              <a:headEnd/>
              <a:tailEnd/>
            </a:ln>
          </p:spPr>
          <p:txBody>
            <a:bodyPr wrap="none" lIns="0" tIns="0" rIns="0" bIns="0">
              <a:spAutoFit/>
            </a:bodyPr>
            <a:lstStyle/>
            <a:p>
              <a:pPr algn="ctr" defTabSz="1008063"/>
              <a:r>
                <a:rPr kumimoji="1" lang="en-US" altLang="ja-JP" sz="1500" b="0">
                  <a:solidFill>
                    <a:srgbClr val="000000"/>
                  </a:solidFill>
                  <a:latin typeface="Tw Cen MT" pitchFamily="34" charset="0"/>
                  <a:ea typeface="MS PGothic" pitchFamily="34" charset="-128"/>
                  <a:cs typeface="Angsana New" pitchFamily="18" charset="-34"/>
                </a:rPr>
                <a:t>2010</a:t>
              </a:r>
            </a:p>
          </p:txBody>
        </p:sp>
        <p:sp>
          <p:nvSpPr>
            <p:cNvPr id="45" name="Rectangle 274"/>
            <p:cNvSpPr>
              <a:spLocks noChangeArrowheads="1"/>
            </p:cNvSpPr>
            <p:nvPr/>
          </p:nvSpPr>
          <p:spPr bwMode="auto">
            <a:xfrm>
              <a:off x="4856414" y="5186908"/>
              <a:ext cx="318681" cy="153659"/>
            </a:xfrm>
            <a:prstGeom prst="rect">
              <a:avLst/>
            </a:prstGeom>
            <a:noFill/>
            <a:ln w="9525">
              <a:noFill/>
              <a:miter lim="800000"/>
              <a:headEnd/>
              <a:tailEnd/>
            </a:ln>
          </p:spPr>
          <p:txBody>
            <a:bodyPr wrap="none" lIns="0" tIns="0" rIns="0" bIns="0">
              <a:spAutoFit/>
            </a:bodyPr>
            <a:lstStyle/>
            <a:p>
              <a:pPr algn="ctr" defTabSz="1008063"/>
              <a:r>
                <a:rPr kumimoji="1" lang="en-US" altLang="ja-JP" sz="1500" b="0">
                  <a:solidFill>
                    <a:srgbClr val="000000"/>
                  </a:solidFill>
                  <a:latin typeface="Tw Cen MT" pitchFamily="34" charset="0"/>
                  <a:ea typeface="MS PGothic" pitchFamily="34" charset="-128"/>
                  <a:cs typeface="Angsana New" pitchFamily="18" charset="-34"/>
                </a:rPr>
                <a:t>2020</a:t>
              </a:r>
            </a:p>
          </p:txBody>
        </p:sp>
        <p:sp>
          <p:nvSpPr>
            <p:cNvPr id="46" name="Rectangle 275"/>
            <p:cNvSpPr>
              <a:spLocks noChangeArrowheads="1"/>
            </p:cNvSpPr>
            <p:nvPr/>
          </p:nvSpPr>
          <p:spPr bwMode="auto">
            <a:xfrm>
              <a:off x="5676050" y="5186908"/>
              <a:ext cx="318681" cy="153659"/>
            </a:xfrm>
            <a:prstGeom prst="rect">
              <a:avLst/>
            </a:prstGeom>
            <a:noFill/>
            <a:ln w="9525">
              <a:noFill/>
              <a:miter lim="800000"/>
              <a:headEnd/>
              <a:tailEnd/>
            </a:ln>
          </p:spPr>
          <p:txBody>
            <a:bodyPr wrap="none" lIns="0" tIns="0" rIns="0" bIns="0">
              <a:spAutoFit/>
            </a:bodyPr>
            <a:lstStyle/>
            <a:p>
              <a:pPr algn="ctr" defTabSz="1008063"/>
              <a:r>
                <a:rPr kumimoji="1" lang="en-US" altLang="ja-JP" sz="1500" b="0">
                  <a:solidFill>
                    <a:srgbClr val="000000"/>
                  </a:solidFill>
                  <a:latin typeface="Tw Cen MT" pitchFamily="34" charset="0"/>
                  <a:ea typeface="MS PGothic" pitchFamily="34" charset="-128"/>
                  <a:cs typeface="Angsana New" pitchFamily="18" charset="-34"/>
                </a:rPr>
                <a:t>2030</a:t>
              </a:r>
            </a:p>
          </p:txBody>
        </p:sp>
        <p:sp>
          <p:nvSpPr>
            <p:cNvPr id="47" name="Rectangle 277"/>
            <p:cNvSpPr>
              <a:spLocks noChangeArrowheads="1"/>
            </p:cNvSpPr>
            <p:nvPr/>
          </p:nvSpPr>
          <p:spPr bwMode="auto">
            <a:xfrm>
              <a:off x="5960924" y="2483004"/>
              <a:ext cx="252438" cy="107917"/>
            </a:xfrm>
            <a:prstGeom prst="rect">
              <a:avLst/>
            </a:prstGeom>
            <a:solidFill>
              <a:srgbClr val="9EF12F"/>
            </a:solidFill>
            <a:ln w="9525">
              <a:noFill/>
              <a:miter lim="800000"/>
              <a:headEnd/>
              <a:tailEnd/>
            </a:ln>
          </p:spPr>
          <p:txBody>
            <a:bodyPr lIns="100813" tIns="50406" rIns="100813" bIns="50406"/>
            <a:lstStyle/>
            <a:p>
              <a:pPr defTabSz="1008063"/>
              <a:endParaRPr kumimoji="1" lang="en-US" altLang="ja-JP" sz="1500" b="0">
                <a:solidFill>
                  <a:srgbClr val="000000"/>
                </a:solidFill>
                <a:latin typeface="Tw Cen MT" pitchFamily="34" charset="0"/>
                <a:ea typeface="MS PGothic" pitchFamily="34" charset="-128"/>
                <a:cs typeface="Angsana New" pitchFamily="18" charset="-34"/>
              </a:endParaRPr>
            </a:p>
          </p:txBody>
        </p:sp>
        <p:sp>
          <p:nvSpPr>
            <p:cNvPr id="48" name="Rectangle 280"/>
            <p:cNvSpPr>
              <a:spLocks noChangeArrowheads="1"/>
            </p:cNvSpPr>
            <p:nvPr/>
          </p:nvSpPr>
          <p:spPr bwMode="auto">
            <a:xfrm>
              <a:off x="5970449" y="2827388"/>
              <a:ext cx="252438" cy="107917"/>
            </a:xfrm>
            <a:prstGeom prst="rect">
              <a:avLst/>
            </a:prstGeom>
            <a:solidFill>
              <a:srgbClr val="00B050"/>
            </a:solidFill>
            <a:ln w="9525">
              <a:noFill/>
              <a:miter lim="800000"/>
              <a:headEnd/>
              <a:tailEnd/>
            </a:ln>
          </p:spPr>
          <p:txBody>
            <a:bodyPr lIns="100813" tIns="50406" rIns="100813" bIns="50406"/>
            <a:lstStyle/>
            <a:p>
              <a:pPr defTabSz="1008063"/>
              <a:endParaRPr kumimoji="1" lang="en-US" altLang="ja-JP" sz="1500" b="0">
                <a:solidFill>
                  <a:srgbClr val="000000"/>
                </a:solidFill>
                <a:latin typeface="Tw Cen MT" pitchFamily="34" charset="0"/>
                <a:ea typeface="MS PGothic" pitchFamily="34" charset="-128"/>
                <a:cs typeface="Angsana New" pitchFamily="18" charset="-34"/>
              </a:endParaRPr>
            </a:p>
          </p:txBody>
        </p:sp>
        <p:sp>
          <p:nvSpPr>
            <p:cNvPr id="49" name="Rectangle 281"/>
            <p:cNvSpPr>
              <a:spLocks noChangeArrowheads="1"/>
            </p:cNvSpPr>
            <p:nvPr/>
          </p:nvSpPr>
          <p:spPr bwMode="auto">
            <a:xfrm>
              <a:off x="5945046" y="2827388"/>
              <a:ext cx="277841" cy="106329"/>
            </a:xfrm>
            <a:prstGeom prst="rect">
              <a:avLst/>
            </a:prstGeom>
            <a:noFill/>
            <a:ln w="9525">
              <a:noFill/>
              <a:miter lim="800000"/>
              <a:headEnd/>
              <a:tailEnd/>
            </a:ln>
          </p:spPr>
          <p:txBody>
            <a:bodyPr lIns="100813" tIns="50406" rIns="100813" bIns="50406"/>
            <a:lstStyle/>
            <a:p>
              <a:pPr defTabSz="1008063"/>
              <a:endParaRPr kumimoji="1" lang="en-US" altLang="ja-JP" sz="1500" b="0">
                <a:solidFill>
                  <a:srgbClr val="000000"/>
                </a:solidFill>
                <a:latin typeface="Tw Cen MT" pitchFamily="34" charset="0"/>
                <a:ea typeface="MS PGothic" pitchFamily="34" charset="-128"/>
                <a:cs typeface="Angsana New" pitchFamily="18" charset="-34"/>
              </a:endParaRPr>
            </a:p>
          </p:txBody>
        </p:sp>
        <p:sp>
          <p:nvSpPr>
            <p:cNvPr id="50" name="Rectangle 282"/>
            <p:cNvSpPr>
              <a:spLocks noChangeArrowheads="1"/>
            </p:cNvSpPr>
            <p:nvPr/>
          </p:nvSpPr>
          <p:spPr bwMode="auto">
            <a:xfrm>
              <a:off x="6272367" y="2768899"/>
              <a:ext cx="449049"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Biomass</a:t>
              </a:r>
            </a:p>
          </p:txBody>
        </p:sp>
        <p:sp>
          <p:nvSpPr>
            <p:cNvPr id="51" name="Rectangle 283"/>
            <p:cNvSpPr>
              <a:spLocks noChangeArrowheads="1"/>
            </p:cNvSpPr>
            <p:nvPr/>
          </p:nvSpPr>
          <p:spPr bwMode="auto">
            <a:xfrm>
              <a:off x="5970449" y="3170185"/>
              <a:ext cx="252438" cy="107917"/>
            </a:xfrm>
            <a:prstGeom prst="rect">
              <a:avLst/>
            </a:prstGeom>
            <a:solidFill>
              <a:srgbClr val="00B0F0"/>
            </a:solidFill>
            <a:ln w="9525">
              <a:noFill/>
              <a:miter lim="800000"/>
              <a:headEnd/>
              <a:tailEnd/>
            </a:ln>
          </p:spPr>
          <p:txBody>
            <a:bodyPr lIns="100813" tIns="50406" rIns="100813" bIns="50406"/>
            <a:lstStyle/>
            <a:p>
              <a:pPr defTabSz="1008063"/>
              <a:endParaRPr kumimoji="1" lang="en-US" altLang="ja-JP" sz="1500" b="0">
                <a:solidFill>
                  <a:srgbClr val="000000"/>
                </a:solidFill>
                <a:latin typeface="Tw Cen MT" pitchFamily="34" charset="0"/>
                <a:ea typeface="MS PGothic" pitchFamily="34" charset="-128"/>
                <a:cs typeface="Angsana New" pitchFamily="18" charset="-34"/>
              </a:endParaRPr>
            </a:p>
          </p:txBody>
        </p:sp>
        <p:sp>
          <p:nvSpPr>
            <p:cNvPr id="52" name="Rectangle 285"/>
            <p:cNvSpPr>
              <a:spLocks noChangeArrowheads="1"/>
            </p:cNvSpPr>
            <p:nvPr/>
          </p:nvSpPr>
          <p:spPr bwMode="auto">
            <a:xfrm>
              <a:off x="6272367" y="3114633"/>
              <a:ext cx="359723"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Hydro</a:t>
              </a:r>
            </a:p>
          </p:txBody>
        </p:sp>
        <p:sp>
          <p:nvSpPr>
            <p:cNvPr id="53" name="Rectangle 286"/>
            <p:cNvSpPr>
              <a:spLocks noChangeArrowheads="1"/>
            </p:cNvSpPr>
            <p:nvPr/>
          </p:nvSpPr>
          <p:spPr bwMode="auto">
            <a:xfrm>
              <a:off x="5978388" y="3514568"/>
              <a:ext cx="252439" cy="107917"/>
            </a:xfrm>
            <a:prstGeom prst="rect">
              <a:avLst/>
            </a:prstGeom>
            <a:solidFill>
              <a:srgbClr val="FFC000"/>
            </a:solidFill>
            <a:ln w="9525">
              <a:noFill/>
              <a:miter lim="800000"/>
              <a:headEnd/>
              <a:tailEnd/>
            </a:ln>
          </p:spPr>
          <p:txBody>
            <a:bodyPr lIns="100813" tIns="50406" rIns="100813" bIns="50406"/>
            <a:lstStyle/>
            <a:p>
              <a:pPr defTabSz="1008063"/>
              <a:endParaRPr kumimoji="1" lang="en-US" altLang="ja-JP" sz="1500" b="0">
                <a:solidFill>
                  <a:srgbClr val="000000"/>
                </a:solidFill>
                <a:latin typeface="Tw Cen MT" pitchFamily="34" charset="0"/>
                <a:ea typeface="MS PGothic" pitchFamily="34" charset="-128"/>
                <a:cs typeface="Angsana New" pitchFamily="18" charset="-34"/>
              </a:endParaRPr>
            </a:p>
          </p:txBody>
        </p:sp>
        <p:sp>
          <p:nvSpPr>
            <p:cNvPr id="54" name="Rectangle 288"/>
            <p:cNvSpPr>
              <a:spLocks noChangeArrowheads="1"/>
            </p:cNvSpPr>
            <p:nvPr/>
          </p:nvSpPr>
          <p:spPr bwMode="auto">
            <a:xfrm>
              <a:off x="6272367" y="3458234"/>
              <a:ext cx="447842"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Nuclear</a:t>
              </a:r>
            </a:p>
          </p:txBody>
        </p:sp>
        <p:sp>
          <p:nvSpPr>
            <p:cNvPr id="55" name="Rectangle 289"/>
            <p:cNvSpPr>
              <a:spLocks noChangeArrowheads="1"/>
            </p:cNvSpPr>
            <p:nvPr/>
          </p:nvSpPr>
          <p:spPr bwMode="auto">
            <a:xfrm>
              <a:off x="5978388" y="3858952"/>
              <a:ext cx="252439" cy="107917"/>
            </a:xfrm>
            <a:prstGeom prst="rect">
              <a:avLst/>
            </a:prstGeom>
            <a:solidFill>
              <a:srgbClr val="B3A2C7"/>
            </a:solidFill>
            <a:ln w="9525">
              <a:noFill/>
              <a:miter lim="800000"/>
              <a:headEnd/>
              <a:tailEnd/>
            </a:ln>
          </p:spPr>
          <p:txBody>
            <a:bodyPr lIns="100813" tIns="50406" rIns="100813" bIns="50406"/>
            <a:lstStyle/>
            <a:p>
              <a:pPr defTabSz="1008063"/>
              <a:endParaRPr kumimoji="1" lang="en-US" altLang="ja-JP" sz="1500" b="0">
                <a:solidFill>
                  <a:srgbClr val="000000"/>
                </a:solidFill>
                <a:latin typeface="Tw Cen MT" pitchFamily="34" charset="0"/>
                <a:ea typeface="MS PGothic" pitchFamily="34" charset="-128"/>
                <a:cs typeface="Angsana New" pitchFamily="18" charset="-34"/>
              </a:endParaRPr>
            </a:p>
          </p:txBody>
        </p:sp>
        <p:sp>
          <p:nvSpPr>
            <p:cNvPr id="56" name="Rectangle 290"/>
            <p:cNvSpPr>
              <a:spLocks noChangeArrowheads="1"/>
            </p:cNvSpPr>
            <p:nvPr/>
          </p:nvSpPr>
          <p:spPr bwMode="auto">
            <a:xfrm>
              <a:off x="5768814" y="3746273"/>
              <a:ext cx="655707" cy="131723"/>
            </a:xfrm>
            <a:prstGeom prst="rect">
              <a:avLst/>
            </a:prstGeom>
            <a:noFill/>
            <a:ln w="9525">
              <a:noFill/>
              <a:miter lim="800000"/>
              <a:headEnd/>
              <a:tailEnd/>
            </a:ln>
          </p:spPr>
          <p:txBody>
            <a:bodyPr lIns="100813" tIns="50406" rIns="100813" bIns="50406"/>
            <a:lstStyle/>
            <a:p>
              <a:pPr defTabSz="1008063"/>
              <a:endParaRPr kumimoji="1" lang="en-US" altLang="ja-JP" sz="1500" b="0">
                <a:solidFill>
                  <a:srgbClr val="000000"/>
                </a:solidFill>
                <a:latin typeface="Tw Cen MT" pitchFamily="34" charset="0"/>
                <a:ea typeface="MS PGothic" pitchFamily="34" charset="-128"/>
                <a:cs typeface="Angsana New" pitchFamily="18" charset="-34"/>
              </a:endParaRPr>
            </a:p>
          </p:txBody>
        </p:sp>
        <p:sp>
          <p:nvSpPr>
            <p:cNvPr id="57" name="Rectangle 291"/>
            <p:cNvSpPr>
              <a:spLocks noChangeArrowheads="1"/>
            </p:cNvSpPr>
            <p:nvPr/>
          </p:nvSpPr>
          <p:spPr bwMode="auto">
            <a:xfrm>
              <a:off x="6272367" y="3801834"/>
              <a:ext cx="240217"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Gas</a:t>
              </a:r>
            </a:p>
          </p:txBody>
        </p:sp>
        <p:sp>
          <p:nvSpPr>
            <p:cNvPr id="58" name="Rectangle 292"/>
            <p:cNvSpPr>
              <a:spLocks noChangeArrowheads="1"/>
            </p:cNvSpPr>
            <p:nvPr/>
          </p:nvSpPr>
          <p:spPr bwMode="auto">
            <a:xfrm>
              <a:off x="5978388" y="4203334"/>
              <a:ext cx="252439" cy="107917"/>
            </a:xfrm>
            <a:prstGeom prst="rect">
              <a:avLst/>
            </a:prstGeom>
            <a:solidFill>
              <a:srgbClr val="FF0000"/>
            </a:solidFill>
            <a:ln w="9525">
              <a:noFill/>
              <a:miter lim="800000"/>
              <a:headEnd/>
              <a:tailEnd/>
            </a:ln>
          </p:spPr>
          <p:txBody>
            <a:bodyPr lIns="100813" tIns="50406" rIns="100813" bIns="50406"/>
            <a:lstStyle/>
            <a:p>
              <a:pPr defTabSz="1008063"/>
              <a:endParaRPr kumimoji="1" lang="en-US" altLang="ja-JP" sz="1500" b="0">
                <a:solidFill>
                  <a:srgbClr val="000000"/>
                </a:solidFill>
                <a:latin typeface="Tw Cen MT" pitchFamily="34" charset="0"/>
                <a:ea typeface="MS PGothic" pitchFamily="34" charset="-128"/>
                <a:cs typeface="Angsana New" pitchFamily="18" charset="-34"/>
              </a:endParaRPr>
            </a:p>
          </p:txBody>
        </p:sp>
        <p:sp>
          <p:nvSpPr>
            <p:cNvPr id="59" name="Rectangle 293"/>
            <p:cNvSpPr>
              <a:spLocks noChangeArrowheads="1"/>
            </p:cNvSpPr>
            <p:nvPr/>
          </p:nvSpPr>
          <p:spPr bwMode="auto">
            <a:xfrm>
              <a:off x="6272367" y="4145435"/>
              <a:ext cx="175033"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Oil</a:t>
              </a:r>
            </a:p>
          </p:txBody>
        </p:sp>
        <p:sp>
          <p:nvSpPr>
            <p:cNvPr id="60" name="Rectangle 294"/>
            <p:cNvSpPr>
              <a:spLocks noChangeArrowheads="1"/>
            </p:cNvSpPr>
            <p:nvPr/>
          </p:nvSpPr>
          <p:spPr bwMode="auto">
            <a:xfrm>
              <a:off x="5987914" y="4538195"/>
              <a:ext cx="252439" cy="107917"/>
            </a:xfrm>
            <a:prstGeom prst="rect">
              <a:avLst/>
            </a:prstGeom>
            <a:solidFill>
              <a:srgbClr val="984807"/>
            </a:solidFill>
            <a:ln w="9525">
              <a:noFill/>
              <a:miter lim="800000"/>
              <a:headEnd/>
              <a:tailEnd/>
            </a:ln>
          </p:spPr>
          <p:txBody>
            <a:bodyPr lIns="100813" tIns="50406" rIns="100813" bIns="50406"/>
            <a:lstStyle/>
            <a:p>
              <a:pPr defTabSz="1008063"/>
              <a:endParaRPr kumimoji="1" lang="en-US" altLang="ja-JP" sz="1500" b="0">
                <a:solidFill>
                  <a:srgbClr val="000000"/>
                </a:solidFill>
                <a:latin typeface="Tw Cen MT" pitchFamily="34" charset="0"/>
                <a:ea typeface="MS PGothic" pitchFamily="34" charset="-128"/>
                <a:cs typeface="Angsana New" pitchFamily="18" charset="-34"/>
              </a:endParaRPr>
            </a:p>
          </p:txBody>
        </p:sp>
        <p:sp>
          <p:nvSpPr>
            <p:cNvPr id="61" name="Rectangle 296"/>
            <p:cNvSpPr>
              <a:spLocks noChangeArrowheads="1"/>
            </p:cNvSpPr>
            <p:nvPr/>
          </p:nvSpPr>
          <p:spPr bwMode="auto">
            <a:xfrm>
              <a:off x="6272367" y="4482633"/>
              <a:ext cx="270396" cy="153659"/>
            </a:xfrm>
            <a:prstGeom prst="rect">
              <a:avLst/>
            </a:prstGeom>
            <a:noFill/>
            <a:ln w="9525">
              <a:noFill/>
              <a:miter lim="800000"/>
              <a:headEnd/>
              <a:tailEnd/>
            </a:ln>
          </p:spPr>
          <p:txBody>
            <a:bodyPr wrap="none" lIns="0" tIns="0" rIns="0" bIns="0">
              <a:spAutoFit/>
            </a:bodyPr>
            <a:lstStyle/>
            <a:p>
              <a:pPr defTabSz="1008063"/>
              <a:r>
                <a:rPr kumimoji="1" lang="en-US" altLang="ja-JP" sz="1500" b="0">
                  <a:solidFill>
                    <a:srgbClr val="000000"/>
                  </a:solidFill>
                  <a:latin typeface="Tw Cen MT" pitchFamily="34" charset="0"/>
                  <a:ea typeface="MS PGothic" pitchFamily="34" charset="-128"/>
                  <a:cs typeface="Angsana New" pitchFamily="18" charset="-34"/>
                </a:rPr>
                <a:t>Coal</a:t>
              </a:r>
            </a:p>
          </p:txBody>
        </p:sp>
        <p:sp>
          <p:nvSpPr>
            <p:cNvPr id="62" name="Rectangle 301"/>
            <p:cNvSpPr>
              <a:spLocks noChangeArrowheads="1"/>
            </p:cNvSpPr>
            <p:nvPr/>
          </p:nvSpPr>
          <p:spPr bwMode="auto">
            <a:xfrm>
              <a:off x="6272367" y="4826232"/>
              <a:ext cx="991046" cy="153659"/>
            </a:xfrm>
            <a:prstGeom prst="rect">
              <a:avLst/>
            </a:prstGeom>
            <a:noFill/>
            <a:ln w="9525">
              <a:noFill/>
              <a:miter lim="800000"/>
              <a:headEnd/>
              <a:tailEnd/>
            </a:ln>
          </p:spPr>
          <p:txBody>
            <a:bodyPr wrap="none" lIns="0" tIns="0" rIns="0" bIns="0">
              <a:spAutoFit/>
            </a:bodyPr>
            <a:lstStyle/>
            <a:p>
              <a:pPr defTabSz="1008063"/>
              <a:r>
                <a:rPr kumimoji="1" lang="en-US" altLang="ja-JP" sz="1500" b="0" i="1">
                  <a:solidFill>
                    <a:srgbClr val="000000"/>
                  </a:solidFill>
                  <a:latin typeface="Tw Cen MT" pitchFamily="34" charset="0"/>
                  <a:ea typeface="MS PGothic" pitchFamily="34" charset="-128"/>
                  <a:cs typeface="Angsana New" pitchFamily="18" charset="-34"/>
                </a:rPr>
                <a:t>WEO-2008</a:t>
              </a:r>
              <a:r>
                <a:rPr kumimoji="1" lang="en-US" altLang="ja-JP" sz="1500" b="0">
                  <a:solidFill>
                    <a:srgbClr val="000000"/>
                  </a:solidFill>
                  <a:latin typeface="Tw Cen MT" pitchFamily="34" charset="0"/>
                  <a:ea typeface="MS PGothic" pitchFamily="34" charset="-128"/>
                  <a:cs typeface="Angsana New" pitchFamily="18" charset="-34"/>
                </a:rPr>
                <a:t> total</a:t>
              </a:r>
            </a:p>
          </p:txBody>
        </p:sp>
        <p:cxnSp>
          <p:nvCxnSpPr>
            <p:cNvPr id="63" name="Straight Connector 76"/>
            <p:cNvCxnSpPr>
              <a:cxnSpLocks noChangeShapeType="1"/>
            </p:cNvCxnSpPr>
            <p:nvPr/>
          </p:nvCxnSpPr>
          <p:spPr bwMode="auto">
            <a:xfrm>
              <a:off x="1703689" y="2468261"/>
              <a:ext cx="72000" cy="1587"/>
            </a:xfrm>
            <a:prstGeom prst="line">
              <a:avLst/>
            </a:prstGeom>
            <a:noFill/>
            <a:ln w="3175" cap="sq" algn="ctr">
              <a:solidFill>
                <a:schemeClr val="bg2"/>
              </a:solidFill>
              <a:round/>
              <a:headEnd type="none" w="sm" len="sm"/>
              <a:tailEnd type="none" w="sm" len="sm"/>
            </a:ln>
          </p:spPr>
        </p:cxnSp>
        <p:cxnSp>
          <p:nvCxnSpPr>
            <p:cNvPr id="64" name="Straight Connector 77"/>
            <p:cNvCxnSpPr>
              <a:cxnSpLocks noChangeShapeType="1"/>
            </p:cNvCxnSpPr>
            <p:nvPr/>
          </p:nvCxnSpPr>
          <p:spPr bwMode="auto">
            <a:xfrm>
              <a:off x="1703689" y="2763357"/>
              <a:ext cx="72000" cy="1587"/>
            </a:xfrm>
            <a:prstGeom prst="line">
              <a:avLst/>
            </a:prstGeom>
            <a:noFill/>
            <a:ln w="3175" cap="sq" algn="ctr">
              <a:solidFill>
                <a:schemeClr val="bg2"/>
              </a:solidFill>
              <a:round/>
              <a:headEnd type="none" w="sm" len="sm"/>
              <a:tailEnd type="none" w="sm" len="sm"/>
            </a:ln>
          </p:spPr>
        </p:cxnSp>
        <p:cxnSp>
          <p:nvCxnSpPr>
            <p:cNvPr id="65" name="Straight Connector 78"/>
            <p:cNvCxnSpPr>
              <a:cxnSpLocks noChangeShapeType="1"/>
            </p:cNvCxnSpPr>
            <p:nvPr/>
          </p:nvCxnSpPr>
          <p:spPr bwMode="auto">
            <a:xfrm>
              <a:off x="1703689" y="3040542"/>
              <a:ext cx="72000" cy="1587"/>
            </a:xfrm>
            <a:prstGeom prst="line">
              <a:avLst/>
            </a:prstGeom>
            <a:noFill/>
            <a:ln w="3175" cap="sq" algn="ctr">
              <a:solidFill>
                <a:schemeClr val="bg2"/>
              </a:solidFill>
              <a:round/>
              <a:headEnd type="none" w="sm" len="sm"/>
              <a:tailEnd type="none" w="sm" len="sm"/>
            </a:ln>
          </p:spPr>
        </p:cxnSp>
        <p:cxnSp>
          <p:nvCxnSpPr>
            <p:cNvPr id="66" name="Straight Connector 79"/>
            <p:cNvCxnSpPr>
              <a:cxnSpLocks noChangeShapeType="1"/>
            </p:cNvCxnSpPr>
            <p:nvPr/>
          </p:nvCxnSpPr>
          <p:spPr bwMode="auto">
            <a:xfrm>
              <a:off x="1701650" y="3330656"/>
              <a:ext cx="72000" cy="1587"/>
            </a:xfrm>
            <a:prstGeom prst="line">
              <a:avLst/>
            </a:prstGeom>
            <a:noFill/>
            <a:ln w="3175" cap="sq" algn="ctr">
              <a:solidFill>
                <a:schemeClr val="bg2"/>
              </a:solidFill>
              <a:round/>
              <a:headEnd type="none" w="sm" len="sm"/>
              <a:tailEnd type="none" w="sm" len="sm"/>
            </a:ln>
          </p:spPr>
        </p:cxnSp>
        <p:cxnSp>
          <p:nvCxnSpPr>
            <p:cNvPr id="67" name="Straight Connector 80"/>
            <p:cNvCxnSpPr>
              <a:cxnSpLocks noChangeShapeType="1"/>
            </p:cNvCxnSpPr>
            <p:nvPr/>
          </p:nvCxnSpPr>
          <p:spPr bwMode="auto">
            <a:xfrm>
              <a:off x="1695301" y="4498202"/>
              <a:ext cx="72000" cy="1587"/>
            </a:xfrm>
            <a:prstGeom prst="line">
              <a:avLst/>
            </a:prstGeom>
            <a:noFill/>
            <a:ln w="3175" cap="sq" algn="ctr">
              <a:solidFill>
                <a:schemeClr val="bg2"/>
              </a:solidFill>
              <a:round/>
              <a:headEnd type="none" w="sm" len="sm"/>
              <a:tailEnd type="none" w="sm" len="sm"/>
            </a:ln>
          </p:spPr>
        </p:cxnSp>
        <p:cxnSp>
          <p:nvCxnSpPr>
            <p:cNvPr id="68" name="Straight Connector 81"/>
            <p:cNvCxnSpPr>
              <a:cxnSpLocks noChangeShapeType="1"/>
            </p:cNvCxnSpPr>
            <p:nvPr/>
          </p:nvCxnSpPr>
          <p:spPr bwMode="auto">
            <a:xfrm>
              <a:off x="1695301" y="5076045"/>
              <a:ext cx="72000" cy="1587"/>
            </a:xfrm>
            <a:prstGeom prst="line">
              <a:avLst/>
            </a:prstGeom>
            <a:noFill/>
            <a:ln w="3175" cap="sq" algn="ctr">
              <a:solidFill>
                <a:schemeClr val="bg2"/>
              </a:solidFill>
              <a:round/>
              <a:headEnd type="none" w="sm" len="sm"/>
              <a:tailEnd type="none" w="sm" len="sm"/>
            </a:ln>
          </p:spPr>
        </p:cxnSp>
        <p:cxnSp>
          <p:nvCxnSpPr>
            <p:cNvPr id="69" name="Straight Connector 79"/>
            <p:cNvCxnSpPr>
              <a:cxnSpLocks noChangeShapeType="1"/>
            </p:cNvCxnSpPr>
            <p:nvPr/>
          </p:nvCxnSpPr>
          <p:spPr bwMode="auto">
            <a:xfrm>
              <a:off x="1700776" y="3625666"/>
              <a:ext cx="72000" cy="1587"/>
            </a:xfrm>
            <a:prstGeom prst="line">
              <a:avLst/>
            </a:prstGeom>
            <a:noFill/>
            <a:ln w="3175" cap="sq" algn="ctr">
              <a:solidFill>
                <a:schemeClr val="bg2"/>
              </a:solidFill>
              <a:round/>
              <a:headEnd type="none" w="sm" len="sm"/>
              <a:tailEnd type="none" w="sm" len="sm"/>
            </a:ln>
          </p:spPr>
        </p:cxnSp>
        <p:cxnSp>
          <p:nvCxnSpPr>
            <p:cNvPr id="70" name="Straight Connector 79"/>
            <p:cNvCxnSpPr>
              <a:cxnSpLocks noChangeShapeType="1"/>
            </p:cNvCxnSpPr>
            <p:nvPr/>
          </p:nvCxnSpPr>
          <p:spPr bwMode="auto">
            <a:xfrm>
              <a:off x="1700776" y="3911414"/>
              <a:ext cx="72000" cy="1587"/>
            </a:xfrm>
            <a:prstGeom prst="line">
              <a:avLst/>
            </a:prstGeom>
            <a:noFill/>
            <a:ln w="3175" cap="sq" algn="ctr">
              <a:solidFill>
                <a:schemeClr val="bg2"/>
              </a:solidFill>
              <a:round/>
              <a:headEnd type="none" w="sm" len="sm"/>
              <a:tailEnd type="none" w="sm" len="sm"/>
            </a:ln>
          </p:spPr>
        </p:cxnSp>
        <p:cxnSp>
          <p:nvCxnSpPr>
            <p:cNvPr id="71" name="Straight Connector 79"/>
            <p:cNvCxnSpPr>
              <a:cxnSpLocks noChangeShapeType="1"/>
            </p:cNvCxnSpPr>
            <p:nvPr/>
          </p:nvCxnSpPr>
          <p:spPr bwMode="auto">
            <a:xfrm>
              <a:off x="1694426" y="4197161"/>
              <a:ext cx="72000" cy="1587"/>
            </a:xfrm>
            <a:prstGeom prst="line">
              <a:avLst/>
            </a:prstGeom>
            <a:noFill/>
            <a:ln w="3175" cap="sq" algn="ctr">
              <a:solidFill>
                <a:schemeClr val="bg2"/>
              </a:solidFill>
              <a:round/>
              <a:headEnd type="none" w="sm" len="sm"/>
              <a:tailEnd type="none" w="sm" len="sm"/>
            </a:ln>
          </p:spPr>
        </p:cxnSp>
        <p:cxnSp>
          <p:nvCxnSpPr>
            <p:cNvPr id="72" name="Straight Connector 80"/>
            <p:cNvCxnSpPr>
              <a:cxnSpLocks noChangeShapeType="1"/>
            </p:cNvCxnSpPr>
            <p:nvPr/>
          </p:nvCxnSpPr>
          <p:spPr bwMode="auto">
            <a:xfrm>
              <a:off x="1695301" y="4777598"/>
              <a:ext cx="72000" cy="1587"/>
            </a:xfrm>
            <a:prstGeom prst="line">
              <a:avLst/>
            </a:prstGeom>
            <a:noFill/>
            <a:ln w="3175" cap="sq" algn="ctr">
              <a:solidFill>
                <a:schemeClr val="bg2"/>
              </a:solidFill>
              <a:round/>
              <a:headEnd type="none" w="sm" len="sm"/>
              <a:tailEnd type="none" w="sm" len="sm"/>
            </a:ln>
          </p:spPr>
        </p:cxnSp>
        <p:cxnSp>
          <p:nvCxnSpPr>
            <p:cNvPr id="73" name="Straight Connector 82"/>
            <p:cNvCxnSpPr>
              <a:cxnSpLocks noChangeShapeType="1"/>
            </p:cNvCxnSpPr>
            <p:nvPr/>
          </p:nvCxnSpPr>
          <p:spPr bwMode="auto">
            <a:xfrm rot="5400000">
              <a:off x="2557971" y="5109598"/>
              <a:ext cx="71999" cy="1588"/>
            </a:xfrm>
            <a:prstGeom prst="line">
              <a:avLst/>
            </a:prstGeom>
            <a:noFill/>
            <a:ln w="3175" cap="sq" algn="ctr">
              <a:solidFill>
                <a:schemeClr val="bg2"/>
              </a:solidFill>
              <a:round/>
              <a:headEnd type="none" w="sm" len="sm"/>
              <a:tailEnd type="none" w="sm" len="sm"/>
            </a:ln>
          </p:spPr>
        </p:cxnSp>
        <p:cxnSp>
          <p:nvCxnSpPr>
            <p:cNvPr id="74" name="Straight Connector 83"/>
            <p:cNvCxnSpPr>
              <a:cxnSpLocks noChangeShapeType="1"/>
            </p:cNvCxnSpPr>
            <p:nvPr/>
          </p:nvCxnSpPr>
          <p:spPr bwMode="auto">
            <a:xfrm rot="5400000">
              <a:off x="3364420" y="5112773"/>
              <a:ext cx="71999" cy="1588"/>
            </a:xfrm>
            <a:prstGeom prst="line">
              <a:avLst/>
            </a:prstGeom>
            <a:noFill/>
            <a:ln w="3175" cap="sq" algn="ctr">
              <a:solidFill>
                <a:schemeClr val="bg2"/>
              </a:solidFill>
              <a:round/>
              <a:headEnd type="none" w="sm" len="sm"/>
              <a:tailEnd type="none" w="sm" len="sm"/>
            </a:ln>
          </p:spPr>
        </p:cxnSp>
        <p:cxnSp>
          <p:nvCxnSpPr>
            <p:cNvPr id="75" name="Straight Connector 84"/>
            <p:cNvCxnSpPr>
              <a:cxnSpLocks noChangeShapeType="1"/>
            </p:cNvCxnSpPr>
            <p:nvPr/>
          </p:nvCxnSpPr>
          <p:spPr bwMode="auto">
            <a:xfrm rot="5400000">
              <a:off x="4183568" y="5112773"/>
              <a:ext cx="71999" cy="1588"/>
            </a:xfrm>
            <a:prstGeom prst="line">
              <a:avLst/>
            </a:prstGeom>
            <a:noFill/>
            <a:ln w="3175" cap="sq" algn="ctr">
              <a:solidFill>
                <a:schemeClr val="bg2"/>
              </a:solidFill>
              <a:round/>
              <a:headEnd type="none" w="sm" len="sm"/>
              <a:tailEnd type="none" w="sm" len="sm"/>
            </a:ln>
          </p:spPr>
        </p:cxnSp>
        <p:cxnSp>
          <p:nvCxnSpPr>
            <p:cNvPr id="76" name="Straight Connector 85"/>
            <p:cNvCxnSpPr>
              <a:cxnSpLocks noChangeShapeType="1"/>
            </p:cNvCxnSpPr>
            <p:nvPr/>
          </p:nvCxnSpPr>
          <p:spPr bwMode="auto">
            <a:xfrm rot="5400000">
              <a:off x="4983668" y="5103248"/>
              <a:ext cx="71999" cy="1588"/>
            </a:xfrm>
            <a:prstGeom prst="line">
              <a:avLst/>
            </a:prstGeom>
            <a:noFill/>
            <a:ln w="3175" cap="sq" algn="ctr">
              <a:solidFill>
                <a:schemeClr val="bg2"/>
              </a:solidFill>
              <a:round/>
              <a:headEnd type="none" w="sm" len="sm"/>
              <a:tailEnd type="none" w="sm" len="sm"/>
            </a:ln>
          </p:spPr>
        </p:cxnSp>
        <p:cxnSp>
          <p:nvCxnSpPr>
            <p:cNvPr id="77" name="Straight Connector 86"/>
            <p:cNvCxnSpPr>
              <a:cxnSpLocks noChangeShapeType="1"/>
            </p:cNvCxnSpPr>
            <p:nvPr/>
          </p:nvCxnSpPr>
          <p:spPr bwMode="auto">
            <a:xfrm rot="5400000">
              <a:off x="5799642" y="5112773"/>
              <a:ext cx="71999" cy="1588"/>
            </a:xfrm>
            <a:prstGeom prst="line">
              <a:avLst/>
            </a:prstGeom>
            <a:noFill/>
            <a:ln w="3175" cap="sq" algn="ctr">
              <a:solidFill>
                <a:schemeClr val="bg2"/>
              </a:solidFill>
              <a:round/>
              <a:headEnd type="none" w="sm" len="sm"/>
              <a:tailEnd type="none" w="sm" len="sm"/>
            </a:ln>
          </p:spPr>
        </p:cxnSp>
        <p:cxnSp>
          <p:nvCxnSpPr>
            <p:cNvPr id="78" name="Straight Connector 88"/>
            <p:cNvCxnSpPr>
              <a:cxnSpLocks noChangeShapeType="1"/>
            </p:cNvCxnSpPr>
            <p:nvPr/>
          </p:nvCxnSpPr>
          <p:spPr bwMode="auto">
            <a:xfrm rot="5400000">
              <a:off x="1738822" y="5112774"/>
              <a:ext cx="71999" cy="1588"/>
            </a:xfrm>
            <a:prstGeom prst="line">
              <a:avLst/>
            </a:prstGeom>
            <a:noFill/>
            <a:ln w="3175" cap="sq" algn="ctr">
              <a:solidFill>
                <a:schemeClr val="bg2"/>
              </a:solidFill>
              <a:round/>
              <a:headEnd type="none" w="sm" len="sm"/>
              <a:tailEnd type="none" w="sm" len="sm"/>
            </a:ln>
          </p:spPr>
        </p:cxnSp>
        <p:sp>
          <p:nvSpPr>
            <p:cNvPr id="79" name="Freeform 18"/>
            <p:cNvSpPr>
              <a:spLocks noEditPoints="1"/>
            </p:cNvSpPr>
            <p:nvPr/>
          </p:nvSpPr>
          <p:spPr bwMode="auto">
            <a:xfrm>
              <a:off x="3970014" y="2594568"/>
              <a:ext cx="1859277" cy="749292"/>
            </a:xfrm>
            <a:custGeom>
              <a:avLst/>
              <a:gdLst>
                <a:gd name="T0" fmla="*/ 2147483647 w 1792"/>
                <a:gd name="T1" fmla="*/ 2147483647 h 787"/>
                <a:gd name="T2" fmla="*/ 2147483647 w 1792"/>
                <a:gd name="T3" fmla="*/ 2147483647 h 787"/>
                <a:gd name="T4" fmla="*/ 2147483647 w 1792"/>
                <a:gd name="T5" fmla="*/ 2147483647 h 787"/>
                <a:gd name="T6" fmla="*/ 2147483647 w 1792"/>
                <a:gd name="T7" fmla="*/ 2147483647 h 787"/>
                <a:gd name="T8" fmla="*/ 2147483647 w 1792"/>
                <a:gd name="T9" fmla="*/ 2147483647 h 787"/>
                <a:gd name="T10" fmla="*/ 2147483647 w 1792"/>
                <a:gd name="T11" fmla="*/ 2147483647 h 787"/>
                <a:gd name="T12" fmla="*/ 2147483647 w 1792"/>
                <a:gd name="T13" fmla="*/ 2147483647 h 787"/>
                <a:gd name="T14" fmla="*/ 2147483647 w 1792"/>
                <a:gd name="T15" fmla="*/ 2147483647 h 787"/>
                <a:gd name="T16" fmla="*/ 2147483647 w 1792"/>
                <a:gd name="T17" fmla="*/ 2147483647 h 787"/>
                <a:gd name="T18" fmla="*/ 2147483647 w 1792"/>
                <a:gd name="T19" fmla="*/ 2147483647 h 787"/>
                <a:gd name="T20" fmla="*/ 2147483647 w 1792"/>
                <a:gd name="T21" fmla="*/ 2147483647 h 787"/>
                <a:gd name="T22" fmla="*/ 2147483647 w 1792"/>
                <a:gd name="T23" fmla="*/ 2147483647 h 787"/>
                <a:gd name="T24" fmla="*/ 2147483647 w 1792"/>
                <a:gd name="T25" fmla="*/ 2147483647 h 787"/>
                <a:gd name="T26" fmla="*/ 2147483647 w 1792"/>
                <a:gd name="T27" fmla="*/ 2147483647 h 787"/>
                <a:gd name="T28" fmla="*/ 2147483647 w 1792"/>
                <a:gd name="T29" fmla="*/ 2147483647 h 787"/>
                <a:gd name="T30" fmla="*/ 2147483647 w 1792"/>
                <a:gd name="T31" fmla="*/ 2147483647 h 787"/>
                <a:gd name="T32" fmla="*/ 2147483647 w 1792"/>
                <a:gd name="T33" fmla="*/ 2147483647 h 787"/>
                <a:gd name="T34" fmla="*/ 2147483647 w 1792"/>
                <a:gd name="T35" fmla="*/ 2147483647 h 787"/>
                <a:gd name="T36" fmla="*/ 2147483647 w 1792"/>
                <a:gd name="T37" fmla="*/ 2147483647 h 787"/>
                <a:gd name="T38" fmla="*/ 2147483647 w 1792"/>
                <a:gd name="T39" fmla="*/ 2147483647 h 787"/>
                <a:gd name="T40" fmla="*/ 2147483647 w 1792"/>
                <a:gd name="T41" fmla="*/ 2147483647 h 787"/>
                <a:gd name="T42" fmla="*/ 2147483647 w 1792"/>
                <a:gd name="T43" fmla="*/ 2147483647 h 787"/>
                <a:gd name="T44" fmla="*/ 2147483647 w 1792"/>
                <a:gd name="T45" fmla="*/ 2147483647 h 787"/>
                <a:gd name="T46" fmla="*/ 2147483647 w 1792"/>
                <a:gd name="T47" fmla="*/ 2147483647 h 787"/>
                <a:gd name="T48" fmla="*/ 2147483647 w 1792"/>
                <a:gd name="T49" fmla="*/ 2147483647 h 787"/>
                <a:gd name="T50" fmla="*/ 2147483647 w 1792"/>
                <a:gd name="T51" fmla="*/ 2147483647 h 787"/>
                <a:gd name="T52" fmla="*/ 2147483647 w 1792"/>
                <a:gd name="T53" fmla="*/ 2147483647 h 787"/>
                <a:gd name="T54" fmla="*/ 2147483647 w 1792"/>
                <a:gd name="T55" fmla="*/ 2147483647 h 787"/>
                <a:gd name="T56" fmla="*/ 2147483647 w 1792"/>
                <a:gd name="T57" fmla="*/ 2147483647 h 787"/>
                <a:gd name="T58" fmla="*/ 2147483647 w 1792"/>
                <a:gd name="T59" fmla="*/ 2147483647 h 787"/>
                <a:gd name="T60" fmla="*/ 2147483647 w 1792"/>
                <a:gd name="T61" fmla="*/ 2147483647 h 787"/>
                <a:gd name="T62" fmla="*/ 2147483647 w 1792"/>
                <a:gd name="T63" fmla="*/ 2147483647 h 787"/>
                <a:gd name="T64" fmla="*/ 2147483647 w 1792"/>
                <a:gd name="T65" fmla="*/ 2147483647 h 787"/>
                <a:gd name="T66" fmla="*/ 2147483647 w 1792"/>
                <a:gd name="T67" fmla="*/ 2147483647 h 787"/>
                <a:gd name="T68" fmla="*/ 2147483647 w 1792"/>
                <a:gd name="T69" fmla="*/ 2147483647 h 787"/>
                <a:gd name="T70" fmla="*/ 2147483647 w 1792"/>
                <a:gd name="T71" fmla="*/ 2147483647 h 787"/>
                <a:gd name="T72" fmla="*/ 2147483647 w 1792"/>
                <a:gd name="T73" fmla="*/ 2147483647 h 787"/>
                <a:gd name="T74" fmla="*/ 2147483647 w 1792"/>
                <a:gd name="T75" fmla="*/ 2147483647 h 787"/>
                <a:gd name="T76" fmla="*/ 2147483647 w 1792"/>
                <a:gd name="T77" fmla="*/ 2147483647 h 787"/>
                <a:gd name="T78" fmla="*/ 2147483647 w 1792"/>
                <a:gd name="T79" fmla="*/ 2147483647 h 787"/>
                <a:gd name="T80" fmla="*/ 2147483647 w 1792"/>
                <a:gd name="T81" fmla="*/ 2147483647 h 787"/>
                <a:gd name="T82" fmla="*/ 2147483647 w 1792"/>
                <a:gd name="T83" fmla="*/ 2147483647 h 787"/>
                <a:gd name="T84" fmla="*/ 2147483647 w 1792"/>
                <a:gd name="T85" fmla="*/ 2147483647 h 787"/>
                <a:gd name="T86" fmla="*/ 2147483647 w 1792"/>
                <a:gd name="T87" fmla="*/ 2147483647 h 787"/>
                <a:gd name="T88" fmla="*/ 2147483647 w 1792"/>
                <a:gd name="T89" fmla="*/ 2147483647 h 787"/>
                <a:gd name="T90" fmla="*/ 2147483647 w 1792"/>
                <a:gd name="T91" fmla="*/ 2147483647 h 787"/>
                <a:gd name="T92" fmla="*/ 2147483647 w 1792"/>
                <a:gd name="T93" fmla="*/ 2147483647 h 787"/>
                <a:gd name="T94" fmla="*/ 2147483647 w 1792"/>
                <a:gd name="T95" fmla="*/ 2147483647 h 787"/>
                <a:gd name="T96" fmla="*/ 2147483647 w 1792"/>
                <a:gd name="T97" fmla="*/ 2147483647 h 787"/>
                <a:gd name="T98" fmla="*/ 2147483647 w 1792"/>
                <a:gd name="T99" fmla="*/ 2147483647 h 787"/>
                <a:gd name="T100" fmla="*/ 2147483647 w 1792"/>
                <a:gd name="T101" fmla="*/ 2147483647 h 787"/>
                <a:gd name="T102" fmla="*/ 2147483647 w 1792"/>
                <a:gd name="T103" fmla="*/ 2147483647 h 787"/>
                <a:gd name="T104" fmla="*/ 2147483647 w 1792"/>
                <a:gd name="T105" fmla="*/ 2147483647 h 787"/>
                <a:gd name="T106" fmla="*/ 2147483647 w 1792"/>
                <a:gd name="T107" fmla="*/ 2147483647 h 7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92"/>
                <a:gd name="T163" fmla="*/ 0 h 787"/>
                <a:gd name="T164" fmla="*/ 1792 w 1792"/>
                <a:gd name="T165" fmla="*/ 787 h 7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92" h="787">
                  <a:moveTo>
                    <a:pt x="12" y="754"/>
                  </a:moveTo>
                  <a:lnTo>
                    <a:pt x="12" y="754"/>
                  </a:lnTo>
                  <a:cubicBezTo>
                    <a:pt x="21" y="750"/>
                    <a:pt x="30" y="754"/>
                    <a:pt x="33" y="762"/>
                  </a:cubicBezTo>
                  <a:cubicBezTo>
                    <a:pt x="37" y="771"/>
                    <a:pt x="33" y="780"/>
                    <a:pt x="25" y="783"/>
                  </a:cubicBezTo>
                  <a:lnTo>
                    <a:pt x="24" y="783"/>
                  </a:lnTo>
                  <a:cubicBezTo>
                    <a:pt x="16" y="787"/>
                    <a:pt x="7" y="783"/>
                    <a:pt x="4" y="774"/>
                  </a:cubicBezTo>
                  <a:cubicBezTo>
                    <a:pt x="0" y="766"/>
                    <a:pt x="4" y="757"/>
                    <a:pt x="12" y="754"/>
                  </a:cubicBezTo>
                  <a:close/>
                  <a:moveTo>
                    <a:pt x="72" y="730"/>
                  </a:moveTo>
                  <a:lnTo>
                    <a:pt x="72" y="730"/>
                  </a:lnTo>
                  <a:cubicBezTo>
                    <a:pt x="80" y="727"/>
                    <a:pt x="89" y="730"/>
                    <a:pt x="93" y="739"/>
                  </a:cubicBezTo>
                  <a:cubicBezTo>
                    <a:pt x="96" y="747"/>
                    <a:pt x="92" y="756"/>
                    <a:pt x="84" y="760"/>
                  </a:cubicBezTo>
                  <a:cubicBezTo>
                    <a:pt x="76" y="763"/>
                    <a:pt x="66" y="759"/>
                    <a:pt x="63" y="751"/>
                  </a:cubicBezTo>
                  <a:cubicBezTo>
                    <a:pt x="60" y="743"/>
                    <a:pt x="64" y="733"/>
                    <a:pt x="72" y="730"/>
                  </a:cubicBezTo>
                  <a:close/>
                  <a:moveTo>
                    <a:pt x="131" y="706"/>
                  </a:moveTo>
                  <a:lnTo>
                    <a:pt x="131" y="706"/>
                  </a:lnTo>
                  <a:cubicBezTo>
                    <a:pt x="140" y="703"/>
                    <a:pt x="149" y="707"/>
                    <a:pt x="152" y="715"/>
                  </a:cubicBezTo>
                  <a:cubicBezTo>
                    <a:pt x="156" y="723"/>
                    <a:pt x="152" y="732"/>
                    <a:pt x="143" y="736"/>
                  </a:cubicBezTo>
                  <a:cubicBezTo>
                    <a:pt x="135" y="739"/>
                    <a:pt x="126" y="735"/>
                    <a:pt x="123" y="727"/>
                  </a:cubicBezTo>
                  <a:cubicBezTo>
                    <a:pt x="119" y="719"/>
                    <a:pt x="123" y="709"/>
                    <a:pt x="131" y="706"/>
                  </a:cubicBezTo>
                  <a:close/>
                  <a:moveTo>
                    <a:pt x="189" y="681"/>
                  </a:moveTo>
                  <a:lnTo>
                    <a:pt x="189" y="681"/>
                  </a:lnTo>
                  <a:cubicBezTo>
                    <a:pt x="197" y="677"/>
                    <a:pt x="206" y="681"/>
                    <a:pt x="210" y="688"/>
                  </a:cubicBezTo>
                  <a:cubicBezTo>
                    <a:pt x="214" y="696"/>
                    <a:pt x="211" y="706"/>
                    <a:pt x="203" y="710"/>
                  </a:cubicBezTo>
                  <a:cubicBezTo>
                    <a:pt x="195" y="714"/>
                    <a:pt x="186" y="711"/>
                    <a:pt x="182" y="703"/>
                  </a:cubicBezTo>
                  <a:cubicBezTo>
                    <a:pt x="178" y="695"/>
                    <a:pt x="181" y="685"/>
                    <a:pt x="189" y="681"/>
                  </a:cubicBezTo>
                  <a:close/>
                  <a:moveTo>
                    <a:pt x="245" y="652"/>
                  </a:moveTo>
                  <a:lnTo>
                    <a:pt x="245" y="652"/>
                  </a:lnTo>
                  <a:cubicBezTo>
                    <a:pt x="252" y="648"/>
                    <a:pt x="262" y="650"/>
                    <a:pt x="267" y="658"/>
                  </a:cubicBezTo>
                  <a:cubicBezTo>
                    <a:pt x="271" y="665"/>
                    <a:pt x="269" y="675"/>
                    <a:pt x="261" y="680"/>
                  </a:cubicBezTo>
                  <a:cubicBezTo>
                    <a:pt x="254" y="684"/>
                    <a:pt x="244" y="682"/>
                    <a:pt x="239" y="674"/>
                  </a:cubicBezTo>
                  <a:cubicBezTo>
                    <a:pt x="235" y="667"/>
                    <a:pt x="237" y="657"/>
                    <a:pt x="245" y="652"/>
                  </a:cubicBezTo>
                  <a:close/>
                  <a:moveTo>
                    <a:pt x="300" y="620"/>
                  </a:moveTo>
                  <a:lnTo>
                    <a:pt x="300" y="620"/>
                  </a:lnTo>
                  <a:cubicBezTo>
                    <a:pt x="307" y="615"/>
                    <a:pt x="317" y="617"/>
                    <a:pt x="322" y="625"/>
                  </a:cubicBezTo>
                  <a:cubicBezTo>
                    <a:pt x="326" y="633"/>
                    <a:pt x="324" y="642"/>
                    <a:pt x="316" y="647"/>
                  </a:cubicBezTo>
                  <a:cubicBezTo>
                    <a:pt x="309" y="651"/>
                    <a:pt x="299" y="649"/>
                    <a:pt x="294" y="641"/>
                  </a:cubicBezTo>
                  <a:cubicBezTo>
                    <a:pt x="290" y="634"/>
                    <a:pt x="292" y="624"/>
                    <a:pt x="300" y="620"/>
                  </a:cubicBezTo>
                  <a:close/>
                  <a:moveTo>
                    <a:pt x="355" y="587"/>
                  </a:moveTo>
                  <a:lnTo>
                    <a:pt x="355" y="587"/>
                  </a:lnTo>
                  <a:cubicBezTo>
                    <a:pt x="362" y="582"/>
                    <a:pt x="372" y="584"/>
                    <a:pt x="377" y="592"/>
                  </a:cubicBezTo>
                  <a:cubicBezTo>
                    <a:pt x="381" y="600"/>
                    <a:pt x="379" y="609"/>
                    <a:pt x="371" y="614"/>
                  </a:cubicBezTo>
                  <a:cubicBezTo>
                    <a:pt x="363" y="619"/>
                    <a:pt x="354" y="616"/>
                    <a:pt x="349" y="609"/>
                  </a:cubicBezTo>
                  <a:cubicBezTo>
                    <a:pt x="345" y="601"/>
                    <a:pt x="347" y="591"/>
                    <a:pt x="355" y="587"/>
                  </a:cubicBezTo>
                  <a:close/>
                  <a:moveTo>
                    <a:pt x="409" y="554"/>
                  </a:moveTo>
                  <a:lnTo>
                    <a:pt x="409" y="554"/>
                  </a:lnTo>
                  <a:cubicBezTo>
                    <a:pt x="417" y="549"/>
                    <a:pt x="427" y="551"/>
                    <a:pt x="431" y="559"/>
                  </a:cubicBezTo>
                  <a:cubicBezTo>
                    <a:pt x="436" y="567"/>
                    <a:pt x="434" y="576"/>
                    <a:pt x="426" y="581"/>
                  </a:cubicBezTo>
                  <a:cubicBezTo>
                    <a:pt x="418" y="586"/>
                    <a:pt x="409" y="583"/>
                    <a:pt x="404" y="576"/>
                  </a:cubicBezTo>
                  <a:cubicBezTo>
                    <a:pt x="399" y="568"/>
                    <a:pt x="402" y="558"/>
                    <a:pt x="409" y="554"/>
                  </a:cubicBezTo>
                  <a:close/>
                  <a:moveTo>
                    <a:pt x="464" y="521"/>
                  </a:moveTo>
                  <a:lnTo>
                    <a:pt x="464" y="521"/>
                  </a:lnTo>
                  <a:cubicBezTo>
                    <a:pt x="472" y="516"/>
                    <a:pt x="482" y="519"/>
                    <a:pt x="486" y="526"/>
                  </a:cubicBezTo>
                  <a:cubicBezTo>
                    <a:pt x="491" y="534"/>
                    <a:pt x="488" y="544"/>
                    <a:pt x="481" y="548"/>
                  </a:cubicBezTo>
                  <a:cubicBezTo>
                    <a:pt x="473" y="553"/>
                    <a:pt x="463" y="550"/>
                    <a:pt x="459" y="543"/>
                  </a:cubicBezTo>
                  <a:cubicBezTo>
                    <a:pt x="454" y="535"/>
                    <a:pt x="457" y="525"/>
                    <a:pt x="464" y="521"/>
                  </a:cubicBezTo>
                  <a:close/>
                  <a:moveTo>
                    <a:pt x="515" y="484"/>
                  </a:moveTo>
                  <a:lnTo>
                    <a:pt x="515" y="484"/>
                  </a:lnTo>
                  <a:cubicBezTo>
                    <a:pt x="522" y="479"/>
                    <a:pt x="532" y="480"/>
                    <a:pt x="537" y="487"/>
                  </a:cubicBezTo>
                  <a:cubicBezTo>
                    <a:pt x="543" y="494"/>
                    <a:pt x="541" y="504"/>
                    <a:pt x="534" y="510"/>
                  </a:cubicBezTo>
                  <a:cubicBezTo>
                    <a:pt x="527" y="515"/>
                    <a:pt x="517" y="514"/>
                    <a:pt x="512" y="507"/>
                  </a:cubicBezTo>
                  <a:cubicBezTo>
                    <a:pt x="506" y="500"/>
                    <a:pt x="508" y="490"/>
                    <a:pt x="515" y="484"/>
                  </a:cubicBezTo>
                  <a:close/>
                  <a:moveTo>
                    <a:pt x="574" y="452"/>
                  </a:moveTo>
                  <a:lnTo>
                    <a:pt x="574" y="452"/>
                  </a:lnTo>
                  <a:cubicBezTo>
                    <a:pt x="583" y="449"/>
                    <a:pt x="592" y="453"/>
                    <a:pt x="595" y="461"/>
                  </a:cubicBezTo>
                  <a:cubicBezTo>
                    <a:pt x="599" y="469"/>
                    <a:pt x="595" y="478"/>
                    <a:pt x="586" y="482"/>
                  </a:cubicBezTo>
                  <a:cubicBezTo>
                    <a:pt x="578" y="485"/>
                    <a:pt x="569" y="481"/>
                    <a:pt x="566" y="473"/>
                  </a:cubicBezTo>
                  <a:cubicBezTo>
                    <a:pt x="562" y="465"/>
                    <a:pt x="566" y="455"/>
                    <a:pt x="574" y="452"/>
                  </a:cubicBezTo>
                  <a:close/>
                  <a:moveTo>
                    <a:pt x="634" y="428"/>
                  </a:moveTo>
                  <a:lnTo>
                    <a:pt x="634" y="428"/>
                  </a:lnTo>
                  <a:cubicBezTo>
                    <a:pt x="642" y="425"/>
                    <a:pt x="651" y="429"/>
                    <a:pt x="655" y="437"/>
                  </a:cubicBezTo>
                  <a:cubicBezTo>
                    <a:pt x="658" y="445"/>
                    <a:pt x="654" y="455"/>
                    <a:pt x="646" y="458"/>
                  </a:cubicBezTo>
                  <a:cubicBezTo>
                    <a:pt x="638" y="461"/>
                    <a:pt x="628" y="457"/>
                    <a:pt x="625" y="449"/>
                  </a:cubicBezTo>
                  <a:cubicBezTo>
                    <a:pt x="622" y="441"/>
                    <a:pt x="626" y="432"/>
                    <a:pt x="634" y="428"/>
                  </a:cubicBezTo>
                  <a:close/>
                  <a:moveTo>
                    <a:pt x="693" y="404"/>
                  </a:moveTo>
                  <a:lnTo>
                    <a:pt x="693" y="404"/>
                  </a:lnTo>
                  <a:cubicBezTo>
                    <a:pt x="702" y="401"/>
                    <a:pt x="711" y="405"/>
                    <a:pt x="714" y="413"/>
                  </a:cubicBezTo>
                  <a:cubicBezTo>
                    <a:pt x="717" y="422"/>
                    <a:pt x="714" y="431"/>
                    <a:pt x="705" y="434"/>
                  </a:cubicBezTo>
                  <a:cubicBezTo>
                    <a:pt x="697" y="437"/>
                    <a:pt x="688" y="434"/>
                    <a:pt x="684" y="425"/>
                  </a:cubicBezTo>
                  <a:cubicBezTo>
                    <a:pt x="681" y="417"/>
                    <a:pt x="685" y="408"/>
                    <a:pt x="693" y="404"/>
                  </a:cubicBezTo>
                  <a:close/>
                  <a:moveTo>
                    <a:pt x="753" y="381"/>
                  </a:moveTo>
                  <a:lnTo>
                    <a:pt x="753" y="381"/>
                  </a:lnTo>
                  <a:cubicBezTo>
                    <a:pt x="761" y="377"/>
                    <a:pt x="770" y="381"/>
                    <a:pt x="774" y="390"/>
                  </a:cubicBezTo>
                  <a:cubicBezTo>
                    <a:pt x="777" y="398"/>
                    <a:pt x="773" y="407"/>
                    <a:pt x="765" y="410"/>
                  </a:cubicBezTo>
                  <a:cubicBezTo>
                    <a:pt x="757" y="414"/>
                    <a:pt x="747" y="410"/>
                    <a:pt x="744" y="402"/>
                  </a:cubicBezTo>
                  <a:cubicBezTo>
                    <a:pt x="741" y="393"/>
                    <a:pt x="745" y="384"/>
                    <a:pt x="753" y="381"/>
                  </a:cubicBezTo>
                  <a:close/>
                  <a:moveTo>
                    <a:pt x="812" y="357"/>
                  </a:moveTo>
                  <a:lnTo>
                    <a:pt x="812" y="357"/>
                  </a:lnTo>
                  <a:cubicBezTo>
                    <a:pt x="820" y="354"/>
                    <a:pt x="830" y="358"/>
                    <a:pt x="833" y="366"/>
                  </a:cubicBezTo>
                  <a:cubicBezTo>
                    <a:pt x="836" y="374"/>
                    <a:pt x="832" y="383"/>
                    <a:pt x="824" y="387"/>
                  </a:cubicBezTo>
                  <a:cubicBezTo>
                    <a:pt x="816" y="390"/>
                    <a:pt x="807" y="386"/>
                    <a:pt x="803" y="378"/>
                  </a:cubicBezTo>
                  <a:cubicBezTo>
                    <a:pt x="800" y="370"/>
                    <a:pt x="804" y="360"/>
                    <a:pt x="812" y="357"/>
                  </a:cubicBezTo>
                  <a:close/>
                  <a:moveTo>
                    <a:pt x="874" y="334"/>
                  </a:moveTo>
                  <a:lnTo>
                    <a:pt x="874" y="334"/>
                  </a:lnTo>
                  <a:cubicBezTo>
                    <a:pt x="883" y="332"/>
                    <a:pt x="892" y="337"/>
                    <a:pt x="894" y="346"/>
                  </a:cubicBezTo>
                  <a:cubicBezTo>
                    <a:pt x="896" y="354"/>
                    <a:pt x="891" y="363"/>
                    <a:pt x="882" y="365"/>
                  </a:cubicBezTo>
                  <a:cubicBezTo>
                    <a:pt x="874" y="367"/>
                    <a:pt x="865" y="362"/>
                    <a:pt x="863" y="353"/>
                  </a:cubicBezTo>
                  <a:cubicBezTo>
                    <a:pt x="860" y="345"/>
                    <a:pt x="866" y="336"/>
                    <a:pt x="874" y="334"/>
                  </a:cubicBezTo>
                  <a:close/>
                  <a:moveTo>
                    <a:pt x="934" y="318"/>
                  </a:moveTo>
                  <a:lnTo>
                    <a:pt x="934" y="318"/>
                  </a:lnTo>
                  <a:cubicBezTo>
                    <a:pt x="942" y="315"/>
                    <a:pt x="951" y="319"/>
                    <a:pt x="955" y="327"/>
                  </a:cubicBezTo>
                  <a:cubicBezTo>
                    <a:pt x="958" y="335"/>
                    <a:pt x="954" y="344"/>
                    <a:pt x="946" y="348"/>
                  </a:cubicBezTo>
                  <a:cubicBezTo>
                    <a:pt x="938" y="351"/>
                    <a:pt x="928" y="347"/>
                    <a:pt x="925" y="339"/>
                  </a:cubicBezTo>
                  <a:cubicBezTo>
                    <a:pt x="922" y="330"/>
                    <a:pt x="926" y="321"/>
                    <a:pt x="934" y="318"/>
                  </a:cubicBezTo>
                  <a:close/>
                  <a:moveTo>
                    <a:pt x="993" y="294"/>
                  </a:moveTo>
                  <a:lnTo>
                    <a:pt x="993" y="294"/>
                  </a:lnTo>
                  <a:cubicBezTo>
                    <a:pt x="1002" y="291"/>
                    <a:pt x="1011" y="295"/>
                    <a:pt x="1014" y="303"/>
                  </a:cubicBezTo>
                  <a:cubicBezTo>
                    <a:pt x="1018" y="311"/>
                    <a:pt x="1014" y="320"/>
                    <a:pt x="1005" y="324"/>
                  </a:cubicBezTo>
                  <a:cubicBezTo>
                    <a:pt x="997" y="327"/>
                    <a:pt x="988" y="323"/>
                    <a:pt x="984" y="315"/>
                  </a:cubicBezTo>
                  <a:cubicBezTo>
                    <a:pt x="981" y="307"/>
                    <a:pt x="985" y="297"/>
                    <a:pt x="993" y="294"/>
                  </a:cubicBezTo>
                  <a:close/>
                  <a:moveTo>
                    <a:pt x="1053" y="270"/>
                  </a:moveTo>
                  <a:lnTo>
                    <a:pt x="1053" y="270"/>
                  </a:lnTo>
                  <a:cubicBezTo>
                    <a:pt x="1061" y="267"/>
                    <a:pt x="1070" y="271"/>
                    <a:pt x="1074" y="279"/>
                  </a:cubicBezTo>
                  <a:cubicBezTo>
                    <a:pt x="1077" y="287"/>
                    <a:pt x="1073" y="297"/>
                    <a:pt x="1065" y="300"/>
                  </a:cubicBezTo>
                  <a:cubicBezTo>
                    <a:pt x="1057" y="303"/>
                    <a:pt x="1047" y="299"/>
                    <a:pt x="1044" y="291"/>
                  </a:cubicBezTo>
                  <a:cubicBezTo>
                    <a:pt x="1041" y="283"/>
                    <a:pt x="1045" y="274"/>
                    <a:pt x="1053" y="270"/>
                  </a:cubicBezTo>
                  <a:close/>
                  <a:moveTo>
                    <a:pt x="1108" y="243"/>
                  </a:moveTo>
                  <a:lnTo>
                    <a:pt x="1108" y="243"/>
                  </a:lnTo>
                  <a:cubicBezTo>
                    <a:pt x="1115" y="239"/>
                    <a:pt x="1125" y="241"/>
                    <a:pt x="1130" y="249"/>
                  </a:cubicBezTo>
                  <a:cubicBezTo>
                    <a:pt x="1134" y="256"/>
                    <a:pt x="1132" y="266"/>
                    <a:pt x="1124" y="271"/>
                  </a:cubicBezTo>
                  <a:cubicBezTo>
                    <a:pt x="1117" y="275"/>
                    <a:pt x="1107" y="273"/>
                    <a:pt x="1102" y="265"/>
                  </a:cubicBezTo>
                  <a:cubicBezTo>
                    <a:pt x="1098" y="258"/>
                    <a:pt x="1100" y="248"/>
                    <a:pt x="1108" y="243"/>
                  </a:cubicBezTo>
                  <a:close/>
                  <a:moveTo>
                    <a:pt x="1168" y="209"/>
                  </a:moveTo>
                  <a:lnTo>
                    <a:pt x="1168" y="209"/>
                  </a:lnTo>
                  <a:cubicBezTo>
                    <a:pt x="1177" y="207"/>
                    <a:pt x="1185" y="213"/>
                    <a:pt x="1187" y="221"/>
                  </a:cubicBezTo>
                  <a:cubicBezTo>
                    <a:pt x="1189" y="230"/>
                    <a:pt x="1183" y="238"/>
                    <a:pt x="1174" y="240"/>
                  </a:cubicBezTo>
                  <a:cubicBezTo>
                    <a:pt x="1166" y="242"/>
                    <a:pt x="1157" y="236"/>
                    <a:pt x="1155" y="227"/>
                  </a:cubicBezTo>
                  <a:cubicBezTo>
                    <a:pt x="1154" y="219"/>
                    <a:pt x="1159" y="210"/>
                    <a:pt x="1168" y="209"/>
                  </a:cubicBezTo>
                  <a:close/>
                  <a:moveTo>
                    <a:pt x="1231" y="196"/>
                  </a:moveTo>
                  <a:lnTo>
                    <a:pt x="1231" y="196"/>
                  </a:lnTo>
                  <a:cubicBezTo>
                    <a:pt x="1239" y="194"/>
                    <a:pt x="1248" y="200"/>
                    <a:pt x="1250" y="209"/>
                  </a:cubicBezTo>
                  <a:cubicBezTo>
                    <a:pt x="1251" y="217"/>
                    <a:pt x="1246" y="226"/>
                    <a:pt x="1237" y="227"/>
                  </a:cubicBezTo>
                  <a:cubicBezTo>
                    <a:pt x="1228" y="229"/>
                    <a:pt x="1220" y="224"/>
                    <a:pt x="1218" y="215"/>
                  </a:cubicBezTo>
                  <a:cubicBezTo>
                    <a:pt x="1216" y="206"/>
                    <a:pt x="1222" y="198"/>
                    <a:pt x="1231" y="196"/>
                  </a:cubicBezTo>
                  <a:close/>
                  <a:moveTo>
                    <a:pt x="1285" y="173"/>
                  </a:moveTo>
                  <a:lnTo>
                    <a:pt x="1285" y="173"/>
                  </a:lnTo>
                  <a:cubicBezTo>
                    <a:pt x="1293" y="169"/>
                    <a:pt x="1303" y="172"/>
                    <a:pt x="1307" y="180"/>
                  </a:cubicBezTo>
                  <a:cubicBezTo>
                    <a:pt x="1311" y="188"/>
                    <a:pt x="1308" y="198"/>
                    <a:pt x="1300" y="202"/>
                  </a:cubicBezTo>
                  <a:cubicBezTo>
                    <a:pt x="1292" y="206"/>
                    <a:pt x="1282" y="203"/>
                    <a:pt x="1278" y="195"/>
                  </a:cubicBezTo>
                  <a:cubicBezTo>
                    <a:pt x="1274" y="187"/>
                    <a:pt x="1277" y="177"/>
                    <a:pt x="1285" y="173"/>
                  </a:cubicBezTo>
                  <a:close/>
                  <a:moveTo>
                    <a:pt x="1345" y="147"/>
                  </a:moveTo>
                  <a:lnTo>
                    <a:pt x="1345" y="147"/>
                  </a:lnTo>
                  <a:cubicBezTo>
                    <a:pt x="1353" y="144"/>
                    <a:pt x="1363" y="148"/>
                    <a:pt x="1366" y="156"/>
                  </a:cubicBezTo>
                  <a:cubicBezTo>
                    <a:pt x="1369" y="164"/>
                    <a:pt x="1365" y="173"/>
                    <a:pt x="1357" y="177"/>
                  </a:cubicBezTo>
                  <a:cubicBezTo>
                    <a:pt x="1349" y="180"/>
                    <a:pt x="1340" y="176"/>
                    <a:pt x="1336" y="168"/>
                  </a:cubicBezTo>
                  <a:cubicBezTo>
                    <a:pt x="1333" y="160"/>
                    <a:pt x="1337" y="150"/>
                    <a:pt x="1345" y="147"/>
                  </a:cubicBezTo>
                  <a:close/>
                  <a:moveTo>
                    <a:pt x="1405" y="123"/>
                  </a:moveTo>
                  <a:lnTo>
                    <a:pt x="1405" y="123"/>
                  </a:lnTo>
                  <a:cubicBezTo>
                    <a:pt x="1413" y="120"/>
                    <a:pt x="1422" y="124"/>
                    <a:pt x="1426" y="132"/>
                  </a:cubicBezTo>
                  <a:cubicBezTo>
                    <a:pt x="1429" y="140"/>
                    <a:pt x="1425" y="149"/>
                    <a:pt x="1417" y="153"/>
                  </a:cubicBezTo>
                  <a:cubicBezTo>
                    <a:pt x="1409" y="156"/>
                    <a:pt x="1399" y="152"/>
                    <a:pt x="1396" y="144"/>
                  </a:cubicBezTo>
                  <a:cubicBezTo>
                    <a:pt x="1393" y="136"/>
                    <a:pt x="1396" y="126"/>
                    <a:pt x="1405" y="123"/>
                  </a:cubicBezTo>
                  <a:close/>
                  <a:moveTo>
                    <a:pt x="1464" y="99"/>
                  </a:moveTo>
                  <a:lnTo>
                    <a:pt x="1464" y="99"/>
                  </a:lnTo>
                  <a:cubicBezTo>
                    <a:pt x="1472" y="96"/>
                    <a:pt x="1482" y="100"/>
                    <a:pt x="1485" y="108"/>
                  </a:cubicBezTo>
                  <a:cubicBezTo>
                    <a:pt x="1488" y="116"/>
                    <a:pt x="1484" y="126"/>
                    <a:pt x="1476" y="129"/>
                  </a:cubicBezTo>
                  <a:cubicBezTo>
                    <a:pt x="1468" y="132"/>
                    <a:pt x="1459" y="128"/>
                    <a:pt x="1455" y="120"/>
                  </a:cubicBezTo>
                  <a:cubicBezTo>
                    <a:pt x="1452" y="112"/>
                    <a:pt x="1456" y="103"/>
                    <a:pt x="1464" y="99"/>
                  </a:cubicBezTo>
                  <a:close/>
                  <a:moveTo>
                    <a:pt x="1530" y="85"/>
                  </a:moveTo>
                  <a:lnTo>
                    <a:pt x="1530" y="85"/>
                  </a:lnTo>
                  <a:cubicBezTo>
                    <a:pt x="1538" y="83"/>
                    <a:pt x="1547" y="89"/>
                    <a:pt x="1548" y="98"/>
                  </a:cubicBezTo>
                  <a:cubicBezTo>
                    <a:pt x="1550" y="106"/>
                    <a:pt x="1545" y="115"/>
                    <a:pt x="1536" y="117"/>
                  </a:cubicBezTo>
                  <a:cubicBezTo>
                    <a:pt x="1527" y="118"/>
                    <a:pt x="1519" y="113"/>
                    <a:pt x="1517" y="104"/>
                  </a:cubicBezTo>
                  <a:cubicBezTo>
                    <a:pt x="1515" y="95"/>
                    <a:pt x="1521" y="87"/>
                    <a:pt x="1530" y="85"/>
                  </a:cubicBezTo>
                  <a:close/>
                  <a:moveTo>
                    <a:pt x="1585" y="63"/>
                  </a:moveTo>
                  <a:lnTo>
                    <a:pt x="1585" y="63"/>
                  </a:lnTo>
                  <a:cubicBezTo>
                    <a:pt x="1593" y="59"/>
                    <a:pt x="1602" y="63"/>
                    <a:pt x="1606" y="71"/>
                  </a:cubicBezTo>
                  <a:cubicBezTo>
                    <a:pt x="1610" y="78"/>
                    <a:pt x="1607" y="88"/>
                    <a:pt x="1599" y="92"/>
                  </a:cubicBezTo>
                  <a:cubicBezTo>
                    <a:pt x="1591" y="96"/>
                    <a:pt x="1582" y="93"/>
                    <a:pt x="1578" y="85"/>
                  </a:cubicBezTo>
                  <a:cubicBezTo>
                    <a:pt x="1574" y="77"/>
                    <a:pt x="1577" y="67"/>
                    <a:pt x="1585" y="63"/>
                  </a:cubicBezTo>
                  <a:close/>
                  <a:moveTo>
                    <a:pt x="1649" y="42"/>
                  </a:moveTo>
                  <a:lnTo>
                    <a:pt x="1649" y="42"/>
                  </a:lnTo>
                  <a:cubicBezTo>
                    <a:pt x="1658" y="40"/>
                    <a:pt x="1666" y="46"/>
                    <a:pt x="1668" y="55"/>
                  </a:cubicBezTo>
                  <a:cubicBezTo>
                    <a:pt x="1670" y="63"/>
                    <a:pt x="1664" y="72"/>
                    <a:pt x="1655" y="73"/>
                  </a:cubicBezTo>
                  <a:cubicBezTo>
                    <a:pt x="1647" y="75"/>
                    <a:pt x="1638" y="70"/>
                    <a:pt x="1636" y="61"/>
                  </a:cubicBezTo>
                  <a:cubicBezTo>
                    <a:pt x="1635" y="52"/>
                    <a:pt x="1640" y="44"/>
                    <a:pt x="1649" y="42"/>
                  </a:cubicBezTo>
                  <a:close/>
                  <a:moveTo>
                    <a:pt x="1708" y="27"/>
                  </a:moveTo>
                  <a:lnTo>
                    <a:pt x="1708" y="27"/>
                  </a:lnTo>
                  <a:cubicBezTo>
                    <a:pt x="1716" y="24"/>
                    <a:pt x="1726" y="28"/>
                    <a:pt x="1729" y="36"/>
                  </a:cubicBezTo>
                  <a:cubicBezTo>
                    <a:pt x="1732" y="44"/>
                    <a:pt x="1728" y="54"/>
                    <a:pt x="1720" y="57"/>
                  </a:cubicBezTo>
                  <a:cubicBezTo>
                    <a:pt x="1712" y="60"/>
                    <a:pt x="1703" y="56"/>
                    <a:pt x="1699" y="48"/>
                  </a:cubicBezTo>
                  <a:cubicBezTo>
                    <a:pt x="1696" y="40"/>
                    <a:pt x="1700" y="31"/>
                    <a:pt x="1708" y="27"/>
                  </a:cubicBezTo>
                  <a:close/>
                  <a:moveTo>
                    <a:pt x="1767" y="4"/>
                  </a:moveTo>
                  <a:lnTo>
                    <a:pt x="1767" y="4"/>
                  </a:lnTo>
                  <a:cubicBezTo>
                    <a:pt x="1776" y="0"/>
                    <a:pt x="1785" y="4"/>
                    <a:pt x="1788" y="12"/>
                  </a:cubicBezTo>
                  <a:cubicBezTo>
                    <a:pt x="1792" y="21"/>
                    <a:pt x="1788" y="30"/>
                    <a:pt x="1780" y="33"/>
                  </a:cubicBezTo>
                  <a:lnTo>
                    <a:pt x="1779" y="33"/>
                  </a:lnTo>
                  <a:cubicBezTo>
                    <a:pt x="1771" y="37"/>
                    <a:pt x="1762" y="33"/>
                    <a:pt x="1759" y="24"/>
                  </a:cubicBezTo>
                  <a:cubicBezTo>
                    <a:pt x="1755" y="16"/>
                    <a:pt x="1759" y="7"/>
                    <a:pt x="1767" y="4"/>
                  </a:cubicBezTo>
                  <a:close/>
                </a:path>
              </a:pathLst>
            </a:custGeom>
            <a:solidFill>
              <a:srgbClr val="000000"/>
            </a:solidFill>
            <a:ln w="6">
              <a:solidFill>
                <a:srgbClr val="000000"/>
              </a:solidFill>
              <a:bevel/>
              <a:headEnd/>
              <a:tailEnd/>
            </a:ln>
          </p:spPr>
          <p:txBody>
            <a:bodyPr/>
            <a:lstStyle/>
            <a:p>
              <a:endParaRPr lang="en-US"/>
            </a:p>
          </p:txBody>
        </p:sp>
        <p:sp>
          <p:nvSpPr>
            <p:cNvPr id="80" name="Freeform 51"/>
            <p:cNvSpPr>
              <a:spLocks noEditPoints="1"/>
            </p:cNvSpPr>
            <p:nvPr/>
          </p:nvSpPr>
          <p:spPr bwMode="auto">
            <a:xfrm>
              <a:off x="6000751" y="4917754"/>
              <a:ext cx="216000" cy="19050"/>
            </a:xfrm>
            <a:custGeom>
              <a:avLst/>
              <a:gdLst>
                <a:gd name="T0" fmla="*/ 2147483647 w 545"/>
                <a:gd name="T1" fmla="*/ 0 h 32"/>
                <a:gd name="T2" fmla="*/ 2147483647 w 545"/>
                <a:gd name="T3" fmla="*/ 0 h 32"/>
                <a:gd name="T4" fmla="*/ 2147483647 w 545"/>
                <a:gd name="T5" fmla="*/ 2147483647 h 32"/>
                <a:gd name="T6" fmla="*/ 2147483647 w 545"/>
                <a:gd name="T7" fmla="*/ 2147483647 h 32"/>
                <a:gd name="T8" fmla="*/ 2147483647 w 545"/>
                <a:gd name="T9" fmla="*/ 2147483647 h 32"/>
                <a:gd name="T10" fmla="*/ 0 w 545"/>
                <a:gd name="T11" fmla="*/ 2147483647 h 32"/>
                <a:gd name="T12" fmla="*/ 2147483647 w 545"/>
                <a:gd name="T13" fmla="*/ 0 h 32"/>
                <a:gd name="T14" fmla="*/ 2147483647 w 545"/>
                <a:gd name="T15" fmla="*/ 0 h 32"/>
                <a:gd name="T16" fmla="*/ 2147483647 w 545"/>
                <a:gd name="T17" fmla="*/ 0 h 32"/>
                <a:gd name="T18" fmla="*/ 2147483647 w 545"/>
                <a:gd name="T19" fmla="*/ 2147483647 h 32"/>
                <a:gd name="T20" fmla="*/ 2147483647 w 545"/>
                <a:gd name="T21" fmla="*/ 2147483647 h 32"/>
                <a:gd name="T22" fmla="*/ 2147483647 w 545"/>
                <a:gd name="T23" fmla="*/ 2147483647 h 32"/>
                <a:gd name="T24" fmla="*/ 2147483647 w 545"/>
                <a:gd name="T25" fmla="*/ 2147483647 h 32"/>
                <a:gd name="T26" fmla="*/ 2147483647 w 545"/>
                <a:gd name="T27" fmla="*/ 0 h 32"/>
                <a:gd name="T28" fmla="*/ 2147483647 w 545"/>
                <a:gd name="T29" fmla="*/ 0 h 32"/>
                <a:gd name="T30" fmla="*/ 2147483647 w 545"/>
                <a:gd name="T31" fmla="*/ 0 h 32"/>
                <a:gd name="T32" fmla="*/ 2147483647 w 545"/>
                <a:gd name="T33" fmla="*/ 2147483647 h 32"/>
                <a:gd name="T34" fmla="*/ 2147483647 w 545"/>
                <a:gd name="T35" fmla="*/ 2147483647 h 32"/>
                <a:gd name="T36" fmla="*/ 2147483647 w 545"/>
                <a:gd name="T37" fmla="*/ 2147483647 h 32"/>
                <a:gd name="T38" fmla="*/ 2147483647 w 545"/>
                <a:gd name="T39" fmla="*/ 2147483647 h 32"/>
                <a:gd name="T40" fmla="*/ 2147483647 w 545"/>
                <a:gd name="T41" fmla="*/ 0 h 32"/>
                <a:gd name="T42" fmla="*/ 2147483647 w 545"/>
                <a:gd name="T43" fmla="*/ 0 h 32"/>
                <a:gd name="T44" fmla="*/ 2147483647 w 545"/>
                <a:gd name="T45" fmla="*/ 0 h 32"/>
                <a:gd name="T46" fmla="*/ 2147483647 w 545"/>
                <a:gd name="T47" fmla="*/ 2147483647 h 32"/>
                <a:gd name="T48" fmla="*/ 2147483647 w 545"/>
                <a:gd name="T49" fmla="*/ 2147483647 h 32"/>
                <a:gd name="T50" fmla="*/ 2147483647 w 545"/>
                <a:gd name="T51" fmla="*/ 2147483647 h 32"/>
                <a:gd name="T52" fmla="*/ 2147483647 w 545"/>
                <a:gd name="T53" fmla="*/ 2147483647 h 32"/>
                <a:gd name="T54" fmla="*/ 2147483647 w 545"/>
                <a:gd name="T55" fmla="*/ 0 h 32"/>
                <a:gd name="T56" fmla="*/ 2147483647 w 545"/>
                <a:gd name="T57" fmla="*/ 0 h 32"/>
                <a:gd name="T58" fmla="*/ 2147483647 w 545"/>
                <a:gd name="T59" fmla="*/ 0 h 32"/>
                <a:gd name="T60" fmla="*/ 2147483647 w 545"/>
                <a:gd name="T61" fmla="*/ 2147483647 h 32"/>
                <a:gd name="T62" fmla="*/ 2147483647 w 545"/>
                <a:gd name="T63" fmla="*/ 2147483647 h 32"/>
                <a:gd name="T64" fmla="*/ 2147483647 w 545"/>
                <a:gd name="T65" fmla="*/ 2147483647 h 32"/>
                <a:gd name="T66" fmla="*/ 2147483647 w 545"/>
                <a:gd name="T67" fmla="*/ 2147483647 h 32"/>
                <a:gd name="T68" fmla="*/ 2147483647 w 545"/>
                <a:gd name="T69" fmla="*/ 0 h 32"/>
                <a:gd name="T70" fmla="*/ 2147483647 w 545"/>
                <a:gd name="T71" fmla="*/ 0 h 32"/>
                <a:gd name="T72" fmla="*/ 2147483647 w 545"/>
                <a:gd name="T73" fmla="*/ 0 h 32"/>
                <a:gd name="T74" fmla="*/ 2147483647 w 545"/>
                <a:gd name="T75" fmla="*/ 2147483647 h 32"/>
                <a:gd name="T76" fmla="*/ 2147483647 w 545"/>
                <a:gd name="T77" fmla="*/ 2147483647 h 32"/>
                <a:gd name="T78" fmla="*/ 2147483647 w 545"/>
                <a:gd name="T79" fmla="*/ 2147483647 h 32"/>
                <a:gd name="T80" fmla="*/ 2147483647 w 545"/>
                <a:gd name="T81" fmla="*/ 2147483647 h 32"/>
                <a:gd name="T82" fmla="*/ 2147483647 w 545"/>
                <a:gd name="T83" fmla="*/ 0 h 32"/>
                <a:gd name="T84" fmla="*/ 2147483647 w 545"/>
                <a:gd name="T85" fmla="*/ 0 h 32"/>
                <a:gd name="T86" fmla="*/ 2147483647 w 545"/>
                <a:gd name="T87" fmla="*/ 0 h 32"/>
                <a:gd name="T88" fmla="*/ 2147483647 w 545"/>
                <a:gd name="T89" fmla="*/ 2147483647 h 32"/>
                <a:gd name="T90" fmla="*/ 2147483647 w 545"/>
                <a:gd name="T91" fmla="*/ 2147483647 h 32"/>
                <a:gd name="T92" fmla="*/ 2147483647 w 545"/>
                <a:gd name="T93" fmla="*/ 2147483647 h 32"/>
                <a:gd name="T94" fmla="*/ 2147483647 w 545"/>
                <a:gd name="T95" fmla="*/ 2147483647 h 32"/>
                <a:gd name="T96" fmla="*/ 2147483647 w 545"/>
                <a:gd name="T97" fmla="*/ 0 h 32"/>
                <a:gd name="T98" fmla="*/ 2147483647 w 545"/>
                <a:gd name="T99" fmla="*/ 0 h 32"/>
                <a:gd name="T100" fmla="*/ 2147483647 w 545"/>
                <a:gd name="T101" fmla="*/ 0 h 32"/>
                <a:gd name="T102" fmla="*/ 2147483647 w 545"/>
                <a:gd name="T103" fmla="*/ 2147483647 h 32"/>
                <a:gd name="T104" fmla="*/ 2147483647 w 545"/>
                <a:gd name="T105" fmla="*/ 2147483647 h 32"/>
                <a:gd name="T106" fmla="*/ 2147483647 w 545"/>
                <a:gd name="T107" fmla="*/ 2147483647 h 32"/>
                <a:gd name="T108" fmla="*/ 2147483647 w 545"/>
                <a:gd name="T109" fmla="*/ 2147483647 h 32"/>
                <a:gd name="T110" fmla="*/ 2147483647 w 545"/>
                <a:gd name="T111" fmla="*/ 0 h 32"/>
                <a:gd name="T112" fmla="*/ 2147483647 w 545"/>
                <a:gd name="T113" fmla="*/ 0 h 32"/>
                <a:gd name="T114" fmla="*/ 2147483647 w 545"/>
                <a:gd name="T115" fmla="*/ 0 h 32"/>
                <a:gd name="T116" fmla="*/ 2147483647 w 545"/>
                <a:gd name="T117" fmla="*/ 2147483647 h 32"/>
                <a:gd name="T118" fmla="*/ 2147483647 w 545"/>
                <a:gd name="T119" fmla="*/ 2147483647 h 32"/>
                <a:gd name="T120" fmla="*/ 2147483647 w 545"/>
                <a:gd name="T121" fmla="*/ 2147483647 h 32"/>
                <a:gd name="T122" fmla="*/ 2147483647 w 545"/>
                <a:gd name="T123" fmla="*/ 2147483647 h 32"/>
                <a:gd name="T124" fmla="*/ 2147483647 w 545"/>
                <a:gd name="T125" fmla="*/ 0 h 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5"/>
                <a:gd name="T190" fmla="*/ 0 h 32"/>
                <a:gd name="T191" fmla="*/ 545 w 545"/>
                <a:gd name="T192" fmla="*/ 32 h 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5" h="32">
                  <a:moveTo>
                    <a:pt x="16" y="0"/>
                  </a:moveTo>
                  <a:lnTo>
                    <a:pt x="17" y="0"/>
                  </a:lnTo>
                  <a:cubicBezTo>
                    <a:pt x="25" y="0"/>
                    <a:pt x="33" y="8"/>
                    <a:pt x="33" y="16"/>
                  </a:cubicBezTo>
                  <a:cubicBezTo>
                    <a:pt x="33" y="25"/>
                    <a:pt x="25" y="32"/>
                    <a:pt x="17" y="32"/>
                  </a:cubicBezTo>
                  <a:lnTo>
                    <a:pt x="16" y="32"/>
                  </a:lnTo>
                  <a:cubicBezTo>
                    <a:pt x="8" y="32"/>
                    <a:pt x="0" y="25"/>
                    <a:pt x="0" y="16"/>
                  </a:cubicBezTo>
                  <a:cubicBezTo>
                    <a:pt x="0" y="8"/>
                    <a:pt x="8" y="0"/>
                    <a:pt x="16" y="0"/>
                  </a:cubicBezTo>
                  <a:close/>
                  <a:moveTo>
                    <a:pt x="81" y="0"/>
                  </a:moveTo>
                  <a:lnTo>
                    <a:pt x="81" y="0"/>
                  </a:lnTo>
                  <a:cubicBezTo>
                    <a:pt x="89" y="0"/>
                    <a:pt x="97" y="8"/>
                    <a:pt x="97" y="16"/>
                  </a:cubicBezTo>
                  <a:cubicBezTo>
                    <a:pt x="97" y="25"/>
                    <a:pt x="89" y="32"/>
                    <a:pt x="81" y="32"/>
                  </a:cubicBezTo>
                  <a:cubicBezTo>
                    <a:pt x="72" y="32"/>
                    <a:pt x="65" y="25"/>
                    <a:pt x="65" y="16"/>
                  </a:cubicBezTo>
                  <a:cubicBezTo>
                    <a:pt x="65" y="8"/>
                    <a:pt x="72" y="0"/>
                    <a:pt x="81" y="0"/>
                  </a:cubicBezTo>
                  <a:close/>
                  <a:moveTo>
                    <a:pt x="145" y="0"/>
                  </a:moveTo>
                  <a:lnTo>
                    <a:pt x="145" y="0"/>
                  </a:lnTo>
                  <a:cubicBezTo>
                    <a:pt x="153" y="0"/>
                    <a:pt x="161" y="8"/>
                    <a:pt x="161" y="16"/>
                  </a:cubicBezTo>
                  <a:cubicBezTo>
                    <a:pt x="161" y="25"/>
                    <a:pt x="153" y="32"/>
                    <a:pt x="145" y="32"/>
                  </a:cubicBezTo>
                  <a:cubicBezTo>
                    <a:pt x="136" y="32"/>
                    <a:pt x="129" y="25"/>
                    <a:pt x="129" y="16"/>
                  </a:cubicBezTo>
                  <a:cubicBezTo>
                    <a:pt x="129" y="8"/>
                    <a:pt x="136" y="0"/>
                    <a:pt x="145" y="0"/>
                  </a:cubicBezTo>
                  <a:close/>
                  <a:moveTo>
                    <a:pt x="209" y="0"/>
                  </a:moveTo>
                  <a:lnTo>
                    <a:pt x="209" y="0"/>
                  </a:lnTo>
                  <a:cubicBezTo>
                    <a:pt x="217" y="0"/>
                    <a:pt x="225" y="8"/>
                    <a:pt x="225" y="16"/>
                  </a:cubicBezTo>
                  <a:cubicBezTo>
                    <a:pt x="225" y="25"/>
                    <a:pt x="217" y="32"/>
                    <a:pt x="209" y="32"/>
                  </a:cubicBezTo>
                  <a:cubicBezTo>
                    <a:pt x="200" y="32"/>
                    <a:pt x="193" y="25"/>
                    <a:pt x="193" y="16"/>
                  </a:cubicBezTo>
                  <a:cubicBezTo>
                    <a:pt x="193" y="8"/>
                    <a:pt x="200" y="0"/>
                    <a:pt x="209" y="0"/>
                  </a:cubicBezTo>
                  <a:close/>
                  <a:moveTo>
                    <a:pt x="273" y="0"/>
                  </a:moveTo>
                  <a:lnTo>
                    <a:pt x="273" y="0"/>
                  </a:lnTo>
                  <a:cubicBezTo>
                    <a:pt x="281" y="0"/>
                    <a:pt x="289" y="8"/>
                    <a:pt x="289" y="16"/>
                  </a:cubicBezTo>
                  <a:cubicBezTo>
                    <a:pt x="289" y="25"/>
                    <a:pt x="281" y="32"/>
                    <a:pt x="273" y="32"/>
                  </a:cubicBezTo>
                  <a:cubicBezTo>
                    <a:pt x="264" y="32"/>
                    <a:pt x="257" y="25"/>
                    <a:pt x="257" y="16"/>
                  </a:cubicBezTo>
                  <a:cubicBezTo>
                    <a:pt x="257" y="8"/>
                    <a:pt x="264" y="0"/>
                    <a:pt x="273" y="0"/>
                  </a:cubicBezTo>
                  <a:close/>
                  <a:moveTo>
                    <a:pt x="337" y="0"/>
                  </a:moveTo>
                  <a:lnTo>
                    <a:pt x="337" y="0"/>
                  </a:lnTo>
                  <a:cubicBezTo>
                    <a:pt x="345" y="0"/>
                    <a:pt x="353" y="8"/>
                    <a:pt x="353" y="16"/>
                  </a:cubicBezTo>
                  <a:cubicBezTo>
                    <a:pt x="353" y="25"/>
                    <a:pt x="345" y="32"/>
                    <a:pt x="337" y="32"/>
                  </a:cubicBezTo>
                  <a:cubicBezTo>
                    <a:pt x="328" y="32"/>
                    <a:pt x="321" y="25"/>
                    <a:pt x="321" y="16"/>
                  </a:cubicBezTo>
                  <a:cubicBezTo>
                    <a:pt x="321" y="8"/>
                    <a:pt x="328" y="0"/>
                    <a:pt x="337" y="0"/>
                  </a:cubicBezTo>
                  <a:close/>
                  <a:moveTo>
                    <a:pt x="401" y="0"/>
                  </a:moveTo>
                  <a:lnTo>
                    <a:pt x="401" y="0"/>
                  </a:lnTo>
                  <a:cubicBezTo>
                    <a:pt x="410" y="0"/>
                    <a:pt x="417" y="8"/>
                    <a:pt x="417" y="16"/>
                  </a:cubicBezTo>
                  <a:cubicBezTo>
                    <a:pt x="417" y="25"/>
                    <a:pt x="410" y="32"/>
                    <a:pt x="401" y="32"/>
                  </a:cubicBezTo>
                  <a:cubicBezTo>
                    <a:pt x="392" y="32"/>
                    <a:pt x="385" y="25"/>
                    <a:pt x="385" y="16"/>
                  </a:cubicBezTo>
                  <a:cubicBezTo>
                    <a:pt x="385" y="8"/>
                    <a:pt x="392" y="0"/>
                    <a:pt x="401" y="0"/>
                  </a:cubicBezTo>
                  <a:close/>
                  <a:moveTo>
                    <a:pt x="465" y="0"/>
                  </a:moveTo>
                  <a:lnTo>
                    <a:pt x="465" y="0"/>
                  </a:lnTo>
                  <a:cubicBezTo>
                    <a:pt x="474" y="0"/>
                    <a:pt x="481" y="8"/>
                    <a:pt x="481" y="16"/>
                  </a:cubicBezTo>
                  <a:cubicBezTo>
                    <a:pt x="481" y="25"/>
                    <a:pt x="474" y="32"/>
                    <a:pt x="465" y="32"/>
                  </a:cubicBezTo>
                  <a:cubicBezTo>
                    <a:pt x="456" y="32"/>
                    <a:pt x="449" y="25"/>
                    <a:pt x="449" y="16"/>
                  </a:cubicBezTo>
                  <a:cubicBezTo>
                    <a:pt x="449" y="8"/>
                    <a:pt x="456" y="0"/>
                    <a:pt x="465" y="0"/>
                  </a:cubicBezTo>
                  <a:close/>
                  <a:moveTo>
                    <a:pt x="529" y="0"/>
                  </a:moveTo>
                  <a:lnTo>
                    <a:pt x="529" y="0"/>
                  </a:lnTo>
                  <a:cubicBezTo>
                    <a:pt x="538" y="0"/>
                    <a:pt x="545" y="8"/>
                    <a:pt x="545" y="16"/>
                  </a:cubicBezTo>
                  <a:cubicBezTo>
                    <a:pt x="545" y="25"/>
                    <a:pt x="538" y="32"/>
                    <a:pt x="529" y="32"/>
                  </a:cubicBezTo>
                  <a:cubicBezTo>
                    <a:pt x="520" y="32"/>
                    <a:pt x="513" y="25"/>
                    <a:pt x="513" y="16"/>
                  </a:cubicBezTo>
                  <a:cubicBezTo>
                    <a:pt x="513" y="8"/>
                    <a:pt x="520" y="0"/>
                    <a:pt x="529" y="0"/>
                  </a:cubicBezTo>
                  <a:close/>
                </a:path>
              </a:pathLst>
            </a:custGeom>
            <a:solidFill>
              <a:srgbClr val="000000"/>
            </a:solidFill>
            <a:ln w="6">
              <a:solidFill>
                <a:srgbClr val="000000"/>
              </a:solidFill>
              <a:bevel/>
              <a:headEnd/>
              <a:tailEnd/>
            </a:ln>
          </p:spPr>
          <p:txBody>
            <a:bodyPr/>
            <a:lstStyle/>
            <a:p>
              <a:endParaRPr lang="en-US"/>
            </a:p>
          </p:txBody>
        </p:sp>
      </p:grpSp>
      <p:pic>
        <p:nvPicPr>
          <p:cNvPr id="82" name="Picture 3">
            <a:hlinkClick r:id="" action="ppaction://noaction"/>
          </p:cNvPr>
          <p:cNvPicPr>
            <a:picLocks noChangeAspect="1" noChangeArrowheads="1"/>
          </p:cNvPicPr>
          <p:nvPr/>
        </p:nvPicPr>
        <p:blipFill>
          <a:blip r:embed="rId4" cstate="print"/>
          <a:srcRect/>
          <a:stretch>
            <a:fillRect/>
          </a:stretch>
        </p:blipFill>
        <p:spPr bwMode="auto">
          <a:xfrm>
            <a:off x="4572000" y="0"/>
            <a:ext cx="4572000" cy="3429000"/>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381000" y="3581400"/>
          <a:ext cx="5185083" cy="3581401"/>
        </p:xfrm>
        <a:graphic>
          <a:graphicData uri="http://schemas.openxmlformats.org/presentationml/2006/ole">
            <p:oleObj spid="_x0000_s143362" name="แผนภูมิ" r:id="rId5" imgW="6095928" imgH="4213944" progId="MSGraph.Chart.8">
              <p:embed followColorScheme="full"/>
            </p:oleObj>
          </a:graphicData>
        </a:graphic>
      </p:graphicFrame>
      <p:graphicFrame>
        <p:nvGraphicFramePr>
          <p:cNvPr id="84" name="Chart 83"/>
          <p:cNvGraphicFramePr/>
          <p:nvPr/>
        </p:nvGraphicFramePr>
        <p:xfrm>
          <a:off x="4131276" y="2978755"/>
          <a:ext cx="5012724" cy="3879245"/>
        </p:xfrm>
        <a:graphic>
          <a:graphicData uri="http://schemas.openxmlformats.org/drawingml/2006/chart">
            <c:chart xmlns:c="http://schemas.openxmlformats.org/drawingml/2006/chart" xmlns:r="http://schemas.openxmlformats.org/officeDocument/2006/relationships" r:id="rId6"/>
          </a:graphicData>
        </a:graphic>
      </p:graphicFrame>
      <p:sp>
        <p:nvSpPr>
          <p:cNvPr id="85" name="TextBox 84"/>
          <p:cNvSpPr txBox="1"/>
          <p:nvPr/>
        </p:nvSpPr>
        <p:spPr>
          <a:xfrm>
            <a:off x="971600" y="3429000"/>
            <a:ext cx="2588209" cy="400110"/>
          </a:xfrm>
          <a:prstGeom prst="rect">
            <a:avLst/>
          </a:prstGeom>
          <a:noFill/>
          <a:ln>
            <a:solidFill>
              <a:schemeClr val="accent1"/>
            </a:solidFill>
          </a:ln>
        </p:spPr>
        <p:txBody>
          <a:bodyPr wrap="none" rtlCol="0">
            <a:spAutoFit/>
          </a:bodyPr>
          <a:lstStyle/>
          <a:p>
            <a:r>
              <a:rPr lang="en-US" sz="2000" b="1" dirty="0" smtClean="0"/>
              <a:t>Thailand Energy Usage</a:t>
            </a:r>
            <a:endParaRPr lang="en-US" sz="2000" b="1" dirty="0"/>
          </a:p>
        </p:txBody>
      </p:sp>
      <p:sp>
        <p:nvSpPr>
          <p:cNvPr id="86" name="Rectangle 276"/>
          <p:cNvSpPr>
            <a:spLocks noChangeArrowheads="1"/>
          </p:cNvSpPr>
          <p:nvPr/>
        </p:nvSpPr>
        <p:spPr bwMode="auto">
          <a:xfrm rot="16200000">
            <a:off x="7079540" y="-1787461"/>
            <a:ext cx="276999" cy="3851920"/>
          </a:xfrm>
          <a:prstGeom prst="rect">
            <a:avLst/>
          </a:prstGeom>
          <a:noFill/>
          <a:ln w="9525">
            <a:noFill/>
            <a:miter lim="800000"/>
            <a:headEnd/>
            <a:tailEnd/>
          </a:ln>
        </p:spPr>
        <p:txBody>
          <a:bodyPr vert="eaVert" wrap="square" lIns="0" tIns="0" rIns="0" bIns="0">
            <a:spAutoFit/>
          </a:bodyPr>
          <a:lstStyle/>
          <a:p>
            <a:pPr defTabSz="1008063"/>
            <a:r>
              <a:rPr kumimoji="1" lang="en-US" altLang="ja-JP" sz="1800" b="1" dirty="0" smtClean="0">
                <a:solidFill>
                  <a:schemeClr val="tx2"/>
                </a:solidFill>
                <a:latin typeface="Tw Cen MT" pitchFamily="34" charset="0"/>
                <a:ea typeface="MS PGothic" pitchFamily="34" charset="-128"/>
                <a:cs typeface="Angsana New" pitchFamily="18" charset="-34"/>
              </a:rPr>
              <a:t>Energy Demand by Region</a:t>
            </a:r>
            <a:endParaRPr kumimoji="1" lang="en-US" altLang="ja-JP" sz="1800" b="1" dirty="0">
              <a:solidFill>
                <a:schemeClr val="tx2"/>
              </a:solidFill>
              <a:latin typeface="Tw Cen MT" pitchFamily="34" charset="0"/>
              <a:ea typeface="MS PGothic" pitchFamily="34" charset="-128"/>
              <a:cs typeface="Angsana New" pitchFamily="18" charset="-34"/>
            </a:endParaRPr>
          </a:p>
        </p:txBody>
      </p:sp>
      <p:sp>
        <p:nvSpPr>
          <p:cNvPr id="87" name="Slide Number Placeholder 86"/>
          <p:cNvSpPr>
            <a:spLocks noGrp="1"/>
          </p:cNvSpPr>
          <p:nvPr>
            <p:ph type="sldNum" sz="quarter" idx="12"/>
          </p:nvPr>
        </p:nvSpPr>
        <p:spPr/>
        <p:txBody>
          <a:bodyPr/>
          <a:lstStyle/>
          <a:p>
            <a:fld id="{EA3A0F8A-C7F3-4EE9-AFCA-027C646107EE}" type="slidenum">
              <a:rPr lang="en-US" smtClean="0"/>
              <a:pPr/>
              <a:t>32</a:t>
            </a:fld>
            <a:endParaRPr lang="en-US"/>
          </a:p>
        </p:txBody>
      </p:sp>
      <p:sp>
        <p:nvSpPr>
          <p:cNvPr id="88" name="TextBox 87"/>
          <p:cNvSpPr txBox="1"/>
          <p:nvPr/>
        </p:nvSpPr>
        <p:spPr>
          <a:xfrm>
            <a:off x="7559824" y="3933056"/>
            <a:ext cx="1584176" cy="2800767"/>
          </a:xfrm>
          <a:prstGeom prst="rect">
            <a:avLst/>
          </a:prstGeom>
          <a:solidFill>
            <a:schemeClr val="bg1"/>
          </a:solidFill>
        </p:spPr>
        <p:txBody>
          <a:bodyPr wrap="square" rtlCol="0">
            <a:spAutoFit/>
          </a:bodyPr>
          <a:lstStyle/>
          <a:p>
            <a:r>
              <a:rPr lang="en-US" sz="1600" dirty="0" smtClean="0"/>
              <a:t>Import</a:t>
            </a:r>
          </a:p>
          <a:p>
            <a:endParaRPr lang="en-US" sz="1600" dirty="0" smtClean="0"/>
          </a:p>
          <a:p>
            <a:r>
              <a:rPr lang="en-US" sz="1600" dirty="0" smtClean="0"/>
              <a:t>Natural Gas</a:t>
            </a:r>
          </a:p>
          <a:p>
            <a:endParaRPr lang="en-US" sz="1600" dirty="0" smtClean="0"/>
          </a:p>
          <a:p>
            <a:r>
              <a:rPr lang="en-US" sz="1600" dirty="0" smtClean="0"/>
              <a:t>Coal</a:t>
            </a:r>
          </a:p>
          <a:p>
            <a:endParaRPr lang="en-US" sz="1600" dirty="0" smtClean="0"/>
          </a:p>
          <a:p>
            <a:r>
              <a:rPr lang="en-US" sz="1600" dirty="0" smtClean="0"/>
              <a:t>Lignite</a:t>
            </a:r>
          </a:p>
          <a:p>
            <a:endParaRPr lang="en-US" sz="1600" dirty="0" smtClean="0"/>
          </a:p>
          <a:p>
            <a:r>
              <a:rPr lang="en-US" sz="1600" dirty="0" smtClean="0"/>
              <a:t>Water</a:t>
            </a:r>
          </a:p>
          <a:p>
            <a:endParaRPr lang="en-US" sz="1600" dirty="0" smtClean="0"/>
          </a:p>
          <a:p>
            <a:r>
              <a:rPr lang="en-US" sz="1600" dirty="0" smtClean="0"/>
              <a:t>Others</a:t>
            </a:r>
            <a:endParaRPr lang="th-TH" sz="1600" dirty="0"/>
          </a:p>
        </p:txBody>
      </p:sp>
      <p:sp>
        <p:nvSpPr>
          <p:cNvPr id="90" name="TextBox 89"/>
          <p:cNvSpPr txBox="1"/>
          <p:nvPr/>
        </p:nvSpPr>
        <p:spPr>
          <a:xfrm>
            <a:off x="8604448" y="6381329"/>
            <a:ext cx="539552" cy="523220"/>
          </a:xfrm>
          <a:prstGeom prst="rect">
            <a:avLst/>
          </a:prstGeom>
          <a:noFill/>
        </p:spPr>
        <p:txBody>
          <a:bodyPr wrap="square">
            <a:spAutoFit/>
          </a:bodyPr>
          <a:lstStyle/>
          <a:p>
            <a:pPr algn="ctr">
              <a:defRPr/>
            </a:pPr>
            <a:fld id="{70F62CD8-D6B2-4012-A82A-5171298934E3}" type="slidenum">
              <a:rPr lang="en-US">
                <a:solidFill>
                  <a:schemeClr val="accent3">
                    <a:lumMod val="10000"/>
                  </a:schemeClr>
                </a:solidFill>
                <a:latin typeface="Cordia New" pitchFamily="34" charset="-34"/>
                <a:cs typeface="Cordia New" pitchFamily="34" charset="-34"/>
              </a:rPr>
              <a:pPr algn="ctr">
                <a:defRPr/>
              </a:pPr>
              <a:t>32</a:t>
            </a:fld>
            <a:endParaRPr lang="en-US" dirty="0">
              <a:solidFill>
                <a:schemeClr val="accent3">
                  <a:lumMod val="10000"/>
                </a:schemeClr>
              </a:solidFill>
              <a:latin typeface="Cordia New" pitchFamily="34" charset="-34"/>
              <a:cs typeface="Cordia New" pitchFamily="34" charset="-34"/>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8" name="Picture 18" descr="http://www.moonbattery.com/archives/indian-poverty.jpg">
            <a:hlinkClick r:id="rId2" action="ppaction://hlinksldjump"/>
          </p:cNvPr>
          <p:cNvPicPr>
            <a:picLocks noChangeAspect="1" noChangeArrowheads="1"/>
          </p:cNvPicPr>
          <p:nvPr/>
        </p:nvPicPr>
        <p:blipFill>
          <a:blip r:embed="rId3" cstate="print"/>
          <a:srcRect/>
          <a:stretch>
            <a:fillRect/>
          </a:stretch>
        </p:blipFill>
        <p:spPr bwMode="auto">
          <a:xfrm>
            <a:off x="3423568" y="4648200"/>
            <a:ext cx="2758157" cy="2209800"/>
          </a:xfrm>
          <a:prstGeom prst="rect">
            <a:avLst/>
          </a:prstGeom>
          <a:noFill/>
        </p:spPr>
      </p:pic>
      <p:pic>
        <p:nvPicPr>
          <p:cNvPr id="15362" name="Picture 2" descr="http://upload.wikimedia.org/wikipedia/commons/thumb/d/d0/Africa_by_hdi.PNG/220px-Africa_by_hdi.PNG">
            <a:hlinkClick r:id="rId2" action="ppaction://hlinksldjump"/>
          </p:cNvPr>
          <p:cNvPicPr>
            <a:picLocks noChangeAspect="1" noChangeArrowheads="1"/>
          </p:cNvPicPr>
          <p:nvPr/>
        </p:nvPicPr>
        <p:blipFill>
          <a:blip r:embed="rId4" cstate="print"/>
          <a:srcRect/>
          <a:stretch>
            <a:fillRect/>
          </a:stretch>
        </p:blipFill>
        <p:spPr bwMode="auto">
          <a:xfrm>
            <a:off x="-1" y="2743201"/>
            <a:ext cx="3771899" cy="4114800"/>
          </a:xfrm>
          <a:prstGeom prst="rect">
            <a:avLst/>
          </a:prstGeom>
          <a:noFill/>
        </p:spPr>
      </p:pic>
      <p:sp>
        <p:nvSpPr>
          <p:cNvPr id="3" name="Rectangle 2"/>
          <p:cNvSpPr/>
          <p:nvPr/>
        </p:nvSpPr>
        <p:spPr>
          <a:xfrm>
            <a:off x="2743200" y="2971800"/>
            <a:ext cx="3412976" cy="1323439"/>
          </a:xfrm>
          <a:prstGeom prst="rect">
            <a:avLst/>
          </a:prstGeom>
        </p:spPr>
        <p:txBody>
          <a:bodyPr wrap="square">
            <a:spAutoFit/>
          </a:bodyPr>
          <a:lstStyle/>
          <a:p>
            <a:r>
              <a:rPr lang="en-US" sz="2000" dirty="0" smtClean="0"/>
              <a:t>High index values, indicated by lighter colors, show the relative poverty of African countries as ranked by the UNDP's 2004 list of countries by quality of life.</a:t>
            </a:r>
            <a:endParaRPr lang="en-US" sz="2000" dirty="0"/>
          </a:p>
        </p:txBody>
      </p:sp>
      <p:pic>
        <p:nvPicPr>
          <p:cNvPr id="15364" name="Picture 4" descr="http://cozay.com/documents/poverty5.jpg">
            <a:hlinkClick r:id="rId2" action="ppaction://hlinksldjump"/>
          </p:cNvPr>
          <p:cNvPicPr>
            <a:picLocks noChangeAspect="1" noChangeArrowheads="1"/>
          </p:cNvPicPr>
          <p:nvPr/>
        </p:nvPicPr>
        <p:blipFill>
          <a:blip r:embed="rId5" cstate="print"/>
          <a:srcRect/>
          <a:stretch>
            <a:fillRect/>
          </a:stretch>
        </p:blipFill>
        <p:spPr bwMode="auto">
          <a:xfrm>
            <a:off x="1295400" y="0"/>
            <a:ext cx="4800600" cy="3009901"/>
          </a:xfrm>
          <a:prstGeom prst="rect">
            <a:avLst/>
          </a:prstGeom>
          <a:noFill/>
        </p:spPr>
      </p:pic>
      <p:pic>
        <p:nvPicPr>
          <p:cNvPr id="15366" name="Picture 6" descr="http://cozay.com/documents/poverty3.jpg">
            <a:hlinkClick r:id="rId2" action="ppaction://hlinksldjump"/>
          </p:cNvPr>
          <p:cNvPicPr>
            <a:picLocks noChangeAspect="1" noChangeArrowheads="1"/>
          </p:cNvPicPr>
          <p:nvPr/>
        </p:nvPicPr>
        <p:blipFill>
          <a:blip r:embed="rId6" cstate="print"/>
          <a:srcRect/>
          <a:stretch>
            <a:fillRect/>
          </a:stretch>
        </p:blipFill>
        <p:spPr bwMode="auto">
          <a:xfrm>
            <a:off x="0" y="0"/>
            <a:ext cx="3635955" cy="2438400"/>
          </a:xfrm>
          <a:prstGeom prst="rect">
            <a:avLst/>
          </a:prstGeom>
          <a:noFill/>
        </p:spPr>
      </p:pic>
      <p:pic>
        <p:nvPicPr>
          <p:cNvPr id="15368" name="Picture 8" descr="http://upload.wikimedia.org/wikipedia/commons/thumb/7/7d/Boy_receiving_treatment_after_Haiti_earthquake.jpg/220px-Boy_receiving_treatment_after_Haiti_earthquake.jpg">
            <a:hlinkClick r:id="rId2" action="ppaction://hlinksldjump"/>
          </p:cNvPr>
          <p:cNvPicPr>
            <a:picLocks noChangeAspect="1" noChangeArrowheads="1"/>
          </p:cNvPicPr>
          <p:nvPr/>
        </p:nvPicPr>
        <p:blipFill>
          <a:blip r:embed="rId7" cstate="print"/>
          <a:srcRect/>
          <a:stretch>
            <a:fillRect/>
          </a:stretch>
        </p:blipFill>
        <p:spPr bwMode="auto">
          <a:xfrm>
            <a:off x="6178939" y="1905000"/>
            <a:ext cx="2965061" cy="1524000"/>
          </a:xfrm>
          <a:prstGeom prst="rect">
            <a:avLst/>
          </a:prstGeom>
          <a:noFill/>
        </p:spPr>
      </p:pic>
      <p:pic>
        <p:nvPicPr>
          <p:cNvPr id="15370" name="Picture 10" descr="http://upload.wikimedia.org/wikipedia/commons/thumb/2/2f/Haiti_Earthquake_building_damage.jpg/220px-Haiti_Earthquake_building_damage.jpg">
            <a:hlinkClick r:id="rId2" action="ppaction://hlinksldjump"/>
          </p:cNvPr>
          <p:cNvPicPr>
            <a:picLocks noChangeAspect="1" noChangeArrowheads="1"/>
          </p:cNvPicPr>
          <p:nvPr/>
        </p:nvPicPr>
        <p:blipFill>
          <a:blip r:embed="rId8" cstate="print"/>
          <a:srcRect/>
          <a:stretch>
            <a:fillRect/>
          </a:stretch>
        </p:blipFill>
        <p:spPr bwMode="auto">
          <a:xfrm>
            <a:off x="6172200" y="0"/>
            <a:ext cx="2971800" cy="1985703"/>
          </a:xfrm>
          <a:prstGeom prst="rect">
            <a:avLst/>
          </a:prstGeom>
          <a:noFill/>
        </p:spPr>
      </p:pic>
      <p:pic>
        <p:nvPicPr>
          <p:cNvPr id="15372" name="Picture 12" descr="http://upload.wikimedia.org/wikipedia/commons/thumb/c/ce/BPL_Data_GOI.png/300px-BPL_Data_GOI.png">
            <a:hlinkClick r:id="rId2" action="ppaction://hlinksldjump"/>
          </p:cNvPr>
          <p:cNvPicPr>
            <a:picLocks noChangeAspect="1" noChangeArrowheads="1"/>
          </p:cNvPicPr>
          <p:nvPr/>
        </p:nvPicPr>
        <p:blipFill>
          <a:blip r:embed="rId9" cstate="print"/>
          <a:srcRect/>
          <a:stretch>
            <a:fillRect/>
          </a:stretch>
        </p:blipFill>
        <p:spPr bwMode="auto">
          <a:xfrm>
            <a:off x="6286500" y="3505200"/>
            <a:ext cx="2857500" cy="2133601"/>
          </a:xfrm>
          <a:prstGeom prst="rect">
            <a:avLst/>
          </a:prstGeom>
          <a:noFill/>
        </p:spPr>
      </p:pic>
      <p:sp>
        <p:nvSpPr>
          <p:cNvPr id="15373" name="Rectangle 13"/>
          <p:cNvSpPr>
            <a:spLocks noChangeArrowheads="1"/>
          </p:cNvSpPr>
          <p:nvPr/>
        </p:nvSpPr>
        <p:spPr bwMode="auto">
          <a:xfrm>
            <a:off x="6324600" y="5780782"/>
            <a:ext cx="2819400" cy="1077218"/>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strike="noStrike" cap="none" normalizeH="0" baseline="0" dirty="0" smtClean="0">
                <a:ln>
                  <a:noFill/>
                </a:ln>
                <a:solidFill>
                  <a:schemeClr val="tx1"/>
                </a:solidFill>
                <a:effectLst/>
                <a:latin typeface="Arial" pitchFamily="34" charset="0"/>
                <a:cs typeface="Arial" pitchFamily="34" charset="0"/>
              </a:rPr>
              <a:t>Percent of population living </a:t>
            </a:r>
            <a:r>
              <a:rPr kumimoji="0" lang="en-US" sz="1600" b="0" i="0" strike="noStrike" cap="none" normalizeH="0" baseline="0" dirty="0" smtClean="0">
                <a:ln>
                  <a:noFill/>
                </a:ln>
                <a:solidFill>
                  <a:schemeClr val="tx1"/>
                </a:solidFill>
                <a:effectLst/>
                <a:latin typeface="Arial" pitchFamily="34" charset="0"/>
                <a:cs typeface="Arial" pitchFamily="34" charset="0"/>
                <a:hlinkClick r:id="rId10" tooltip="Below Poverty Line"/>
              </a:rPr>
              <a:t>under</a:t>
            </a:r>
            <a:r>
              <a:rPr kumimoji="0" lang="en-US" sz="1600" b="0" i="0" strike="noStrike" cap="none" normalizeH="0" dirty="0" smtClean="0">
                <a:ln>
                  <a:noFill/>
                </a:ln>
                <a:solidFill>
                  <a:schemeClr val="tx1"/>
                </a:solidFill>
                <a:effectLst/>
                <a:latin typeface="Arial" pitchFamily="34" charset="0"/>
                <a:cs typeface="Arial" pitchFamily="34" charset="0"/>
                <a:hlinkClick r:id="rId10" tooltip="Below Poverty Line"/>
              </a:rPr>
              <a:t> </a:t>
            </a:r>
            <a:r>
              <a:rPr kumimoji="0" lang="en-US" sz="1600" b="0" i="0" strike="noStrike" cap="none" normalizeH="0" baseline="0" dirty="0" smtClean="0">
                <a:ln>
                  <a:noFill/>
                </a:ln>
                <a:solidFill>
                  <a:schemeClr val="tx1"/>
                </a:solidFill>
                <a:effectLst/>
                <a:latin typeface="Arial" pitchFamily="34" charset="0"/>
                <a:cs typeface="Arial" pitchFamily="34" charset="0"/>
                <a:hlinkClick r:id="rId10" tooltip="Below Poverty Line"/>
              </a:rPr>
              <a:t>poverty line</a:t>
            </a:r>
            <a:r>
              <a:rPr kumimoji="0" lang="en-US" sz="1600" b="0" i="0" strike="noStrike" cap="none" normalizeH="0" baseline="0" dirty="0" smtClean="0">
                <a:ln>
                  <a:noFill/>
                </a:ln>
                <a:solidFill>
                  <a:schemeClr val="tx1"/>
                </a:solidFill>
                <a:effectLst/>
                <a:latin typeface="Arial" pitchFamily="34" charset="0"/>
                <a:cs typeface="Arial" pitchFamily="34" charset="0"/>
              </a:rPr>
              <a:t>, which is 356.35 rupees or around $7 a month in rural areas </a:t>
            </a:r>
          </a:p>
        </p:txBody>
      </p:sp>
      <p:pic>
        <p:nvPicPr>
          <p:cNvPr id="15374" name="Picture 14" descr="http://bits.wikimedia.org/skins-1.5/common/images/magnify-clip.png">
            <a:hlinkClick r:id="rId11" tooltip="Enlarge"/>
          </p:cNvPr>
          <p:cNvPicPr>
            <a:picLocks noChangeAspect="1" noChangeArrowheads="1"/>
          </p:cNvPicPr>
          <p:nvPr/>
        </p:nvPicPr>
        <p:blipFill>
          <a:blip r:embed="rId12" cstate="print"/>
          <a:srcRect/>
          <a:stretch>
            <a:fillRect/>
          </a:stretch>
        </p:blipFill>
        <p:spPr bwMode="auto">
          <a:xfrm>
            <a:off x="155575" y="-411163"/>
            <a:ext cx="142875" cy="104775"/>
          </a:xfrm>
          <a:prstGeom prst="rect">
            <a:avLst/>
          </a:prstGeom>
          <a:noFill/>
        </p:spPr>
      </p:pic>
      <p:sp>
        <p:nvSpPr>
          <p:cNvPr id="12" name="Slide Number Placeholder 11"/>
          <p:cNvSpPr>
            <a:spLocks noGrp="1"/>
          </p:cNvSpPr>
          <p:nvPr>
            <p:ph type="sldNum" sz="quarter" idx="12"/>
          </p:nvPr>
        </p:nvSpPr>
        <p:spPr/>
        <p:txBody>
          <a:bodyPr/>
          <a:lstStyle/>
          <a:p>
            <a:fld id="{EA3A0F8A-C7F3-4EE9-AFCA-027C646107EE}"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iii.ucalgary.ca/iii/files/iii/world.JPG">
            <a:hlinkClick r:id="rId2" action="ppaction://hlinksldjump"/>
          </p:cNvPr>
          <p:cNvPicPr>
            <a:picLocks noChangeAspect="1" noChangeArrowheads="1"/>
          </p:cNvPicPr>
          <p:nvPr/>
        </p:nvPicPr>
        <p:blipFill>
          <a:blip r:embed="rId3" cstate="print"/>
          <a:srcRect/>
          <a:stretch>
            <a:fillRect/>
          </a:stretch>
        </p:blipFill>
        <p:spPr bwMode="auto">
          <a:xfrm>
            <a:off x="381000" y="0"/>
            <a:ext cx="8242296" cy="4495800"/>
          </a:xfrm>
          <a:prstGeom prst="rect">
            <a:avLst/>
          </a:prstGeom>
          <a:noFill/>
        </p:spPr>
      </p:pic>
      <p:pic>
        <p:nvPicPr>
          <p:cNvPr id="17412" name="Picture 4" descr="http://ecx.images-amazon.com/images/I/518txjH42ZL._SS500_.jpg">
            <a:hlinkClick r:id="rId2" action="ppaction://hlinksldjump"/>
          </p:cNvPr>
          <p:cNvPicPr>
            <a:picLocks noChangeAspect="1" noChangeArrowheads="1"/>
          </p:cNvPicPr>
          <p:nvPr/>
        </p:nvPicPr>
        <p:blipFill>
          <a:blip r:embed="rId4" cstate="print"/>
          <a:srcRect/>
          <a:stretch>
            <a:fillRect/>
          </a:stretch>
        </p:blipFill>
        <p:spPr bwMode="auto">
          <a:xfrm>
            <a:off x="228600" y="4286249"/>
            <a:ext cx="2571750" cy="2571751"/>
          </a:xfrm>
          <a:prstGeom prst="rect">
            <a:avLst/>
          </a:prstGeom>
          <a:noFill/>
        </p:spPr>
      </p:pic>
      <p:pic>
        <p:nvPicPr>
          <p:cNvPr id="17414" name="Picture 6" descr="http://www.bepast.org/docs/photos/Anthrax/Bacillus%20anthracis%20in%20human%20tissue.jpg">
            <a:hlinkClick r:id="rId2" action="ppaction://hlinksldjump"/>
          </p:cNvPr>
          <p:cNvPicPr>
            <a:picLocks noChangeAspect="1" noChangeArrowheads="1"/>
          </p:cNvPicPr>
          <p:nvPr/>
        </p:nvPicPr>
        <p:blipFill>
          <a:blip r:embed="rId5" cstate="print"/>
          <a:srcRect/>
          <a:stretch>
            <a:fillRect/>
          </a:stretch>
        </p:blipFill>
        <p:spPr bwMode="auto">
          <a:xfrm>
            <a:off x="2514600" y="4286249"/>
            <a:ext cx="2924175" cy="2571751"/>
          </a:xfrm>
          <a:prstGeom prst="rect">
            <a:avLst/>
          </a:prstGeom>
          <a:noFill/>
        </p:spPr>
      </p:pic>
      <p:pic>
        <p:nvPicPr>
          <p:cNvPr id="17416" name="Picture 8" descr="http://www.samartaplus.com/apth/modules/AplusNews/images/picture/1245136052.jpg">
            <a:hlinkClick r:id="rId2" action="ppaction://hlinksldjump"/>
          </p:cNvPr>
          <p:cNvPicPr>
            <a:picLocks noChangeAspect="1" noChangeArrowheads="1"/>
          </p:cNvPicPr>
          <p:nvPr/>
        </p:nvPicPr>
        <p:blipFill>
          <a:blip r:embed="rId6" cstate="print"/>
          <a:srcRect/>
          <a:stretch>
            <a:fillRect/>
          </a:stretch>
        </p:blipFill>
        <p:spPr bwMode="auto">
          <a:xfrm>
            <a:off x="5410200" y="4286249"/>
            <a:ext cx="3228975" cy="2571751"/>
          </a:xfrm>
          <a:prstGeom prst="rect">
            <a:avLst/>
          </a:prstGeom>
          <a:noFill/>
        </p:spPr>
      </p:pic>
      <p:sp>
        <p:nvSpPr>
          <p:cNvPr id="6" name="Slide Number Placeholder 5"/>
          <p:cNvSpPr>
            <a:spLocks noGrp="1"/>
          </p:cNvSpPr>
          <p:nvPr>
            <p:ph type="sldNum" sz="quarter" idx="12"/>
          </p:nvPr>
        </p:nvSpPr>
        <p:spPr/>
        <p:txBody>
          <a:bodyPr/>
          <a:lstStyle/>
          <a:p>
            <a:fld id="{EA3A0F8A-C7F3-4EE9-AFCA-027C646107EE}"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ichet\Desktop\image002.jpg">
            <a:hlinkClick r:id="rId2" action="ppaction://hlinksldjump"/>
          </p:cNvPr>
          <p:cNvPicPr>
            <a:picLocks noChangeAspect="1" noChangeArrowheads="1"/>
          </p:cNvPicPr>
          <p:nvPr/>
        </p:nvPicPr>
        <p:blipFill>
          <a:blip r:embed="rId3" cstate="print"/>
          <a:srcRect/>
          <a:stretch>
            <a:fillRect/>
          </a:stretch>
        </p:blipFill>
        <p:spPr bwMode="auto">
          <a:xfrm>
            <a:off x="-1" y="0"/>
            <a:ext cx="4176757" cy="3286125"/>
          </a:xfrm>
          <a:prstGeom prst="rect">
            <a:avLst/>
          </a:prstGeom>
          <a:noFill/>
        </p:spPr>
      </p:pic>
      <p:pic>
        <p:nvPicPr>
          <p:cNvPr id="3076" name="Picture 4" descr="http://prospect.rsc.org/blogs/cw/wp-content/uploads/2008/04/rubber-tap.jpg">
            <a:hlinkClick r:id="rId2" action="ppaction://hlinksldjump"/>
          </p:cNvPr>
          <p:cNvPicPr>
            <a:picLocks noChangeAspect="1" noChangeArrowheads="1"/>
          </p:cNvPicPr>
          <p:nvPr/>
        </p:nvPicPr>
        <p:blipFill>
          <a:blip r:embed="rId4" cstate="print"/>
          <a:srcRect/>
          <a:stretch>
            <a:fillRect/>
          </a:stretch>
        </p:blipFill>
        <p:spPr bwMode="auto">
          <a:xfrm>
            <a:off x="5715001" y="0"/>
            <a:ext cx="3428999" cy="3429000"/>
          </a:xfrm>
          <a:prstGeom prst="rect">
            <a:avLst/>
          </a:prstGeom>
          <a:noFill/>
        </p:spPr>
      </p:pic>
      <p:pic>
        <p:nvPicPr>
          <p:cNvPr id="3078" name="Picture 6" descr="http://www.environmenttimes.co.uk/images/sce/News/palm-oil-good-1.jpg">
            <a:hlinkClick r:id="rId2" action="ppaction://hlinksldjump"/>
          </p:cNvPr>
          <p:cNvPicPr>
            <a:picLocks noChangeAspect="1" noChangeArrowheads="1"/>
          </p:cNvPicPr>
          <p:nvPr/>
        </p:nvPicPr>
        <p:blipFill>
          <a:blip r:embed="rId5" cstate="print"/>
          <a:srcRect/>
          <a:stretch>
            <a:fillRect/>
          </a:stretch>
        </p:blipFill>
        <p:spPr bwMode="auto">
          <a:xfrm>
            <a:off x="-1" y="3286124"/>
            <a:ext cx="4775729" cy="3571876"/>
          </a:xfrm>
          <a:prstGeom prst="rect">
            <a:avLst/>
          </a:prstGeom>
          <a:noFill/>
        </p:spPr>
      </p:pic>
      <p:pic>
        <p:nvPicPr>
          <p:cNvPr id="3080" name="Picture 8" descr="http://img.alibaba.com/photo/10870930/Organic_Tapioca_Starch.jpg">
            <a:hlinkClick r:id="rId2" action="ppaction://hlinksldjump"/>
          </p:cNvPr>
          <p:cNvPicPr>
            <a:picLocks noChangeAspect="1" noChangeArrowheads="1"/>
          </p:cNvPicPr>
          <p:nvPr/>
        </p:nvPicPr>
        <p:blipFill>
          <a:blip r:embed="rId6" cstate="print"/>
          <a:srcRect/>
          <a:stretch>
            <a:fillRect/>
          </a:stretch>
        </p:blipFill>
        <p:spPr bwMode="auto">
          <a:xfrm>
            <a:off x="4143372" y="0"/>
            <a:ext cx="2451099" cy="3429000"/>
          </a:xfrm>
          <a:prstGeom prst="rect">
            <a:avLst/>
          </a:prstGeom>
          <a:noFill/>
        </p:spPr>
      </p:pic>
      <p:pic>
        <p:nvPicPr>
          <p:cNvPr id="3082" name="Picture 10" descr="http://www.safmc.net/Portals/6/Gallery/shrimp_small.jpg">
            <a:hlinkClick r:id="rId2" action="ppaction://hlinksldjump"/>
          </p:cNvPr>
          <p:cNvPicPr>
            <a:picLocks noChangeAspect="1" noChangeArrowheads="1"/>
          </p:cNvPicPr>
          <p:nvPr/>
        </p:nvPicPr>
        <p:blipFill>
          <a:blip r:embed="rId7" cstate="print"/>
          <a:srcRect/>
          <a:stretch>
            <a:fillRect/>
          </a:stretch>
        </p:blipFill>
        <p:spPr bwMode="auto">
          <a:xfrm>
            <a:off x="4559302" y="3429000"/>
            <a:ext cx="4584698" cy="3429000"/>
          </a:xfrm>
          <a:prstGeom prst="rect">
            <a:avLst/>
          </a:prstGeom>
          <a:noFill/>
        </p:spPr>
      </p:pic>
      <p:pic>
        <p:nvPicPr>
          <p:cNvPr id="3084" name="Picture 12" descr="http://t1.gstatic.com/images?q=tbn:rMP5AHCsHTk5VM::web.ivenue.com/nacommerceinc/images/chicken.gif&amp;t=1&amp;h=251&amp;w=201&amp;usg=__KEGfftRZhTbpLmDCQNRZi78y2K4=">
            <a:hlinkClick r:id="rId2" action="ppaction://hlinksldjump"/>
          </p:cNvPr>
          <p:cNvPicPr>
            <a:picLocks noChangeAspect="1" noChangeArrowheads="1"/>
          </p:cNvPicPr>
          <p:nvPr/>
        </p:nvPicPr>
        <p:blipFill>
          <a:blip r:embed="rId8" cstate="print"/>
          <a:srcRect/>
          <a:stretch>
            <a:fillRect/>
          </a:stretch>
        </p:blipFill>
        <p:spPr bwMode="auto">
          <a:xfrm>
            <a:off x="4143372" y="3428999"/>
            <a:ext cx="2334656" cy="3429001"/>
          </a:xfrm>
          <a:prstGeom prst="rect">
            <a:avLst/>
          </a:prstGeom>
          <a:noFill/>
        </p:spPr>
      </p:pic>
      <p:sp>
        <p:nvSpPr>
          <p:cNvPr id="8" name="Slide Number Placeholder 7"/>
          <p:cNvSpPr>
            <a:spLocks noGrp="1"/>
          </p:cNvSpPr>
          <p:nvPr>
            <p:ph type="sldNum" sz="quarter" idx="12"/>
          </p:nvPr>
        </p:nvSpPr>
        <p:spPr/>
        <p:txBody>
          <a:bodyPr/>
          <a:lstStyle/>
          <a:p>
            <a:fld id="{EA3A0F8A-C7F3-4EE9-AFCA-027C646107EE}"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1000084"/>
          </a:xfrm>
        </p:spPr>
        <p:style>
          <a:lnRef idx="0">
            <a:schemeClr val="accent1"/>
          </a:lnRef>
          <a:fillRef idx="3">
            <a:schemeClr val="accent1"/>
          </a:fillRef>
          <a:effectRef idx="3">
            <a:schemeClr val="accent1"/>
          </a:effectRef>
          <a:fontRef idx="minor">
            <a:schemeClr val="lt1"/>
          </a:fontRef>
        </p:style>
        <p:txBody>
          <a:bodyPr>
            <a:noAutofit/>
          </a:bodyPr>
          <a:lstStyle/>
          <a:p>
            <a:r>
              <a:rPr lang="th-TH" sz="4000" b="1" smtClean="0">
                <a:solidFill>
                  <a:srgbClr val="FFFFFF"/>
                </a:solidFill>
                <a:latin typeface="Angsana New" pitchFamily="18" charset="-34"/>
                <a:cs typeface="Angsana New" pitchFamily="18" charset="-34"/>
              </a:rPr>
              <a:t>การรวมกลุ่มทางเศรษฐกิจ</a:t>
            </a:r>
            <a:br>
              <a:rPr lang="th-TH" sz="4000" b="1" smtClean="0">
                <a:solidFill>
                  <a:srgbClr val="FFFFFF"/>
                </a:solidFill>
                <a:latin typeface="Angsana New" pitchFamily="18" charset="-34"/>
                <a:cs typeface="Angsana New" pitchFamily="18" charset="-34"/>
              </a:rPr>
            </a:br>
            <a:endParaRPr lang="th-TH" sz="4000" b="1" smtClean="0">
              <a:solidFill>
                <a:srgbClr val="FFFFFF"/>
              </a:solidFill>
              <a:latin typeface="Angsana New" pitchFamily="18" charset="-34"/>
              <a:cs typeface="Angsana New" pitchFamily="18" charset="-34"/>
            </a:endParaRPr>
          </a:p>
        </p:txBody>
      </p:sp>
      <p:pic>
        <p:nvPicPr>
          <p:cNvPr id="10245" name="Content Placeholder 3" descr="world map political.gif">
            <a:hlinkClick r:id="rId2" action="ppaction://hlinksldjump"/>
          </p:cNvPr>
          <p:cNvPicPr>
            <a:picLocks noGrp="1" noChangeAspect="1"/>
          </p:cNvPicPr>
          <p:nvPr>
            <p:ph idx="1"/>
          </p:nvPr>
        </p:nvPicPr>
        <p:blipFill>
          <a:blip r:embed="rId3" cstate="print"/>
          <a:srcRect/>
          <a:stretch>
            <a:fillRect/>
          </a:stretch>
        </p:blipFill>
        <p:spPr>
          <a:xfrm>
            <a:off x="0" y="571500"/>
            <a:ext cx="9144000" cy="6286500"/>
          </a:xfrm>
        </p:spPr>
      </p:pic>
      <p:sp>
        <p:nvSpPr>
          <p:cNvPr id="17" name="Oval 16"/>
          <p:cNvSpPr/>
          <p:nvPr/>
        </p:nvSpPr>
        <p:spPr>
          <a:xfrm>
            <a:off x="1143000" y="1428750"/>
            <a:ext cx="2214563" cy="2071688"/>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Cordia New" pitchFamily="34" charset="-34"/>
            </a:endParaRPr>
          </a:p>
        </p:txBody>
      </p:sp>
      <p:sp>
        <p:nvSpPr>
          <p:cNvPr id="10247" name="TextBox 17"/>
          <p:cNvSpPr txBox="1">
            <a:spLocks noChangeArrowheads="1"/>
          </p:cNvSpPr>
          <p:nvPr/>
        </p:nvSpPr>
        <p:spPr bwMode="auto">
          <a:xfrm>
            <a:off x="7143750" y="3286125"/>
            <a:ext cx="1428750" cy="400050"/>
          </a:xfrm>
          <a:prstGeom prst="rect">
            <a:avLst/>
          </a:prstGeom>
          <a:noFill/>
          <a:ln w="9525">
            <a:noFill/>
            <a:miter lim="800000"/>
            <a:headEnd/>
            <a:tailEnd/>
          </a:ln>
        </p:spPr>
        <p:txBody>
          <a:bodyPr>
            <a:spAutoFit/>
          </a:bodyPr>
          <a:lstStyle/>
          <a:p>
            <a:r>
              <a:rPr lang="en-US" sz="2000" b="1">
                <a:solidFill>
                  <a:srgbClr val="C00000"/>
                </a:solidFill>
              </a:rPr>
              <a:t>ASEAN</a:t>
            </a:r>
            <a:endParaRPr lang="th-TH" sz="2000" b="1">
              <a:solidFill>
                <a:srgbClr val="C00000"/>
              </a:solidFill>
            </a:endParaRPr>
          </a:p>
        </p:txBody>
      </p:sp>
      <p:sp>
        <p:nvSpPr>
          <p:cNvPr id="19" name="Oval 18"/>
          <p:cNvSpPr/>
          <p:nvPr/>
        </p:nvSpPr>
        <p:spPr>
          <a:xfrm>
            <a:off x="3571875" y="1500188"/>
            <a:ext cx="1643063" cy="11430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Cordia New" pitchFamily="34" charset="-34"/>
            </a:endParaRPr>
          </a:p>
        </p:txBody>
      </p:sp>
      <p:sp>
        <p:nvSpPr>
          <p:cNvPr id="10249" name="TextBox 19"/>
          <p:cNvSpPr txBox="1">
            <a:spLocks noChangeArrowheads="1"/>
          </p:cNvSpPr>
          <p:nvPr/>
        </p:nvSpPr>
        <p:spPr bwMode="auto">
          <a:xfrm>
            <a:off x="3714750" y="1785938"/>
            <a:ext cx="785813" cy="523875"/>
          </a:xfrm>
          <a:prstGeom prst="rect">
            <a:avLst/>
          </a:prstGeom>
          <a:noFill/>
          <a:ln w="9525">
            <a:noFill/>
            <a:miter lim="800000"/>
            <a:headEnd/>
            <a:tailEnd/>
          </a:ln>
        </p:spPr>
        <p:txBody>
          <a:bodyPr>
            <a:spAutoFit/>
          </a:bodyPr>
          <a:lstStyle/>
          <a:p>
            <a:r>
              <a:rPr lang="en-US" b="1">
                <a:solidFill>
                  <a:srgbClr val="C00000"/>
                </a:solidFill>
              </a:rPr>
              <a:t>EU</a:t>
            </a:r>
            <a:endParaRPr lang="th-TH" b="1">
              <a:solidFill>
                <a:srgbClr val="C00000"/>
              </a:solidFill>
            </a:endParaRPr>
          </a:p>
        </p:txBody>
      </p:sp>
      <p:sp>
        <p:nvSpPr>
          <p:cNvPr id="21" name="Oval 20"/>
          <p:cNvSpPr/>
          <p:nvPr/>
        </p:nvSpPr>
        <p:spPr>
          <a:xfrm>
            <a:off x="2357438" y="5143500"/>
            <a:ext cx="4071937" cy="1500188"/>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cs typeface="Cordia New" pitchFamily="34" charset="-34"/>
            </a:endParaRPr>
          </a:p>
        </p:txBody>
      </p:sp>
      <p:sp>
        <p:nvSpPr>
          <p:cNvPr id="10251" name="TextBox 21"/>
          <p:cNvSpPr txBox="1">
            <a:spLocks noChangeArrowheads="1"/>
          </p:cNvSpPr>
          <p:nvPr/>
        </p:nvSpPr>
        <p:spPr bwMode="auto">
          <a:xfrm>
            <a:off x="1500188" y="2000250"/>
            <a:ext cx="1357312" cy="461963"/>
          </a:xfrm>
          <a:prstGeom prst="rect">
            <a:avLst/>
          </a:prstGeom>
          <a:noFill/>
          <a:ln w="9525">
            <a:noFill/>
            <a:miter lim="800000"/>
            <a:headEnd/>
            <a:tailEnd/>
          </a:ln>
        </p:spPr>
        <p:txBody>
          <a:bodyPr>
            <a:spAutoFit/>
          </a:bodyPr>
          <a:lstStyle/>
          <a:p>
            <a:r>
              <a:rPr lang="en-US" sz="2400" b="1">
                <a:solidFill>
                  <a:srgbClr val="C00000"/>
                </a:solidFill>
              </a:rPr>
              <a:t>NAFTA</a:t>
            </a:r>
            <a:endParaRPr lang="th-TH" sz="2400" b="1">
              <a:solidFill>
                <a:srgbClr val="C00000"/>
              </a:solidFill>
            </a:endParaRPr>
          </a:p>
        </p:txBody>
      </p:sp>
      <p:sp>
        <p:nvSpPr>
          <p:cNvPr id="25" name="Oval 24"/>
          <p:cNvSpPr/>
          <p:nvPr/>
        </p:nvSpPr>
        <p:spPr>
          <a:xfrm>
            <a:off x="6572250" y="2857500"/>
            <a:ext cx="2143125" cy="142875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4000">
              <a:solidFill>
                <a:srgbClr val="C00000"/>
              </a:solidFill>
              <a:cs typeface="Cordia New" pitchFamily="34" charset="-34"/>
            </a:endParaRPr>
          </a:p>
        </p:txBody>
      </p:sp>
      <p:sp>
        <p:nvSpPr>
          <p:cNvPr id="10253" name="TextBox 25"/>
          <p:cNvSpPr txBox="1">
            <a:spLocks noChangeArrowheads="1"/>
          </p:cNvSpPr>
          <p:nvPr/>
        </p:nvSpPr>
        <p:spPr bwMode="auto">
          <a:xfrm>
            <a:off x="3929063" y="5143500"/>
            <a:ext cx="1143000" cy="461963"/>
          </a:xfrm>
          <a:prstGeom prst="rect">
            <a:avLst/>
          </a:prstGeom>
          <a:noFill/>
          <a:ln w="9525">
            <a:noFill/>
            <a:miter lim="800000"/>
            <a:headEnd/>
            <a:tailEnd/>
          </a:ln>
        </p:spPr>
        <p:txBody>
          <a:bodyPr>
            <a:spAutoFit/>
          </a:bodyPr>
          <a:lstStyle/>
          <a:p>
            <a:pPr algn="ctr"/>
            <a:r>
              <a:rPr lang="en-US" sz="2400" b="1">
                <a:solidFill>
                  <a:srgbClr val="C00000"/>
                </a:solidFill>
              </a:rPr>
              <a:t>APEC</a:t>
            </a:r>
            <a:endParaRPr lang="th-TH" sz="2400" b="1">
              <a:solidFill>
                <a:srgbClr val="C00000"/>
              </a:solidFill>
            </a:endParaRPr>
          </a:p>
        </p:txBody>
      </p:sp>
      <p:sp>
        <p:nvSpPr>
          <p:cNvPr id="29" name="Oval 28"/>
          <p:cNvSpPr/>
          <p:nvPr/>
        </p:nvSpPr>
        <p:spPr>
          <a:xfrm>
            <a:off x="2714625" y="3500438"/>
            <a:ext cx="1643063" cy="142875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cs typeface="Cordia New" pitchFamily="34" charset="-34"/>
            </a:endParaRPr>
          </a:p>
        </p:txBody>
      </p:sp>
      <p:sp>
        <p:nvSpPr>
          <p:cNvPr id="10255" name="TextBox 29"/>
          <p:cNvSpPr txBox="1">
            <a:spLocks noChangeArrowheads="1"/>
          </p:cNvSpPr>
          <p:nvPr/>
        </p:nvSpPr>
        <p:spPr bwMode="auto">
          <a:xfrm>
            <a:off x="3000375" y="3714750"/>
            <a:ext cx="1143000" cy="461963"/>
          </a:xfrm>
          <a:prstGeom prst="rect">
            <a:avLst/>
          </a:prstGeom>
          <a:noFill/>
          <a:ln w="9525">
            <a:noFill/>
            <a:miter lim="800000"/>
            <a:headEnd/>
            <a:tailEnd/>
          </a:ln>
        </p:spPr>
        <p:txBody>
          <a:bodyPr>
            <a:spAutoFit/>
          </a:bodyPr>
          <a:lstStyle/>
          <a:p>
            <a:pPr algn="ctr"/>
            <a:r>
              <a:rPr lang="en-US" sz="2400" b="1">
                <a:solidFill>
                  <a:srgbClr val="C00000"/>
                </a:solidFill>
              </a:rPr>
              <a:t>BRIC</a:t>
            </a:r>
            <a:endParaRPr lang="th-TH" sz="2400" b="1">
              <a:solidFill>
                <a:srgbClr val="C00000"/>
              </a:solidFill>
            </a:endParaRPr>
          </a:p>
        </p:txBody>
      </p:sp>
      <p:sp>
        <p:nvSpPr>
          <p:cNvPr id="10256" name="TextBox 32"/>
          <p:cNvSpPr txBox="1">
            <a:spLocks noChangeArrowheads="1"/>
          </p:cNvSpPr>
          <p:nvPr/>
        </p:nvSpPr>
        <p:spPr bwMode="auto">
          <a:xfrm>
            <a:off x="6357938" y="3929063"/>
            <a:ext cx="2786062" cy="1816100"/>
          </a:xfrm>
          <a:prstGeom prst="rect">
            <a:avLst/>
          </a:prstGeom>
          <a:noFill/>
          <a:ln w="9525">
            <a:noFill/>
            <a:miter lim="800000"/>
            <a:headEnd/>
            <a:tailEnd/>
          </a:ln>
        </p:spPr>
        <p:txBody>
          <a:bodyPr>
            <a:spAutoFit/>
          </a:bodyPr>
          <a:lstStyle/>
          <a:p>
            <a:r>
              <a:rPr lang="en-US" sz="1600" b="1">
                <a:solidFill>
                  <a:srgbClr val="C00000"/>
                </a:solidFill>
              </a:rPr>
              <a:t>Brunei, Cambodia, Indonesia, Laos, Malaysia, Myanmar, Philippines, Thailand, Singapore, Vietnam</a:t>
            </a:r>
          </a:p>
          <a:p>
            <a:r>
              <a:rPr lang="en-US" sz="1600" b="1"/>
              <a:t>Population: 577 million (2008)</a:t>
            </a:r>
          </a:p>
          <a:p>
            <a:r>
              <a:rPr lang="en-US" sz="1600" b="1"/>
              <a:t>GDP: 1,505.7 billion US(2008)</a:t>
            </a:r>
          </a:p>
          <a:p>
            <a:endParaRPr lang="th-TH" sz="1600"/>
          </a:p>
        </p:txBody>
      </p:sp>
      <p:sp>
        <p:nvSpPr>
          <p:cNvPr id="10257" name="TextBox 33"/>
          <p:cNvSpPr txBox="1">
            <a:spLocks noChangeArrowheads="1"/>
          </p:cNvSpPr>
          <p:nvPr/>
        </p:nvSpPr>
        <p:spPr bwMode="auto">
          <a:xfrm>
            <a:off x="2928938" y="4071938"/>
            <a:ext cx="3286125" cy="1077912"/>
          </a:xfrm>
          <a:prstGeom prst="rect">
            <a:avLst/>
          </a:prstGeom>
          <a:noFill/>
          <a:ln w="9525">
            <a:noFill/>
            <a:miter lim="800000"/>
            <a:headEnd/>
            <a:tailEnd/>
          </a:ln>
        </p:spPr>
        <p:txBody>
          <a:bodyPr>
            <a:spAutoFit/>
          </a:bodyPr>
          <a:lstStyle/>
          <a:p>
            <a:r>
              <a:rPr lang="en-US" sz="1600" b="1">
                <a:solidFill>
                  <a:srgbClr val="C00000"/>
                </a:solidFill>
              </a:rPr>
              <a:t>Brazil, Russia, </a:t>
            </a:r>
          </a:p>
          <a:p>
            <a:r>
              <a:rPr lang="en-US" sz="1600" b="1">
                <a:solidFill>
                  <a:srgbClr val="C00000"/>
                </a:solidFill>
              </a:rPr>
              <a:t>India, China</a:t>
            </a:r>
          </a:p>
          <a:p>
            <a:r>
              <a:rPr lang="en-US" sz="1600" b="1"/>
              <a:t>Population:  2,851 million (2010) </a:t>
            </a:r>
          </a:p>
          <a:p>
            <a:r>
              <a:rPr lang="en-US" sz="1600" b="1"/>
              <a:t>GDP: 8,784 billion US (2008)</a:t>
            </a:r>
            <a:endParaRPr lang="th-TH" sz="1600" b="1"/>
          </a:p>
        </p:txBody>
      </p:sp>
      <p:sp>
        <p:nvSpPr>
          <p:cNvPr id="10258" name="TextBox 35"/>
          <p:cNvSpPr txBox="1">
            <a:spLocks noChangeArrowheads="1"/>
          </p:cNvSpPr>
          <p:nvPr/>
        </p:nvSpPr>
        <p:spPr bwMode="auto">
          <a:xfrm>
            <a:off x="857250" y="2357438"/>
            <a:ext cx="3500438" cy="1323975"/>
          </a:xfrm>
          <a:prstGeom prst="rect">
            <a:avLst/>
          </a:prstGeom>
          <a:noFill/>
          <a:ln w="9525">
            <a:noFill/>
            <a:miter lim="800000"/>
            <a:headEnd/>
            <a:tailEnd/>
          </a:ln>
        </p:spPr>
        <p:txBody>
          <a:bodyPr>
            <a:spAutoFit/>
          </a:bodyPr>
          <a:lstStyle/>
          <a:p>
            <a:r>
              <a:rPr lang="en-US" sz="1600" b="1" dirty="0">
                <a:solidFill>
                  <a:srgbClr val="C00000"/>
                </a:solidFill>
              </a:rPr>
              <a:t>Canada, USA, Mexico</a:t>
            </a:r>
          </a:p>
          <a:p>
            <a:pPr>
              <a:buFontTx/>
              <a:buChar char="-"/>
            </a:pPr>
            <a:r>
              <a:rPr lang="en-US" sz="1600" b="1" dirty="0"/>
              <a:t>Population:456 million(2010)</a:t>
            </a:r>
          </a:p>
          <a:p>
            <a:pPr>
              <a:buFontTx/>
              <a:buChar char="-"/>
            </a:pPr>
            <a:r>
              <a:rPr lang="en-US" sz="1600" b="1" dirty="0"/>
              <a:t> GDP:16,792 billion US(2008)</a:t>
            </a:r>
          </a:p>
          <a:p>
            <a:r>
              <a:rPr lang="en-US" sz="1600" dirty="0">
                <a:solidFill>
                  <a:srgbClr val="FF0000"/>
                </a:solidFill>
              </a:rPr>
              <a:t>   </a:t>
            </a:r>
          </a:p>
          <a:p>
            <a:endParaRPr lang="th-TH" sz="1600" dirty="0"/>
          </a:p>
        </p:txBody>
      </p:sp>
      <p:sp>
        <p:nvSpPr>
          <p:cNvPr id="10259" name="TextBox 36"/>
          <p:cNvSpPr txBox="1">
            <a:spLocks noChangeArrowheads="1"/>
          </p:cNvSpPr>
          <p:nvPr/>
        </p:nvSpPr>
        <p:spPr bwMode="auto">
          <a:xfrm>
            <a:off x="2357438" y="5429250"/>
            <a:ext cx="4429125" cy="1816100"/>
          </a:xfrm>
          <a:prstGeom prst="rect">
            <a:avLst/>
          </a:prstGeom>
          <a:noFill/>
          <a:ln w="9525">
            <a:noFill/>
            <a:miter lim="800000"/>
            <a:headEnd/>
            <a:tailEnd/>
          </a:ln>
        </p:spPr>
        <p:txBody>
          <a:bodyPr>
            <a:spAutoFit/>
          </a:bodyPr>
          <a:lstStyle/>
          <a:p>
            <a:r>
              <a:rPr lang="en-US" sz="1600" b="1">
                <a:solidFill>
                  <a:srgbClr val="C00000"/>
                </a:solidFill>
              </a:rPr>
              <a:t>21 Economies in the Asia-Pacific  </a:t>
            </a:r>
          </a:p>
          <a:p>
            <a:r>
              <a:rPr lang="en-US" sz="1600" b="1">
                <a:solidFill>
                  <a:srgbClr val="C00000"/>
                </a:solidFill>
              </a:rPr>
              <a:t>such as USA, Japan,  NZ, Korea, China, </a:t>
            </a:r>
          </a:p>
          <a:p>
            <a:r>
              <a:rPr lang="en-US" sz="1600" b="1">
                <a:solidFill>
                  <a:srgbClr val="C00000"/>
                </a:solidFill>
              </a:rPr>
              <a:t>Russia,Thailand, Vietnam </a:t>
            </a:r>
          </a:p>
          <a:p>
            <a:r>
              <a:rPr lang="en-US" sz="1600" b="1"/>
              <a:t>Population:   2,720.6 million (2009)</a:t>
            </a:r>
          </a:p>
          <a:p>
            <a:r>
              <a:rPr lang="en-US" sz="1600" b="1"/>
              <a:t>GDP: 32,386.2 billion US(2009)</a:t>
            </a:r>
            <a:endParaRPr lang="th-TH" sz="1600" b="1"/>
          </a:p>
          <a:p>
            <a:endParaRPr lang="en-US" sz="1600"/>
          </a:p>
          <a:p>
            <a:endParaRPr lang="th-TH" sz="1600"/>
          </a:p>
        </p:txBody>
      </p:sp>
      <p:sp>
        <p:nvSpPr>
          <p:cNvPr id="10260" name="TextBox 38"/>
          <p:cNvSpPr txBox="1">
            <a:spLocks noChangeArrowheads="1"/>
          </p:cNvSpPr>
          <p:nvPr/>
        </p:nvSpPr>
        <p:spPr bwMode="auto">
          <a:xfrm>
            <a:off x="4357688" y="1571625"/>
            <a:ext cx="3071812" cy="1077913"/>
          </a:xfrm>
          <a:prstGeom prst="rect">
            <a:avLst/>
          </a:prstGeom>
          <a:noFill/>
          <a:ln w="9525">
            <a:noFill/>
            <a:miter lim="800000"/>
            <a:headEnd/>
            <a:tailEnd/>
          </a:ln>
        </p:spPr>
        <p:txBody>
          <a:bodyPr>
            <a:spAutoFit/>
          </a:bodyPr>
          <a:lstStyle/>
          <a:p>
            <a:r>
              <a:rPr lang="en-US" sz="1600" b="1">
                <a:solidFill>
                  <a:srgbClr val="C00000"/>
                </a:solidFill>
              </a:rPr>
              <a:t>27 EU Member States</a:t>
            </a:r>
          </a:p>
          <a:p>
            <a:r>
              <a:rPr lang="en-US" sz="1600" b="1"/>
              <a:t>-Population:498 million(2008)</a:t>
            </a:r>
          </a:p>
          <a:p>
            <a:r>
              <a:rPr lang="en-US" sz="1600" b="1"/>
              <a:t>-GDP:    18,400 billion US (2008)</a:t>
            </a:r>
          </a:p>
          <a:p>
            <a:endParaRPr lang="th-TH" sz="1600"/>
          </a:p>
        </p:txBody>
      </p:sp>
      <p:sp>
        <p:nvSpPr>
          <p:cNvPr id="10261" name="Slide Number Placeholder 39"/>
          <p:cNvSpPr>
            <a:spLocks noGrp="1"/>
          </p:cNvSpPr>
          <p:nvPr>
            <p:ph type="sldNum" sz="quarter" idx="12"/>
          </p:nvPr>
        </p:nvSpPr>
        <p:spPr bwMode="auto">
          <a:xfrm>
            <a:off x="6410325" y="6213475"/>
            <a:ext cx="2133600" cy="365125"/>
          </a:xfrm>
          <a:noFill/>
          <a:ln>
            <a:miter lim="800000"/>
            <a:headEnd/>
            <a:tailEnd/>
          </a:ln>
        </p:spPr>
        <p:txBody>
          <a:bodyPr/>
          <a:lstStyle/>
          <a:p>
            <a:fld id="{1DF193BB-A5B1-458E-9543-529377FCC281}" type="slidenum">
              <a:rPr lang="th-TH"/>
              <a:pPr/>
              <a:t>36</a:t>
            </a:fld>
            <a:endParaRPr lang="th-TH"/>
          </a:p>
        </p:txBody>
      </p:sp>
      <p:pic>
        <p:nvPicPr>
          <p:cNvPr id="20" name="Picture 2" descr="STI_Final_Logo_Web">
            <a:hlinkClick r:id="rId2" action="ppaction://hlinksldjump"/>
          </p:cNvPr>
          <p:cNvPicPr>
            <a:picLocks noChangeAspect="1" noChangeArrowheads="1"/>
          </p:cNvPicPr>
          <p:nvPr/>
        </p:nvPicPr>
        <p:blipFill>
          <a:blip r:embed="rId4"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smtClean="0"/>
              <a:t>ค</a:t>
            </a:r>
            <a:r>
              <a:rPr lang="th-TH" b="1" dirty="0" smtClean="0"/>
              <a:t>วามเชื่อมโยง </a:t>
            </a:r>
            <a:r>
              <a:rPr lang="en-US" b="1" dirty="0" smtClean="0"/>
              <a:t>(Connectivity)</a:t>
            </a:r>
            <a:r>
              <a:rPr lang="th-TH" b="1" dirty="0" smtClean="0"/>
              <a:t>กับประเทศในภูมิภาคและอนุภูมิภาค</a:t>
            </a:r>
            <a:endParaRPr lang="th-TH"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95536" y="1124744"/>
            <a:ext cx="8352928" cy="5611299"/>
          </a:xfrm>
          <a:prstGeom prst="rect">
            <a:avLst/>
          </a:prstGeom>
          <a:noFill/>
          <a:ln w="9525">
            <a:noFill/>
            <a:miter lim="800000"/>
            <a:headEnd/>
            <a:tailEnd/>
          </a:ln>
        </p:spPr>
      </p:pic>
      <p:sp>
        <p:nvSpPr>
          <p:cNvPr id="4" name="TextBox 3"/>
          <p:cNvSpPr txBox="1"/>
          <p:nvPr/>
        </p:nvSpPr>
        <p:spPr>
          <a:xfrm>
            <a:off x="467544" y="6309320"/>
            <a:ext cx="957313" cy="400110"/>
          </a:xfrm>
          <a:prstGeom prst="rect">
            <a:avLst/>
          </a:prstGeom>
          <a:noFill/>
        </p:spPr>
        <p:txBody>
          <a:bodyPr wrap="none" rtlCol="0">
            <a:spAutoFit/>
          </a:bodyPr>
          <a:lstStyle/>
          <a:p>
            <a:r>
              <a:rPr lang="th-TH" sz="2000" dirty="0" smtClean="0"/>
              <a:t>ที่มา</a:t>
            </a:r>
            <a:r>
              <a:rPr lang="en-US" sz="2000" dirty="0" smtClean="0"/>
              <a:t>:</a:t>
            </a:r>
            <a:r>
              <a:rPr lang="th-TH" sz="2000" dirty="0" smtClean="0"/>
              <a:t> </a:t>
            </a:r>
            <a:r>
              <a:rPr lang="th-TH" sz="2000" dirty="0" err="1" smtClean="0"/>
              <a:t>สศช.</a:t>
            </a:r>
            <a:endParaRPr lang="th-TH" sz="2000" dirty="0"/>
          </a:p>
        </p:txBody>
      </p:sp>
      <p:sp>
        <p:nvSpPr>
          <p:cNvPr id="5" name="Slide Number Placeholder 4"/>
          <p:cNvSpPr>
            <a:spLocks noGrp="1"/>
          </p:cNvSpPr>
          <p:nvPr>
            <p:ph type="sldNum" sz="quarter" idx="12"/>
          </p:nvPr>
        </p:nvSpPr>
        <p:spPr/>
        <p:txBody>
          <a:bodyPr/>
          <a:lstStyle/>
          <a:p>
            <a:fld id="{69ADDD85-5A9F-4E89-AC81-0A64F86A6DC6}" type="slidenum">
              <a:rPr lang="th-TH" smtClean="0"/>
              <a:pPr/>
              <a:t>37</a:t>
            </a:fld>
            <a:endParaRPr lang="th-TH"/>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h-TH" b="1" smtClean="0"/>
              <a:t>ประตู</a:t>
            </a:r>
            <a:r>
              <a:rPr lang="th-TH" b="1" dirty="0" smtClean="0"/>
              <a:t>สู่อันดามันและส่วนเชื่อมต่อ </a:t>
            </a:r>
            <a:r>
              <a:rPr lang="en-US" b="1" dirty="0" smtClean="0"/>
              <a:t>Regional Land Bridge</a:t>
            </a:r>
            <a:endParaRPr lang="th-TH" b="1"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323528" y="1340768"/>
            <a:ext cx="8497698" cy="5414813"/>
          </a:xfrm>
          <a:prstGeom prst="rect">
            <a:avLst/>
          </a:prstGeom>
          <a:noFill/>
          <a:ln w="9525">
            <a:noFill/>
            <a:miter lim="800000"/>
            <a:headEnd/>
            <a:tailEnd/>
          </a:ln>
        </p:spPr>
      </p:pic>
      <p:sp>
        <p:nvSpPr>
          <p:cNvPr id="4" name="Rectangle 3"/>
          <p:cNvSpPr/>
          <p:nvPr/>
        </p:nvSpPr>
        <p:spPr>
          <a:xfrm>
            <a:off x="7884368" y="6309320"/>
            <a:ext cx="957313" cy="400110"/>
          </a:xfrm>
          <a:prstGeom prst="rect">
            <a:avLst/>
          </a:prstGeom>
        </p:spPr>
        <p:txBody>
          <a:bodyPr wrap="none">
            <a:spAutoFit/>
          </a:bodyPr>
          <a:lstStyle/>
          <a:p>
            <a:r>
              <a:rPr lang="th-TH" sz="2000" dirty="0" smtClean="0"/>
              <a:t>ที่มา</a:t>
            </a:r>
            <a:r>
              <a:rPr lang="en-US" sz="2000" dirty="0" smtClean="0"/>
              <a:t>:</a:t>
            </a:r>
            <a:r>
              <a:rPr lang="th-TH" sz="2000" dirty="0" smtClean="0"/>
              <a:t> </a:t>
            </a:r>
            <a:r>
              <a:rPr lang="th-TH" sz="2000" dirty="0" err="1" smtClean="0"/>
              <a:t>สศช.</a:t>
            </a:r>
            <a:endParaRPr lang="th-TH" sz="2000" dirty="0"/>
          </a:p>
        </p:txBody>
      </p:sp>
      <p:sp>
        <p:nvSpPr>
          <p:cNvPr id="5" name="Slide Number Placeholder 4"/>
          <p:cNvSpPr>
            <a:spLocks noGrp="1"/>
          </p:cNvSpPr>
          <p:nvPr>
            <p:ph type="sldNum" sz="quarter" idx="12"/>
          </p:nvPr>
        </p:nvSpPr>
        <p:spPr/>
        <p:txBody>
          <a:bodyPr/>
          <a:lstStyle/>
          <a:p>
            <a:fld id="{69ADDD85-5A9F-4E89-AC81-0A64F86A6DC6}" type="slidenum">
              <a:rPr lang="th-TH" smtClean="0"/>
              <a:pPr/>
              <a:t>38</a:t>
            </a:fld>
            <a:endParaRPr lang="th-TH"/>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7"/>
          <p:cNvSpPr txBox="1">
            <a:spLocks noChangeArrowheads="1"/>
          </p:cNvSpPr>
          <p:nvPr/>
        </p:nvSpPr>
        <p:spPr bwMode="auto">
          <a:xfrm>
            <a:off x="357188" y="6500813"/>
            <a:ext cx="3575050" cy="276225"/>
          </a:xfrm>
          <a:prstGeom prst="rect">
            <a:avLst/>
          </a:prstGeom>
          <a:noFill/>
          <a:ln w="9525">
            <a:noFill/>
            <a:miter lim="800000"/>
            <a:headEnd/>
            <a:tailEnd/>
          </a:ln>
        </p:spPr>
        <p:txBody>
          <a:bodyPr wrap="none">
            <a:spAutoFit/>
          </a:bodyPr>
          <a:lstStyle/>
          <a:p>
            <a:r>
              <a:rPr lang="en-US" sz="1200">
                <a:latin typeface="Tahoma" pitchFamily="34" charset="0"/>
                <a:cs typeface="Tahoma" pitchFamily="34" charset="0"/>
              </a:rPr>
              <a:t>Source: UNDP, Human Development Report 2009.</a:t>
            </a:r>
            <a:endParaRPr lang="th-TH" sz="1200">
              <a:latin typeface="Tahoma" pitchFamily="34" charset="0"/>
              <a:cs typeface="Tahoma" pitchFamily="34" charset="0"/>
            </a:endParaRPr>
          </a:p>
        </p:txBody>
      </p:sp>
      <p:sp>
        <p:nvSpPr>
          <p:cNvPr id="14339" name="ตัวยึดหมายเลขภาพนิ่ง 8"/>
          <p:cNvSpPr>
            <a:spLocks noGrp="1"/>
          </p:cNvSpPr>
          <p:nvPr>
            <p:ph type="sldNum" sz="quarter" idx="11"/>
          </p:nvPr>
        </p:nvSpPr>
        <p:spPr>
          <a:xfrm>
            <a:off x="381000" y="6505575"/>
            <a:ext cx="1905000" cy="261938"/>
          </a:xfrm>
          <a:noFill/>
        </p:spPr>
        <p:txBody>
          <a:bodyPr/>
          <a:lstStyle/>
          <a:p>
            <a:pPr algn="l"/>
            <a:fld id="{55A887E7-8262-480D-B2BB-EA694315B27E}" type="slidenum">
              <a:rPr lang="th-TH"/>
              <a:pPr algn="l"/>
              <a:t>39</a:t>
            </a:fld>
            <a:endParaRPr lang="th-TH"/>
          </a:p>
        </p:txBody>
      </p:sp>
      <p:pic>
        <p:nvPicPr>
          <p:cNvPr id="14340" name="Picture 1"/>
          <p:cNvPicPr>
            <a:picLocks noChangeAspect="1" noChangeArrowheads="1"/>
          </p:cNvPicPr>
          <p:nvPr/>
        </p:nvPicPr>
        <p:blipFill>
          <a:blip r:embed="rId3" cstate="print"/>
          <a:srcRect/>
          <a:stretch>
            <a:fillRect/>
          </a:stretch>
        </p:blipFill>
        <p:spPr bwMode="auto">
          <a:xfrm>
            <a:off x="-44450" y="857250"/>
            <a:ext cx="9188450" cy="5238750"/>
          </a:xfrm>
          <a:prstGeom prst="rect">
            <a:avLst/>
          </a:prstGeom>
          <a:noFill/>
          <a:ln w="9525">
            <a:solidFill>
              <a:schemeClr val="tx1"/>
            </a:solidFill>
            <a:miter lim="800000"/>
            <a:headEnd/>
            <a:tailEnd/>
          </a:ln>
        </p:spPr>
      </p:pic>
      <p:sp>
        <p:nvSpPr>
          <p:cNvPr id="6" name="Title 19"/>
          <p:cNvSpPr>
            <a:spLocks noGrp="1"/>
          </p:cNvSpPr>
          <p:nvPr>
            <p:ph type="title"/>
          </p:nvPr>
        </p:nvSpPr>
        <p:spPr>
          <a:xfrm>
            <a:off x="900113" y="128588"/>
            <a:ext cx="7993062" cy="563562"/>
          </a:xfrm>
        </p:spPr>
        <p:txBody>
          <a:bodyPr>
            <a:noAutofit/>
          </a:bodyPr>
          <a:lstStyle/>
          <a:p>
            <a:pPr>
              <a:defRPr/>
            </a:pPr>
            <a:r>
              <a:rPr lang="en-US" b="1" dirty="0" smtClean="0">
                <a:latin typeface="EucrosiaUPC" pitchFamily="18" charset="-34"/>
                <a:cs typeface="EucrosiaUPC" pitchFamily="18" charset="-34"/>
              </a:rPr>
              <a:t>International Migration &amp; Mobility</a:t>
            </a:r>
            <a:endParaRPr lang="en-US" b="1" dirty="0">
              <a:latin typeface="EucrosiaUPC" pitchFamily="18" charset="-34"/>
              <a:cs typeface="EucrosiaUPC" pitchFamily="18" charset="-34"/>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p:cNvSpPr>
            <a:spLocks noChangeArrowheads="1"/>
          </p:cNvSpPr>
          <p:nvPr/>
        </p:nvSpPr>
        <p:spPr bwMode="auto">
          <a:xfrm>
            <a:off x="4038600" y="6858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latinLnBrk="1">
              <a:lnSpc>
                <a:spcPct val="130000"/>
              </a:lnSpc>
            </a:pPr>
            <a:r>
              <a:rPr lang="en-US" sz="1300">
                <a:latin typeface="Tahoma" pitchFamily="34" charset="0"/>
                <a:cs typeface="Tahoma" pitchFamily="34" charset="0"/>
              </a:rPr>
              <a:t>Raise the standard of living by means of greater </a:t>
            </a:r>
            <a:r>
              <a:rPr lang="en-US" sz="1300">
                <a:solidFill>
                  <a:srgbClr val="006600"/>
                </a:solidFill>
                <a:latin typeface="Tahoma" pitchFamily="34" charset="0"/>
                <a:cs typeface="Tahoma" pitchFamily="34" charset="0"/>
              </a:rPr>
              <a:t>agricultural, </a:t>
            </a:r>
          </a:p>
          <a:p>
            <a:pPr latinLnBrk="1">
              <a:lnSpc>
                <a:spcPct val="130000"/>
              </a:lnSpc>
            </a:pPr>
            <a:r>
              <a:rPr lang="en-US" sz="1300">
                <a:solidFill>
                  <a:srgbClr val="006600"/>
                </a:solidFill>
                <a:latin typeface="Tahoma" pitchFamily="34" charset="0"/>
                <a:cs typeface="Tahoma" pitchFamily="34" charset="0"/>
              </a:rPr>
              <a:t>industrial, and power production</a:t>
            </a:r>
            <a:endParaRPr kumimoji="1" lang="en-US" altLang="ko-KR" sz="1300">
              <a:solidFill>
                <a:srgbClr val="006600"/>
              </a:solidFill>
              <a:latin typeface="Tahoma" pitchFamily="34" charset="0"/>
              <a:cs typeface="Tahoma" pitchFamily="34" charset="0"/>
            </a:endParaRPr>
          </a:p>
        </p:txBody>
      </p:sp>
      <p:sp>
        <p:nvSpPr>
          <p:cNvPr id="20" name="Rectangle 9"/>
          <p:cNvSpPr>
            <a:spLocks noChangeArrowheads="1"/>
          </p:cNvSpPr>
          <p:nvPr/>
        </p:nvSpPr>
        <p:spPr bwMode="auto">
          <a:xfrm>
            <a:off x="152400" y="1298575"/>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baseline="30000" dirty="0">
                <a:latin typeface="Tahoma" pitchFamily="34" charset="0"/>
                <a:ea typeface="HY견고딕"/>
                <a:cs typeface="Tahoma" pitchFamily="34" charset="0"/>
              </a:rPr>
              <a:t> </a:t>
            </a:r>
            <a:r>
              <a:rPr kumimoji="1" lang="en-US" altLang="ko-KR" sz="1400" b="1" dirty="0">
                <a:latin typeface="Tahoma" pitchFamily="34" charset="0"/>
                <a:ea typeface="HY견고딕"/>
                <a:cs typeface="Tahoma" pitchFamily="34" charset="0"/>
              </a:rPr>
              <a:t>2</a:t>
            </a:r>
            <a:r>
              <a:rPr kumimoji="1" lang="en-US" altLang="ko-KR" sz="1400" b="1" baseline="30000" dirty="0">
                <a:latin typeface="Tahoma" pitchFamily="34" charset="0"/>
                <a:ea typeface="HY견고딕"/>
                <a:cs typeface="Tahoma" pitchFamily="34" charset="0"/>
              </a:rPr>
              <a:t>nd</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(1967-1971)</a:t>
            </a:r>
          </a:p>
        </p:txBody>
      </p:sp>
      <p:sp>
        <p:nvSpPr>
          <p:cNvPr id="25" name="Rectangle 9"/>
          <p:cNvSpPr>
            <a:spLocks noChangeArrowheads="1"/>
          </p:cNvSpPr>
          <p:nvPr/>
        </p:nvSpPr>
        <p:spPr bwMode="auto">
          <a:xfrm>
            <a:off x="152400" y="1908175"/>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baseline="30000" dirty="0">
                <a:latin typeface="Tahoma" pitchFamily="34" charset="0"/>
                <a:ea typeface="HY견고딕"/>
                <a:cs typeface="Tahoma" pitchFamily="34" charset="0"/>
              </a:rPr>
              <a:t> </a:t>
            </a:r>
            <a:r>
              <a:rPr kumimoji="1" lang="en-US" altLang="ko-KR" sz="1400" b="1" dirty="0">
                <a:latin typeface="Tahoma" pitchFamily="34" charset="0"/>
                <a:ea typeface="HY견고딕"/>
                <a:cs typeface="Tahoma" pitchFamily="34" charset="0"/>
              </a:rPr>
              <a:t>3</a:t>
            </a:r>
            <a:r>
              <a:rPr kumimoji="1" lang="en-US" altLang="ko-KR" sz="1400" b="1" baseline="30000" dirty="0">
                <a:latin typeface="Tahoma" pitchFamily="34" charset="0"/>
                <a:ea typeface="HY견고딕"/>
                <a:cs typeface="Tahoma" pitchFamily="34" charset="0"/>
              </a:rPr>
              <a:t>rd</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(1972-1976)</a:t>
            </a:r>
          </a:p>
        </p:txBody>
      </p:sp>
      <p:sp>
        <p:nvSpPr>
          <p:cNvPr id="26" name="Rectangle 9"/>
          <p:cNvSpPr>
            <a:spLocks noChangeArrowheads="1"/>
          </p:cNvSpPr>
          <p:nvPr/>
        </p:nvSpPr>
        <p:spPr bwMode="auto">
          <a:xfrm>
            <a:off x="152400" y="2517775"/>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baseline="30000" dirty="0">
                <a:latin typeface="Tahoma" pitchFamily="34" charset="0"/>
                <a:ea typeface="HY견고딕"/>
                <a:cs typeface="Tahoma" pitchFamily="34" charset="0"/>
              </a:rPr>
              <a:t> </a:t>
            </a:r>
            <a:r>
              <a:rPr kumimoji="1" lang="en-US" altLang="ko-KR" sz="1400" b="1" dirty="0">
                <a:latin typeface="Tahoma" pitchFamily="34" charset="0"/>
                <a:ea typeface="HY견고딕"/>
                <a:cs typeface="Tahoma" pitchFamily="34" charset="0"/>
              </a:rPr>
              <a:t>4</a:t>
            </a:r>
            <a:r>
              <a:rPr kumimoji="1" lang="en-US" altLang="ko-KR" sz="1400" b="1" baseline="30000" dirty="0">
                <a:latin typeface="Tahoma" pitchFamily="34" charset="0"/>
                <a:ea typeface="HY견고딕"/>
                <a:cs typeface="Tahoma" pitchFamily="34" charset="0"/>
              </a:rPr>
              <a:t>th</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(1977-1981)</a:t>
            </a:r>
          </a:p>
        </p:txBody>
      </p:sp>
      <p:sp>
        <p:nvSpPr>
          <p:cNvPr id="27" name="Rectangle 9"/>
          <p:cNvSpPr>
            <a:spLocks noChangeArrowheads="1"/>
          </p:cNvSpPr>
          <p:nvPr/>
        </p:nvSpPr>
        <p:spPr bwMode="auto">
          <a:xfrm>
            <a:off x="152400" y="3127375"/>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baseline="30000" dirty="0">
                <a:latin typeface="Tahoma" pitchFamily="34" charset="0"/>
                <a:ea typeface="HY견고딕"/>
                <a:cs typeface="Tahoma" pitchFamily="34" charset="0"/>
              </a:rPr>
              <a:t> </a:t>
            </a:r>
            <a:r>
              <a:rPr kumimoji="1" lang="en-US" altLang="ko-KR" sz="1400" b="1" dirty="0">
                <a:latin typeface="Tahoma" pitchFamily="34" charset="0"/>
                <a:ea typeface="HY견고딕"/>
                <a:cs typeface="Tahoma" pitchFamily="34" charset="0"/>
              </a:rPr>
              <a:t>5</a:t>
            </a:r>
            <a:r>
              <a:rPr kumimoji="1" lang="en-US" altLang="ko-KR" sz="1400" b="1" baseline="30000" dirty="0">
                <a:latin typeface="Tahoma" pitchFamily="34" charset="0"/>
                <a:ea typeface="HY견고딕"/>
                <a:cs typeface="Tahoma" pitchFamily="34" charset="0"/>
              </a:rPr>
              <a:t>th</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(1982-1986)</a:t>
            </a:r>
          </a:p>
        </p:txBody>
      </p:sp>
      <p:sp>
        <p:nvSpPr>
          <p:cNvPr id="28" name="Rectangle 9"/>
          <p:cNvSpPr>
            <a:spLocks noChangeArrowheads="1"/>
          </p:cNvSpPr>
          <p:nvPr/>
        </p:nvSpPr>
        <p:spPr bwMode="auto">
          <a:xfrm>
            <a:off x="152400" y="3736975"/>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dirty="0">
                <a:latin typeface="Tahoma" pitchFamily="34" charset="0"/>
                <a:ea typeface="HY견고딕"/>
                <a:cs typeface="Tahoma" pitchFamily="34" charset="0"/>
              </a:rPr>
              <a:t>6</a:t>
            </a:r>
            <a:r>
              <a:rPr kumimoji="1" lang="en-US" altLang="ko-KR" sz="1400" b="1" baseline="30000" dirty="0">
                <a:latin typeface="Tahoma" pitchFamily="34" charset="0"/>
                <a:ea typeface="HY견고딕"/>
                <a:cs typeface="Tahoma" pitchFamily="34" charset="0"/>
              </a:rPr>
              <a:t>th</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(1987-1991)</a:t>
            </a:r>
          </a:p>
        </p:txBody>
      </p:sp>
      <p:sp>
        <p:nvSpPr>
          <p:cNvPr id="29" name="Rectangle 9"/>
          <p:cNvSpPr>
            <a:spLocks noChangeArrowheads="1"/>
          </p:cNvSpPr>
          <p:nvPr/>
        </p:nvSpPr>
        <p:spPr bwMode="auto">
          <a:xfrm>
            <a:off x="152400" y="4346575"/>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baseline="30000" dirty="0">
                <a:latin typeface="Tahoma" pitchFamily="34" charset="0"/>
                <a:ea typeface="HY견고딕"/>
                <a:cs typeface="Tahoma" pitchFamily="34" charset="0"/>
              </a:rPr>
              <a:t> </a:t>
            </a:r>
            <a:r>
              <a:rPr kumimoji="1" lang="en-US" altLang="ko-KR" sz="1400" b="1" dirty="0">
                <a:latin typeface="Tahoma" pitchFamily="34" charset="0"/>
                <a:ea typeface="HY견고딕"/>
                <a:cs typeface="Tahoma" pitchFamily="34" charset="0"/>
              </a:rPr>
              <a:t>7</a:t>
            </a:r>
            <a:r>
              <a:rPr kumimoji="1" lang="en-US" altLang="ko-KR" sz="1400" b="1" baseline="30000" dirty="0">
                <a:latin typeface="Tahoma" pitchFamily="34" charset="0"/>
                <a:ea typeface="HY견고딕"/>
                <a:cs typeface="Tahoma" pitchFamily="34" charset="0"/>
              </a:rPr>
              <a:t>th</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(1992-1996)</a:t>
            </a:r>
          </a:p>
        </p:txBody>
      </p:sp>
      <p:sp>
        <p:nvSpPr>
          <p:cNvPr id="30" name="Rectangle 9"/>
          <p:cNvSpPr>
            <a:spLocks noChangeArrowheads="1"/>
          </p:cNvSpPr>
          <p:nvPr/>
        </p:nvSpPr>
        <p:spPr bwMode="auto">
          <a:xfrm>
            <a:off x="152400" y="4956175"/>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baseline="30000" dirty="0">
                <a:latin typeface="Tahoma" pitchFamily="34" charset="0"/>
                <a:ea typeface="HY견고딕"/>
                <a:cs typeface="Tahoma" pitchFamily="34" charset="0"/>
              </a:rPr>
              <a:t> </a:t>
            </a:r>
            <a:r>
              <a:rPr kumimoji="1" lang="en-US" altLang="ko-KR" sz="1400" b="1" dirty="0">
                <a:latin typeface="Tahoma" pitchFamily="34" charset="0"/>
                <a:ea typeface="HY견고딕"/>
                <a:cs typeface="Tahoma" pitchFamily="34" charset="0"/>
              </a:rPr>
              <a:t>8</a:t>
            </a:r>
            <a:r>
              <a:rPr kumimoji="1" lang="en-US" altLang="ko-KR" sz="1400" b="1" baseline="30000" dirty="0">
                <a:latin typeface="Tahoma" pitchFamily="34" charset="0"/>
                <a:ea typeface="HY견고딕"/>
                <a:cs typeface="Tahoma" pitchFamily="34" charset="0"/>
              </a:rPr>
              <a:t>th</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(1997-2001)</a:t>
            </a:r>
          </a:p>
        </p:txBody>
      </p:sp>
      <p:sp>
        <p:nvSpPr>
          <p:cNvPr id="31" name="Rectangle 9"/>
          <p:cNvSpPr>
            <a:spLocks noChangeArrowheads="1"/>
          </p:cNvSpPr>
          <p:nvPr/>
        </p:nvSpPr>
        <p:spPr bwMode="auto">
          <a:xfrm>
            <a:off x="152400" y="5565775"/>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baseline="30000" dirty="0">
                <a:latin typeface="Tahoma" pitchFamily="34" charset="0"/>
                <a:ea typeface="HY견고딕"/>
                <a:cs typeface="Tahoma" pitchFamily="34" charset="0"/>
              </a:rPr>
              <a:t> </a:t>
            </a:r>
            <a:r>
              <a:rPr kumimoji="1" lang="en-US" altLang="ko-KR" sz="1400" b="1" dirty="0">
                <a:latin typeface="Tahoma" pitchFamily="34" charset="0"/>
                <a:ea typeface="HY견고딕"/>
                <a:cs typeface="Tahoma" pitchFamily="34" charset="0"/>
              </a:rPr>
              <a:t>9</a:t>
            </a:r>
            <a:r>
              <a:rPr kumimoji="1" lang="en-US" altLang="ko-KR" sz="1400" b="1" baseline="30000" dirty="0">
                <a:latin typeface="Tahoma" pitchFamily="34" charset="0"/>
                <a:ea typeface="HY견고딕"/>
                <a:cs typeface="Tahoma" pitchFamily="34" charset="0"/>
              </a:rPr>
              <a:t>th</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(2002-2006)</a:t>
            </a:r>
          </a:p>
        </p:txBody>
      </p:sp>
      <p:sp>
        <p:nvSpPr>
          <p:cNvPr id="32" name="Rectangle 9"/>
          <p:cNvSpPr>
            <a:spLocks noChangeArrowheads="1"/>
          </p:cNvSpPr>
          <p:nvPr/>
        </p:nvSpPr>
        <p:spPr bwMode="auto">
          <a:xfrm>
            <a:off x="152400" y="6175375"/>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baseline="30000" dirty="0">
                <a:latin typeface="Tahoma" pitchFamily="34" charset="0"/>
                <a:ea typeface="HY견고딕"/>
                <a:cs typeface="Tahoma" pitchFamily="34" charset="0"/>
              </a:rPr>
              <a:t> </a:t>
            </a:r>
            <a:r>
              <a:rPr kumimoji="1" lang="en-US" altLang="ko-KR" sz="1400" b="1" dirty="0">
                <a:latin typeface="Tahoma" pitchFamily="34" charset="0"/>
                <a:ea typeface="HY견고딕"/>
                <a:cs typeface="Tahoma" pitchFamily="34" charset="0"/>
              </a:rPr>
              <a:t>10</a:t>
            </a:r>
            <a:r>
              <a:rPr kumimoji="1" lang="en-US" altLang="ko-KR" sz="1400" b="1" baseline="30000" dirty="0">
                <a:latin typeface="Tahoma" pitchFamily="34" charset="0"/>
                <a:ea typeface="HY견고딕"/>
                <a:cs typeface="Tahoma" pitchFamily="34" charset="0"/>
              </a:rPr>
              <a:t>th</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(2007-2011)</a:t>
            </a:r>
          </a:p>
        </p:txBody>
      </p:sp>
      <p:sp>
        <p:nvSpPr>
          <p:cNvPr id="33" name="Rectangle 12"/>
          <p:cNvSpPr>
            <a:spLocks noChangeArrowheads="1"/>
          </p:cNvSpPr>
          <p:nvPr/>
        </p:nvSpPr>
        <p:spPr bwMode="auto">
          <a:xfrm>
            <a:off x="4038600" y="12954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latinLnBrk="1"/>
            <a:r>
              <a:rPr lang="en-US" sz="1300">
                <a:latin typeface="Tahoma" pitchFamily="34" charset="0"/>
                <a:cs typeface="Tahoma" pitchFamily="34" charset="0"/>
              </a:rPr>
              <a:t>Agricultural development, highways, irrigation, education, </a:t>
            </a:r>
          </a:p>
          <a:p>
            <a:pPr latinLnBrk="1"/>
            <a:r>
              <a:rPr lang="en-US" sz="1300">
                <a:solidFill>
                  <a:srgbClr val="006600"/>
                </a:solidFill>
                <a:latin typeface="Tahoma" pitchFamily="34" charset="0"/>
                <a:cs typeface="Tahoma" pitchFamily="34" charset="0"/>
              </a:rPr>
              <a:t>Industrial development</a:t>
            </a:r>
            <a:r>
              <a:rPr lang="en-US" sz="1300">
                <a:latin typeface="Tahoma" pitchFamily="34" charset="0"/>
                <a:cs typeface="Tahoma" pitchFamily="34" charset="0"/>
              </a:rPr>
              <a:t> in the private sector</a:t>
            </a:r>
            <a:endParaRPr kumimoji="1" lang="en-US" altLang="ko-KR" sz="1300" b="1">
              <a:latin typeface="Tahoma" pitchFamily="34" charset="0"/>
              <a:cs typeface="Tahoma" pitchFamily="34" charset="0"/>
            </a:endParaRPr>
          </a:p>
        </p:txBody>
      </p:sp>
      <p:sp>
        <p:nvSpPr>
          <p:cNvPr id="34" name="Rectangle 12"/>
          <p:cNvSpPr>
            <a:spLocks noChangeArrowheads="1"/>
          </p:cNvSpPr>
          <p:nvPr/>
        </p:nvSpPr>
        <p:spPr bwMode="auto">
          <a:xfrm>
            <a:off x="4038600" y="19050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latinLnBrk="1"/>
            <a:r>
              <a:rPr lang="en-US" sz="1300">
                <a:latin typeface="Tahoma" pitchFamily="34" charset="0"/>
                <a:cs typeface="Tahoma" pitchFamily="34" charset="0"/>
              </a:rPr>
              <a:t>Improvements in the rural infrastructure, Growth in the financial </a:t>
            </a:r>
          </a:p>
          <a:p>
            <a:pPr latinLnBrk="1"/>
            <a:r>
              <a:rPr lang="en-US" sz="1300">
                <a:latin typeface="Tahoma" pitchFamily="34" charset="0"/>
                <a:cs typeface="Tahoma" pitchFamily="34" charset="0"/>
              </a:rPr>
              <a:t>and commercial sectors, Assistance to crop diversification and to </a:t>
            </a:r>
          </a:p>
          <a:p>
            <a:pPr latinLnBrk="1"/>
            <a:r>
              <a:rPr lang="en-US" sz="1300">
                <a:solidFill>
                  <a:srgbClr val="006600"/>
                </a:solidFill>
                <a:latin typeface="Tahoma" pitchFamily="34" charset="0"/>
                <a:cs typeface="Tahoma" pitchFamily="34" charset="0"/>
              </a:rPr>
              <a:t>import-substitution</a:t>
            </a:r>
            <a:r>
              <a:rPr lang="en-US" sz="1300">
                <a:latin typeface="Tahoma" pitchFamily="34" charset="0"/>
                <a:cs typeface="Tahoma" pitchFamily="34" charset="0"/>
              </a:rPr>
              <a:t> industries</a:t>
            </a:r>
            <a:endParaRPr kumimoji="1" lang="en-US" altLang="ko-KR" sz="1300" b="1">
              <a:latin typeface="Tahoma" pitchFamily="34" charset="0"/>
              <a:cs typeface="Tahoma" pitchFamily="34" charset="0"/>
            </a:endParaRPr>
          </a:p>
        </p:txBody>
      </p:sp>
      <p:sp>
        <p:nvSpPr>
          <p:cNvPr id="35" name="Rectangle 12"/>
          <p:cNvSpPr>
            <a:spLocks noChangeArrowheads="1"/>
          </p:cNvSpPr>
          <p:nvPr/>
        </p:nvSpPr>
        <p:spPr bwMode="auto">
          <a:xfrm>
            <a:off x="4038600" y="25146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latinLnBrk="1">
              <a:lnSpc>
                <a:spcPct val="130000"/>
              </a:lnSpc>
            </a:pPr>
            <a:r>
              <a:rPr lang="en-US" sz="1300">
                <a:solidFill>
                  <a:srgbClr val="006600"/>
                </a:solidFill>
                <a:latin typeface="Tahoma" pitchFamily="34" charset="0"/>
                <a:cs typeface="Tahoma" pitchFamily="34" charset="0"/>
              </a:rPr>
              <a:t>Decentralization</a:t>
            </a:r>
            <a:r>
              <a:rPr lang="en-US" sz="1300">
                <a:latin typeface="Tahoma" pitchFamily="34" charset="0"/>
                <a:cs typeface="Tahoma" pitchFamily="34" charset="0"/>
              </a:rPr>
              <a:t> of industry, and economic growth from the </a:t>
            </a:r>
          </a:p>
          <a:p>
            <a:pPr latinLnBrk="1">
              <a:lnSpc>
                <a:spcPct val="130000"/>
              </a:lnSpc>
            </a:pPr>
            <a:r>
              <a:rPr lang="en-US" sz="1300">
                <a:latin typeface="Tahoma" pitchFamily="34" charset="0"/>
                <a:cs typeface="Tahoma" pitchFamily="34" charset="0"/>
              </a:rPr>
              <a:t>capital region to the provinces</a:t>
            </a:r>
            <a:endParaRPr kumimoji="1" lang="en-US" altLang="ko-KR" sz="1300" b="1">
              <a:latin typeface="Tahoma" pitchFamily="34" charset="0"/>
              <a:cs typeface="Tahoma" pitchFamily="34" charset="0"/>
            </a:endParaRPr>
          </a:p>
        </p:txBody>
      </p:sp>
      <p:sp>
        <p:nvSpPr>
          <p:cNvPr id="36" name="Rectangle 12"/>
          <p:cNvSpPr>
            <a:spLocks noChangeArrowheads="1"/>
          </p:cNvSpPr>
          <p:nvPr/>
        </p:nvSpPr>
        <p:spPr bwMode="auto">
          <a:xfrm>
            <a:off x="4038600" y="31242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latinLnBrk="1">
              <a:lnSpc>
                <a:spcPct val="130000"/>
              </a:lnSpc>
            </a:pPr>
            <a:r>
              <a:rPr lang="en-US" sz="1300">
                <a:latin typeface="Tahoma" pitchFamily="34" charset="0"/>
                <a:cs typeface="Tahoma" pitchFamily="34" charset="0"/>
              </a:rPr>
              <a:t>Reduce rural poverty and social tensions , </a:t>
            </a:r>
            <a:r>
              <a:rPr lang="en-US" sz="1300">
                <a:solidFill>
                  <a:srgbClr val="006600"/>
                </a:solidFill>
                <a:latin typeface="Tahoma" pitchFamily="34" charset="0"/>
                <a:cs typeface="Tahoma" pitchFamily="34" charset="0"/>
              </a:rPr>
              <a:t>Expand employment</a:t>
            </a:r>
            <a:r>
              <a:rPr lang="en-US" sz="1300">
                <a:latin typeface="Tahoma" pitchFamily="34" charset="0"/>
                <a:cs typeface="Tahoma" pitchFamily="34" charset="0"/>
              </a:rPr>
              <a:t> </a:t>
            </a:r>
          </a:p>
          <a:p>
            <a:pPr latinLnBrk="1">
              <a:lnSpc>
                <a:spcPct val="130000"/>
              </a:lnSpc>
            </a:pPr>
            <a:r>
              <a:rPr lang="en-US" sz="1300">
                <a:latin typeface="Tahoma" pitchFamily="34" charset="0"/>
                <a:cs typeface="Tahoma" pitchFamily="34" charset="0"/>
              </a:rPr>
              <a:t>opportunities in the poorer regions</a:t>
            </a:r>
            <a:endParaRPr kumimoji="1" lang="en-US" altLang="ko-KR" sz="1300" b="1">
              <a:latin typeface="Tahoma" pitchFamily="34" charset="0"/>
              <a:cs typeface="Tahoma" pitchFamily="34" charset="0"/>
            </a:endParaRPr>
          </a:p>
        </p:txBody>
      </p:sp>
      <p:sp>
        <p:nvSpPr>
          <p:cNvPr id="37" name="Rectangle 12"/>
          <p:cNvSpPr>
            <a:spLocks noChangeArrowheads="1"/>
          </p:cNvSpPr>
          <p:nvPr/>
        </p:nvSpPr>
        <p:spPr bwMode="auto">
          <a:xfrm>
            <a:off x="4038600" y="37338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latinLnBrk="1">
              <a:lnSpc>
                <a:spcPct val="130000"/>
              </a:lnSpc>
            </a:pPr>
            <a:r>
              <a:rPr lang="en-US" sz="1300">
                <a:solidFill>
                  <a:srgbClr val="006600"/>
                </a:solidFill>
                <a:latin typeface="Tahoma" pitchFamily="34" charset="0"/>
                <a:cs typeface="Tahoma" pitchFamily="34" charset="0"/>
              </a:rPr>
              <a:t>Export promotion</a:t>
            </a:r>
            <a:r>
              <a:rPr lang="en-US" sz="1300">
                <a:latin typeface="Tahoma" pitchFamily="34" charset="0"/>
                <a:cs typeface="Tahoma" pitchFamily="34" charset="0"/>
              </a:rPr>
              <a:t>, Less capital-intensive industries, Improve </a:t>
            </a:r>
          </a:p>
          <a:p>
            <a:pPr latinLnBrk="1">
              <a:lnSpc>
                <a:spcPct val="130000"/>
              </a:lnSpc>
            </a:pPr>
            <a:r>
              <a:rPr lang="en-US" sz="1300">
                <a:latin typeface="Tahoma" pitchFamily="34" charset="0"/>
                <a:cs typeface="Tahoma" pitchFamily="34" charset="0"/>
              </a:rPr>
              <a:t>utilization of resources, Promote private sector investment</a:t>
            </a:r>
            <a:endParaRPr kumimoji="1" lang="en-US" altLang="ko-KR" sz="1300" b="1">
              <a:latin typeface="Tahoma" pitchFamily="34" charset="0"/>
              <a:cs typeface="Tahoma" pitchFamily="34" charset="0"/>
            </a:endParaRPr>
          </a:p>
        </p:txBody>
      </p:sp>
      <p:sp>
        <p:nvSpPr>
          <p:cNvPr id="38" name="Rectangle 12"/>
          <p:cNvSpPr>
            <a:spLocks noChangeArrowheads="1"/>
          </p:cNvSpPr>
          <p:nvPr/>
        </p:nvSpPr>
        <p:spPr bwMode="auto">
          <a:xfrm>
            <a:off x="4038600" y="43434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latinLnBrk="1">
              <a:lnSpc>
                <a:spcPct val="130000"/>
              </a:lnSpc>
            </a:pPr>
            <a:r>
              <a:rPr lang="en-US" sz="1300">
                <a:latin typeface="Tahoma" pitchFamily="34" charset="0"/>
                <a:cs typeface="Tahoma" pitchFamily="34" charset="0"/>
              </a:rPr>
              <a:t>Redistribute income, Reduce poverty and </a:t>
            </a:r>
            <a:r>
              <a:rPr lang="en-US" sz="1300">
                <a:solidFill>
                  <a:srgbClr val="006600"/>
                </a:solidFill>
                <a:latin typeface="Tahoma" pitchFamily="34" charset="0"/>
                <a:cs typeface="Tahoma" pitchFamily="34" charset="0"/>
              </a:rPr>
              <a:t>gap between </a:t>
            </a:r>
          </a:p>
          <a:p>
            <a:pPr latinLnBrk="1">
              <a:lnSpc>
                <a:spcPct val="130000"/>
              </a:lnSpc>
            </a:pPr>
            <a:r>
              <a:rPr lang="en-US" sz="1300">
                <a:solidFill>
                  <a:srgbClr val="006600"/>
                </a:solidFill>
                <a:latin typeface="Tahoma" pitchFamily="34" charset="0"/>
                <a:cs typeface="Tahoma" pitchFamily="34" charset="0"/>
              </a:rPr>
              <a:t>rich and poor</a:t>
            </a:r>
            <a:r>
              <a:rPr lang="en-US" sz="1300">
                <a:latin typeface="Tahoma" pitchFamily="34" charset="0"/>
                <a:cs typeface="Tahoma" pitchFamily="34" charset="0"/>
              </a:rPr>
              <a:t>, Develop human resource</a:t>
            </a:r>
            <a:endParaRPr kumimoji="1" lang="en-US" altLang="ko-KR" sz="1300" b="1">
              <a:latin typeface="Tahoma" pitchFamily="34" charset="0"/>
              <a:cs typeface="Tahoma" pitchFamily="34" charset="0"/>
            </a:endParaRPr>
          </a:p>
        </p:txBody>
      </p:sp>
      <p:sp>
        <p:nvSpPr>
          <p:cNvPr id="39" name="Rectangle 12"/>
          <p:cNvSpPr>
            <a:spLocks noChangeArrowheads="1"/>
          </p:cNvSpPr>
          <p:nvPr/>
        </p:nvSpPr>
        <p:spPr bwMode="auto">
          <a:xfrm>
            <a:off x="4038600" y="49530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latinLnBrk="1">
              <a:lnSpc>
                <a:spcPct val="130000"/>
              </a:lnSpc>
            </a:pPr>
            <a:r>
              <a:rPr lang="en-US" sz="1300">
                <a:latin typeface="Tahoma" pitchFamily="34" charset="0"/>
                <a:cs typeface="Tahoma" pitchFamily="34" charset="0"/>
              </a:rPr>
              <a:t>Continue economic growth, Develop </a:t>
            </a:r>
            <a:r>
              <a:rPr lang="en-US" sz="1300">
                <a:solidFill>
                  <a:srgbClr val="006600"/>
                </a:solidFill>
                <a:latin typeface="Tahoma" pitchFamily="34" charset="0"/>
                <a:cs typeface="Tahoma" pitchFamily="34" charset="0"/>
              </a:rPr>
              <a:t>human resources</a:t>
            </a:r>
            <a:endParaRPr kumimoji="1" lang="en-US" altLang="ko-KR" sz="1300" b="1">
              <a:solidFill>
                <a:srgbClr val="006600"/>
              </a:solidFill>
              <a:latin typeface="Tahoma" pitchFamily="34" charset="0"/>
              <a:cs typeface="Tahoma" pitchFamily="34" charset="0"/>
            </a:endParaRPr>
          </a:p>
        </p:txBody>
      </p:sp>
      <p:sp>
        <p:nvSpPr>
          <p:cNvPr id="40" name="Rectangle 12"/>
          <p:cNvSpPr>
            <a:spLocks noChangeArrowheads="1"/>
          </p:cNvSpPr>
          <p:nvPr/>
        </p:nvSpPr>
        <p:spPr bwMode="auto">
          <a:xfrm>
            <a:off x="4038600" y="55626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latinLnBrk="1">
              <a:lnSpc>
                <a:spcPct val="130000"/>
              </a:lnSpc>
            </a:pPr>
            <a:r>
              <a:rPr lang="en-US" sz="1300">
                <a:solidFill>
                  <a:srgbClr val="006600"/>
                </a:solidFill>
                <a:latin typeface="Tahoma" pitchFamily="34" charset="0"/>
                <a:cs typeface="Tahoma" pitchFamily="34" charset="0"/>
              </a:rPr>
              <a:t>Social protection</a:t>
            </a:r>
            <a:r>
              <a:rPr lang="en-US" sz="1300">
                <a:latin typeface="Tahoma" pitchFamily="34" charset="0"/>
                <a:cs typeface="Tahoma" pitchFamily="34" charset="0"/>
              </a:rPr>
              <a:t>, Competitiveness, Governance, Environmental </a:t>
            </a:r>
          </a:p>
          <a:p>
            <a:pPr latinLnBrk="1">
              <a:lnSpc>
                <a:spcPct val="130000"/>
              </a:lnSpc>
            </a:pPr>
            <a:r>
              <a:rPr lang="en-US" sz="1300">
                <a:latin typeface="Tahoma" pitchFamily="34" charset="0"/>
                <a:cs typeface="Tahoma" pitchFamily="34" charset="0"/>
              </a:rPr>
              <a:t>protection. </a:t>
            </a:r>
            <a:endParaRPr kumimoji="1" lang="en-US" altLang="ko-KR" sz="1300" b="1">
              <a:latin typeface="Tahoma" pitchFamily="34" charset="0"/>
              <a:cs typeface="Tahoma" pitchFamily="34" charset="0"/>
            </a:endParaRPr>
          </a:p>
        </p:txBody>
      </p:sp>
      <p:sp>
        <p:nvSpPr>
          <p:cNvPr id="41" name="Rectangle 12"/>
          <p:cNvSpPr>
            <a:spLocks noChangeArrowheads="1"/>
          </p:cNvSpPr>
          <p:nvPr/>
        </p:nvSpPr>
        <p:spPr bwMode="auto">
          <a:xfrm>
            <a:off x="4038600" y="6172200"/>
            <a:ext cx="4953000" cy="533400"/>
          </a:xfrm>
          <a:prstGeom prst="rect">
            <a:avLst/>
          </a:prstGeom>
          <a:solidFill>
            <a:schemeClr val="tx2">
              <a:lumMod val="40000"/>
              <a:lumOff val="60000"/>
            </a:schemeClr>
          </a:solidFill>
          <a:ln w="12700" cap="sq" algn="ctr">
            <a:noFill/>
            <a:miter lim="800000"/>
            <a:headEnd type="none" w="sm" len="sm"/>
            <a:tailEnd type="none" w="sm" len="sm"/>
          </a:ln>
        </p:spPr>
        <p:txBody>
          <a:bodyPr wrap="none" rIns="108000" anchor="ctr"/>
          <a:lstStyle/>
          <a:p>
            <a:pPr>
              <a:buSzPct val="130000"/>
            </a:pPr>
            <a:r>
              <a:rPr lang="en-US" sz="1300">
                <a:latin typeface="Tahoma" pitchFamily="34" charset="0"/>
                <a:cs typeface="Tahoma" pitchFamily="34" charset="0"/>
              </a:rPr>
              <a:t>People-Centered Development, Balancing between the 3 capitals:</a:t>
            </a:r>
          </a:p>
          <a:p>
            <a:pPr>
              <a:buSzPct val="130000"/>
            </a:pPr>
            <a:r>
              <a:rPr lang="en-US" sz="1300">
                <a:latin typeface="Tahoma" pitchFamily="34" charset="0"/>
                <a:cs typeface="Tahoma" pitchFamily="34" charset="0"/>
              </a:rPr>
              <a:t>economic, social , natural resources and environment, Leading to </a:t>
            </a:r>
          </a:p>
          <a:p>
            <a:pPr>
              <a:buSzPct val="130000"/>
            </a:pPr>
            <a:r>
              <a:rPr lang="en-US" sz="1300">
                <a:solidFill>
                  <a:srgbClr val="006600"/>
                </a:solidFill>
                <a:latin typeface="Tahoma" pitchFamily="34" charset="0"/>
                <a:cs typeface="Tahoma" pitchFamily="34" charset="0"/>
              </a:rPr>
              <a:t>Green and Happiness Society</a:t>
            </a:r>
            <a:endParaRPr lang="th-TH" sz="1300">
              <a:solidFill>
                <a:srgbClr val="006600"/>
              </a:solidFill>
              <a:latin typeface="Tahoma" pitchFamily="34" charset="0"/>
              <a:cs typeface="Tahoma" pitchFamily="34" charset="0"/>
            </a:endParaRPr>
          </a:p>
        </p:txBody>
      </p:sp>
      <p:sp>
        <p:nvSpPr>
          <p:cNvPr id="42" name="Rectangle 9"/>
          <p:cNvSpPr>
            <a:spLocks noChangeArrowheads="1"/>
          </p:cNvSpPr>
          <p:nvPr/>
        </p:nvSpPr>
        <p:spPr bwMode="auto">
          <a:xfrm>
            <a:off x="152400" y="685800"/>
            <a:ext cx="3821113" cy="530225"/>
          </a:xfrm>
          <a:prstGeom prst="rect">
            <a:avLst/>
          </a:prstGeom>
          <a:solidFill>
            <a:schemeClr val="accent2">
              <a:lumMod val="60000"/>
              <a:lumOff val="40000"/>
            </a:schemeClr>
          </a:solidFill>
          <a:ln w="12700" cap="sq">
            <a:noFill/>
            <a:miter lim="800000"/>
            <a:headEnd type="none" w="sm" len="sm"/>
            <a:tailEnd type="none" w="sm" len="sm"/>
          </a:ln>
        </p:spPr>
        <p:txBody>
          <a:bodyPr wrap="none" anchor="ctr"/>
          <a:lstStyle/>
          <a:p>
            <a:pPr algn="ctr" latinLnBrk="1">
              <a:defRPr/>
            </a:pPr>
            <a:r>
              <a:rPr kumimoji="1" lang="en-US" altLang="ko-KR" sz="1400" b="1" baseline="30000" dirty="0">
                <a:latin typeface="Tahoma" pitchFamily="34" charset="0"/>
                <a:ea typeface="HY견고딕"/>
                <a:cs typeface="Tahoma" pitchFamily="34" charset="0"/>
              </a:rPr>
              <a:t> </a:t>
            </a:r>
            <a:r>
              <a:rPr kumimoji="1" lang="en-US" altLang="ko-KR" sz="1400" b="1" dirty="0">
                <a:latin typeface="Tahoma" pitchFamily="34" charset="0"/>
                <a:ea typeface="HY견고딕"/>
                <a:cs typeface="Tahoma" pitchFamily="34" charset="0"/>
              </a:rPr>
              <a:t>1</a:t>
            </a:r>
            <a:r>
              <a:rPr kumimoji="1" lang="en-US" altLang="ko-KR" sz="1400" b="1" baseline="30000" dirty="0">
                <a:latin typeface="Tahoma" pitchFamily="34" charset="0"/>
                <a:ea typeface="HY견고딕"/>
                <a:cs typeface="Tahoma" pitchFamily="34" charset="0"/>
              </a:rPr>
              <a:t>st</a:t>
            </a:r>
            <a:r>
              <a:rPr kumimoji="1" lang="en-US" altLang="ko-KR" sz="1400" b="1" dirty="0">
                <a:latin typeface="Tahoma" pitchFamily="34" charset="0"/>
                <a:ea typeface="HY견고딕"/>
                <a:cs typeface="Tahoma" pitchFamily="34" charset="0"/>
              </a:rPr>
              <a:t> Economic  and Social Development Plan</a:t>
            </a:r>
          </a:p>
          <a:p>
            <a:pPr algn="ctr" latinLnBrk="1">
              <a:defRPr/>
            </a:pPr>
            <a:r>
              <a:rPr kumimoji="1" lang="en-US" altLang="ko-KR" sz="1400" b="1" dirty="0">
                <a:latin typeface="Tahoma" pitchFamily="34" charset="0"/>
                <a:ea typeface="HY견고딕"/>
                <a:cs typeface="Tahoma" pitchFamily="34" charset="0"/>
              </a:rPr>
              <a:t>(1961-1966)</a:t>
            </a:r>
          </a:p>
        </p:txBody>
      </p:sp>
      <p:sp>
        <p:nvSpPr>
          <p:cNvPr id="43" name="Rectangle 12"/>
          <p:cNvSpPr>
            <a:spLocks noChangeArrowheads="1"/>
          </p:cNvSpPr>
          <p:nvPr/>
        </p:nvSpPr>
        <p:spPr bwMode="auto">
          <a:xfrm>
            <a:off x="4038600" y="76200"/>
            <a:ext cx="4953000" cy="533400"/>
          </a:xfrm>
          <a:prstGeom prst="rect">
            <a:avLst/>
          </a:prstGeom>
          <a:solidFill>
            <a:schemeClr val="accent3">
              <a:lumMod val="60000"/>
              <a:lumOff val="40000"/>
            </a:schemeClr>
          </a:solidFill>
          <a:ln w="12700" cap="sq" algn="ctr">
            <a:noFill/>
            <a:miter lim="800000"/>
            <a:headEnd type="none" w="sm" len="sm"/>
            <a:tailEnd type="none" w="sm" len="sm"/>
          </a:ln>
        </p:spPr>
        <p:txBody>
          <a:bodyPr wrap="none" rIns="108000" anchor="ctr"/>
          <a:lstStyle/>
          <a:p>
            <a:pPr algn="ctr" latinLnBrk="1">
              <a:lnSpc>
                <a:spcPct val="130000"/>
              </a:lnSpc>
            </a:pPr>
            <a:r>
              <a:rPr kumimoji="1" lang="en-US" altLang="ko-KR" sz="1400" b="1">
                <a:latin typeface="Tahoma" pitchFamily="34" charset="0"/>
                <a:cs typeface="Tahoma" pitchFamily="34" charset="0"/>
              </a:rPr>
              <a:t>Policy Objectives</a:t>
            </a:r>
          </a:p>
        </p:txBody>
      </p:sp>
      <p:sp>
        <p:nvSpPr>
          <p:cNvPr id="77847" name="TextBox 22"/>
          <p:cNvSpPr txBox="1">
            <a:spLocks noChangeArrowheads="1"/>
          </p:cNvSpPr>
          <p:nvPr/>
        </p:nvSpPr>
        <p:spPr bwMode="auto">
          <a:xfrm>
            <a:off x="152400" y="133350"/>
            <a:ext cx="3810000" cy="338138"/>
          </a:xfrm>
          <a:prstGeom prst="rect">
            <a:avLst/>
          </a:prstGeom>
          <a:noFill/>
          <a:ln w="9525">
            <a:noFill/>
            <a:miter lim="800000"/>
            <a:headEnd/>
            <a:tailEnd/>
          </a:ln>
        </p:spPr>
        <p:txBody>
          <a:bodyPr>
            <a:spAutoFit/>
          </a:bodyPr>
          <a:lstStyle/>
          <a:p>
            <a:pPr algn="ctr"/>
            <a:r>
              <a:rPr lang="en-US" sz="1600" b="1">
                <a:latin typeface="Browallia New" pitchFamily="34" charset="-34"/>
                <a:cs typeface="Browallia New" pitchFamily="34" charset="-34"/>
              </a:rPr>
              <a:t>Thailand’s Economic and Social Development Plans</a:t>
            </a:r>
          </a:p>
        </p:txBody>
      </p:sp>
      <p:sp>
        <p:nvSpPr>
          <p:cNvPr id="24" name="Slide Number Placeholder 23"/>
          <p:cNvSpPr>
            <a:spLocks noGrp="1"/>
          </p:cNvSpPr>
          <p:nvPr>
            <p:ph type="sldNum" sz="quarter" idx="12"/>
          </p:nvPr>
        </p:nvSpPr>
        <p:spPr/>
        <p:txBody>
          <a:bodyPr/>
          <a:lstStyle/>
          <a:p>
            <a:fld id="{69ADDD85-5A9F-4E89-AC81-0A64F86A6DC6}" type="slidenum">
              <a:rPr lang="th-TH" smtClean="0"/>
              <a:pPr/>
              <a:t>4</a:t>
            </a:fld>
            <a:endParaRPr lang="th-TH"/>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6"/>
          <p:cNvSpPr txBox="1">
            <a:spLocks noChangeArrowheads="1"/>
          </p:cNvSpPr>
          <p:nvPr/>
        </p:nvSpPr>
        <p:spPr bwMode="auto">
          <a:xfrm>
            <a:off x="179512" y="214313"/>
            <a:ext cx="8784975" cy="584775"/>
          </a:xfrm>
          <a:prstGeom prst="rect">
            <a:avLst/>
          </a:prstGeom>
          <a:noFill/>
          <a:ln w="9525">
            <a:noFill/>
            <a:miter lim="800000"/>
            <a:headEnd/>
            <a:tailEnd/>
          </a:ln>
        </p:spPr>
        <p:txBody>
          <a:bodyPr wrap="square">
            <a:spAutoFit/>
          </a:bodyPr>
          <a:lstStyle/>
          <a:p>
            <a:pPr algn="ctr"/>
            <a:r>
              <a:rPr lang="th-TH" sz="3200" b="1" dirty="0">
                <a:latin typeface="EucrosiaUPC" pitchFamily="18" charset="-34"/>
                <a:cs typeface="EucrosiaUPC" pitchFamily="18" charset="-34"/>
              </a:rPr>
              <a:t>ผู้ย้ายถิ่นฐาน* (</a:t>
            </a:r>
            <a:r>
              <a:rPr lang="en-US" sz="3200" b="1" dirty="0">
                <a:latin typeface="EucrosiaUPC" pitchFamily="18" charset="-34"/>
                <a:cs typeface="EucrosiaUPC" pitchFamily="18" charset="-34"/>
              </a:rPr>
              <a:t>&gt;15 </a:t>
            </a:r>
            <a:r>
              <a:rPr lang="th-TH" sz="3200" b="1" dirty="0">
                <a:latin typeface="EucrosiaUPC" pitchFamily="18" charset="-34"/>
                <a:cs typeface="EucrosiaUPC" pitchFamily="18" charset="-34"/>
              </a:rPr>
              <a:t>ปี) ส่วนใหญ่มี</a:t>
            </a:r>
            <a:r>
              <a:rPr lang="th-TH" sz="3200" b="1" dirty="0" smtClean="0">
                <a:latin typeface="EucrosiaUPC" pitchFamily="18" charset="-34"/>
                <a:cs typeface="EucrosiaUPC" pitchFamily="18" charset="-34"/>
              </a:rPr>
              <a:t>การศึกษาต่ำ</a:t>
            </a:r>
            <a:r>
              <a:rPr lang="th-TH" sz="3200" b="1" dirty="0">
                <a:latin typeface="EucrosiaUPC" pitchFamily="18" charset="-34"/>
                <a:cs typeface="EucrosiaUPC" pitchFamily="18" charset="-34"/>
              </a:rPr>
              <a:t>กว่าระดับมัธยมศึกษา</a:t>
            </a:r>
          </a:p>
        </p:txBody>
      </p:sp>
      <p:sp>
        <p:nvSpPr>
          <p:cNvPr id="12291" name="TextBox 6"/>
          <p:cNvSpPr txBox="1">
            <a:spLocks noChangeArrowheads="1"/>
          </p:cNvSpPr>
          <p:nvPr/>
        </p:nvSpPr>
        <p:spPr bwMode="auto">
          <a:xfrm>
            <a:off x="5753100" y="4000500"/>
            <a:ext cx="3390900" cy="277813"/>
          </a:xfrm>
          <a:prstGeom prst="rect">
            <a:avLst/>
          </a:prstGeom>
          <a:noFill/>
          <a:ln w="9525">
            <a:noFill/>
            <a:miter lim="800000"/>
            <a:headEnd/>
            <a:tailEnd/>
          </a:ln>
        </p:spPr>
        <p:txBody>
          <a:bodyPr wrap="none">
            <a:spAutoFit/>
          </a:bodyPr>
          <a:lstStyle/>
          <a:p>
            <a:r>
              <a:rPr lang="th-TH" sz="1200">
                <a:latin typeface="Tahoma" pitchFamily="34" charset="0"/>
                <a:cs typeface="Tahoma" pitchFamily="34" charset="0"/>
              </a:rPr>
              <a:t>ที่มา</a:t>
            </a:r>
            <a:r>
              <a:rPr lang="en-US" sz="1200">
                <a:latin typeface="Tahoma" pitchFamily="34" charset="0"/>
                <a:cs typeface="Tahoma" pitchFamily="34" charset="0"/>
              </a:rPr>
              <a:t>: UNDP, Human Development Report 2009.</a:t>
            </a:r>
            <a:endParaRPr lang="th-TH" sz="1200">
              <a:latin typeface="Tahoma" pitchFamily="34" charset="0"/>
              <a:cs typeface="Tahoma" pitchFamily="34" charset="0"/>
            </a:endParaRPr>
          </a:p>
        </p:txBody>
      </p:sp>
      <p:graphicFrame>
        <p:nvGraphicFramePr>
          <p:cNvPr id="9" name="Chart 8"/>
          <p:cNvGraphicFramePr/>
          <p:nvPr/>
        </p:nvGraphicFramePr>
        <p:xfrm>
          <a:off x="285720" y="1142984"/>
          <a:ext cx="8715436" cy="4357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p:cNvGraphicFramePr>
            <a:graphicFrameLocks noGrp="1"/>
          </p:cNvGraphicFramePr>
          <p:nvPr/>
        </p:nvGraphicFramePr>
        <p:xfrm>
          <a:off x="642938" y="5286375"/>
          <a:ext cx="6096001" cy="268432"/>
        </p:xfrm>
        <a:graphic>
          <a:graphicData uri="http://schemas.openxmlformats.org/drawingml/2006/table">
            <a:tbl>
              <a:tblPr/>
              <a:tblGrid>
                <a:gridCol w="6096001"/>
              </a:tblGrid>
              <a:tr h="268432">
                <a:tc>
                  <a:txBody>
                    <a:bodyPr/>
                    <a:lstStyle/>
                    <a:p>
                      <a:pPr algn="l" fontAlgn="b"/>
                      <a:r>
                        <a:rPr lang="th-TH" sz="1400" b="1" i="0" u="none" strike="noStrike" dirty="0" smtClean="0">
                          <a:solidFill>
                            <a:srgbClr val="000000"/>
                          </a:solidFill>
                          <a:latin typeface="Tahoma" pitchFamily="34" charset="0"/>
                          <a:ea typeface="Tahoma" pitchFamily="34" charset="0"/>
                          <a:cs typeface="Tahoma" pitchFamily="34" charset="0"/>
                        </a:rPr>
                        <a:t>  ภาพรวม</a:t>
                      </a:r>
                      <a:r>
                        <a:rPr lang="th-TH" sz="1400" b="1" i="0" u="none" strike="noStrike" dirty="0">
                          <a:solidFill>
                            <a:srgbClr val="000000"/>
                          </a:solidFill>
                          <a:latin typeface="Tahoma" pitchFamily="34" charset="0"/>
                          <a:ea typeface="Tahoma" pitchFamily="34" charset="0"/>
                          <a:cs typeface="Tahoma" pitchFamily="34" charset="0"/>
                        </a:rPr>
                        <a:t>ของ</a:t>
                      </a:r>
                      <a:r>
                        <a:rPr lang="th-TH" sz="1400" b="1" i="0" u="none" strike="noStrike" dirty="0" smtClean="0">
                          <a:solidFill>
                            <a:srgbClr val="000000"/>
                          </a:solidFill>
                          <a:latin typeface="Tahoma" pitchFamily="34" charset="0"/>
                          <a:ea typeface="Tahoma" pitchFamily="34" charset="0"/>
                          <a:cs typeface="Tahoma" pitchFamily="34" charset="0"/>
                        </a:rPr>
                        <a:t>โลก       เอเชีย                ยุโรป            อเมริกา</a:t>
                      </a:r>
                      <a:r>
                        <a:rPr lang="th-TH" sz="1400" b="1" i="0" u="none" strike="noStrike" dirty="0">
                          <a:solidFill>
                            <a:srgbClr val="000000"/>
                          </a:solidFill>
                          <a:latin typeface="Tahoma" pitchFamily="34" charset="0"/>
                          <a:ea typeface="Tahoma" pitchFamily="34" charset="0"/>
                          <a:cs typeface="Tahoma" pitchFamily="34" charset="0"/>
                        </a:rPr>
                        <a:t>เหนือ</a:t>
                      </a:r>
                    </a:p>
                  </a:txBody>
                  <a:tcPr marL="0" marR="0" marT="0" marB="0" anchor="b">
                    <a:lnL>
                      <a:noFill/>
                    </a:lnL>
                    <a:lnR>
                      <a:noFill/>
                    </a:lnR>
                    <a:lnT>
                      <a:noFill/>
                    </a:lnT>
                    <a:lnB>
                      <a:noFill/>
                    </a:lnB>
                  </a:tcPr>
                </a:tc>
              </a:tr>
            </a:tbl>
          </a:graphicData>
        </a:graphic>
      </p:graphicFrame>
      <p:sp>
        <p:nvSpPr>
          <p:cNvPr id="12296" name="TextBox 11"/>
          <p:cNvSpPr txBox="1">
            <a:spLocks noChangeArrowheads="1"/>
          </p:cNvSpPr>
          <p:nvPr/>
        </p:nvSpPr>
        <p:spPr bwMode="auto">
          <a:xfrm>
            <a:off x="357188" y="1071563"/>
            <a:ext cx="785812" cy="307975"/>
          </a:xfrm>
          <a:prstGeom prst="rect">
            <a:avLst/>
          </a:prstGeom>
          <a:noFill/>
          <a:ln w="9525">
            <a:noFill/>
            <a:miter lim="800000"/>
            <a:headEnd/>
            <a:tailEnd/>
          </a:ln>
        </p:spPr>
        <p:txBody>
          <a:bodyPr>
            <a:spAutoFit/>
          </a:bodyPr>
          <a:lstStyle/>
          <a:p>
            <a:r>
              <a:rPr lang="th-TH" sz="1400" b="1">
                <a:latin typeface="Tahoma" pitchFamily="34" charset="0"/>
                <a:cs typeface="Tahoma" pitchFamily="34" charset="0"/>
              </a:rPr>
              <a:t>ร้อยละ</a:t>
            </a:r>
          </a:p>
        </p:txBody>
      </p:sp>
      <p:sp>
        <p:nvSpPr>
          <p:cNvPr id="11" name="ตัวยึดหมายเลขภาพนิ่ง 10"/>
          <p:cNvSpPr>
            <a:spLocks noGrp="1"/>
          </p:cNvSpPr>
          <p:nvPr>
            <p:ph type="sldNum" sz="quarter" idx="12"/>
          </p:nvPr>
        </p:nvSpPr>
        <p:spPr/>
        <p:txBody>
          <a:bodyPr/>
          <a:lstStyle/>
          <a:p>
            <a:pPr>
              <a:defRPr/>
            </a:pPr>
            <a:fld id="{6144E23A-04EC-4E0F-A3CE-976119F62FF3}" type="slidenum">
              <a:rPr lang="th-TH"/>
              <a:pPr>
                <a:defRPr/>
              </a:pPr>
              <a:t>40</a:t>
            </a:fld>
            <a:endParaRPr lang="th-TH"/>
          </a:p>
        </p:txBody>
      </p:sp>
      <p:sp>
        <p:nvSpPr>
          <p:cNvPr id="12298" name="TextBox 11"/>
          <p:cNvSpPr txBox="1">
            <a:spLocks noChangeArrowheads="1"/>
          </p:cNvSpPr>
          <p:nvPr/>
        </p:nvSpPr>
        <p:spPr bwMode="auto">
          <a:xfrm>
            <a:off x="7000875" y="2938463"/>
            <a:ext cx="2000250" cy="276225"/>
          </a:xfrm>
          <a:prstGeom prst="rect">
            <a:avLst/>
          </a:prstGeom>
          <a:solidFill>
            <a:schemeClr val="bg1"/>
          </a:solidFill>
          <a:ln w="9525">
            <a:noFill/>
            <a:miter lim="800000"/>
            <a:headEnd/>
            <a:tailEnd/>
          </a:ln>
        </p:spPr>
        <p:txBody>
          <a:bodyPr>
            <a:spAutoFit/>
          </a:bodyPr>
          <a:lstStyle/>
          <a:p>
            <a:r>
              <a:rPr lang="th-TH" sz="1200">
                <a:latin typeface="Tahoma" pitchFamily="34" charset="0"/>
                <a:cs typeface="Tahoma" pitchFamily="34" charset="0"/>
              </a:rPr>
              <a:t>วิชาชีพเฉพาะทาง</a:t>
            </a:r>
          </a:p>
        </p:txBody>
      </p:sp>
      <p:sp>
        <p:nvSpPr>
          <p:cNvPr id="12299" name="TextBox 13"/>
          <p:cNvSpPr txBox="1">
            <a:spLocks noChangeArrowheads="1"/>
          </p:cNvSpPr>
          <p:nvPr/>
        </p:nvSpPr>
        <p:spPr bwMode="auto">
          <a:xfrm>
            <a:off x="457200" y="5791200"/>
            <a:ext cx="2573338" cy="307975"/>
          </a:xfrm>
          <a:prstGeom prst="rect">
            <a:avLst/>
          </a:prstGeom>
          <a:noFill/>
          <a:ln w="9525">
            <a:noFill/>
            <a:miter lim="800000"/>
            <a:headEnd/>
            <a:tailEnd/>
          </a:ln>
        </p:spPr>
        <p:txBody>
          <a:bodyPr wrap="none">
            <a:spAutoFit/>
          </a:bodyPr>
          <a:lstStyle/>
          <a:p>
            <a:r>
              <a:rPr lang="th-TH" sz="1400" dirty="0">
                <a:latin typeface="Tahoma" pitchFamily="34" charset="0"/>
                <a:cs typeface="Tahoma" pitchFamily="34" charset="0"/>
              </a:rPr>
              <a:t>หมายเหตุ</a:t>
            </a:r>
            <a:r>
              <a:rPr lang="en-US" sz="1400" dirty="0">
                <a:latin typeface="Tahoma" pitchFamily="34" charset="0"/>
                <a:cs typeface="Tahoma" pitchFamily="34" charset="0"/>
              </a:rPr>
              <a:t>: </a:t>
            </a:r>
            <a:r>
              <a:rPr lang="th-TH" sz="1400" dirty="0">
                <a:latin typeface="Tahoma" pitchFamily="34" charset="0"/>
                <a:cs typeface="Tahoma" pitchFamily="34" charset="0"/>
              </a:rPr>
              <a:t>*หมายถึง ผู้ที่ย้ายเข้า</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33350"/>
            <a:ext cx="8640960" cy="563563"/>
          </a:xfrm>
        </p:spPr>
        <p:txBody>
          <a:bodyPr>
            <a:normAutofit/>
          </a:bodyPr>
          <a:lstStyle/>
          <a:p>
            <a:r>
              <a:rPr lang="th-TH" sz="2900" b="1" dirty="0" smtClean="0">
                <a:effectLst/>
                <a:latin typeface="EucrosiaUPC" pitchFamily="18" charset="-34"/>
                <a:cs typeface="EucrosiaUPC" pitchFamily="18" charset="-34"/>
              </a:rPr>
              <a:t>ความเปลี่ยนแปลงทางโครงสร้างประชากร </a:t>
            </a:r>
            <a:r>
              <a:rPr lang="en-US" sz="2900" b="1" dirty="0" smtClean="0">
                <a:effectLst/>
                <a:latin typeface="EucrosiaUPC" pitchFamily="18" charset="-34"/>
                <a:cs typeface="EucrosiaUPC" pitchFamily="18" charset="-34"/>
              </a:rPr>
              <a:t>(Demographic Change)</a:t>
            </a:r>
          </a:p>
        </p:txBody>
      </p:sp>
      <p:sp>
        <p:nvSpPr>
          <p:cNvPr id="17411" name="TextBox 6"/>
          <p:cNvSpPr txBox="1">
            <a:spLocks noChangeArrowheads="1"/>
          </p:cNvSpPr>
          <p:nvPr/>
        </p:nvSpPr>
        <p:spPr bwMode="auto">
          <a:xfrm>
            <a:off x="7380288" y="6524625"/>
            <a:ext cx="1439862" cy="307975"/>
          </a:xfrm>
          <a:prstGeom prst="rect">
            <a:avLst/>
          </a:prstGeom>
          <a:noFill/>
          <a:ln w="9525">
            <a:noFill/>
            <a:miter lim="800000"/>
            <a:headEnd/>
            <a:tailEnd/>
          </a:ln>
        </p:spPr>
        <p:txBody>
          <a:bodyPr>
            <a:spAutoFit/>
          </a:bodyPr>
          <a:lstStyle/>
          <a:p>
            <a:pPr algn="r"/>
            <a:r>
              <a:rPr lang="en-US" sz="1400">
                <a:latin typeface="Tahoma" pitchFamily="34" charset="0"/>
                <a:cs typeface="Tahoma" pitchFamily="34" charset="0"/>
              </a:rPr>
              <a:t>Source: NESDB</a:t>
            </a:r>
          </a:p>
        </p:txBody>
      </p:sp>
      <p:sp>
        <p:nvSpPr>
          <p:cNvPr id="5" name="สี่เหลี่ยมผืนผ้า 80"/>
          <p:cNvSpPr/>
          <p:nvPr/>
        </p:nvSpPr>
        <p:spPr bwMode="auto">
          <a:xfrm>
            <a:off x="46038" y="1095375"/>
            <a:ext cx="4068762" cy="16144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ffectLst>
                <a:outerShdw blurRad="38100" dist="38100" dir="2700000" algn="tl">
                  <a:srgbClr val="C0C0C0"/>
                </a:outerShdw>
              </a:effectLst>
            </a:endParaRPr>
          </a:p>
        </p:txBody>
      </p:sp>
      <p:pic>
        <p:nvPicPr>
          <p:cNvPr id="17413" name="รูปภาพ 81" descr="Life_Expectancy_2008_Estimates_CIA_World_Factbook.png"/>
          <p:cNvPicPr>
            <a:picLocks noChangeAspect="1"/>
          </p:cNvPicPr>
          <p:nvPr/>
        </p:nvPicPr>
        <p:blipFill>
          <a:blip r:embed="rId3" cstate="print"/>
          <a:srcRect/>
          <a:stretch>
            <a:fillRect/>
          </a:stretch>
        </p:blipFill>
        <p:spPr bwMode="auto">
          <a:xfrm>
            <a:off x="138113" y="1371600"/>
            <a:ext cx="3400425" cy="1216025"/>
          </a:xfrm>
          <a:prstGeom prst="rect">
            <a:avLst/>
          </a:prstGeom>
          <a:noFill/>
          <a:ln w="9525">
            <a:noFill/>
            <a:miter lim="800000"/>
            <a:headEnd/>
            <a:tailEnd/>
          </a:ln>
        </p:spPr>
      </p:pic>
      <p:sp>
        <p:nvSpPr>
          <p:cNvPr id="17414" name="TextBox 82"/>
          <p:cNvSpPr txBox="1">
            <a:spLocks noChangeArrowheads="1"/>
          </p:cNvSpPr>
          <p:nvPr/>
        </p:nvSpPr>
        <p:spPr bwMode="auto">
          <a:xfrm>
            <a:off x="647700" y="1095375"/>
            <a:ext cx="2424113" cy="369888"/>
          </a:xfrm>
          <a:prstGeom prst="rect">
            <a:avLst/>
          </a:prstGeom>
          <a:noFill/>
          <a:ln w="9525">
            <a:noFill/>
            <a:miter lim="800000"/>
            <a:headEnd/>
            <a:tailEnd/>
          </a:ln>
        </p:spPr>
        <p:txBody>
          <a:bodyPr>
            <a:spAutoFit/>
          </a:bodyPr>
          <a:lstStyle/>
          <a:p>
            <a:r>
              <a:rPr lang="en-US" b="1">
                <a:latin typeface="Calibri" pitchFamily="34" charset="0"/>
              </a:rPr>
              <a:t>Life expectancy, 2008</a:t>
            </a:r>
          </a:p>
        </p:txBody>
      </p:sp>
      <p:sp>
        <p:nvSpPr>
          <p:cNvPr id="17415" name="TextBox 83"/>
          <p:cNvSpPr txBox="1">
            <a:spLocks noChangeArrowheads="1"/>
          </p:cNvSpPr>
          <p:nvPr/>
        </p:nvSpPr>
        <p:spPr bwMode="auto">
          <a:xfrm>
            <a:off x="2143125" y="2024063"/>
            <a:ext cx="2022475" cy="307975"/>
          </a:xfrm>
          <a:prstGeom prst="rect">
            <a:avLst/>
          </a:prstGeom>
          <a:noFill/>
          <a:ln w="9525">
            <a:noFill/>
            <a:miter lim="800000"/>
            <a:headEnd/>
            <a:tailEnd/>
          </a:ln>
        </p:spPr>
        <p:txBody>
          <a:bodyPr>
            <a:spAutoFit/>
          </a:bodyPr>
          <a:lstStyle/>
          <a:p>
            <a:pPr algn="r"/>
            <a:r>
              <a:rPr lang="en-US" sz="1400">
                <a:latin typeface="Calibri" pitchFamily="34" charset="0"/>
              </a:rPr>
              <a:t>Thailand: 72.5 – 75 yr</a:t>
            </a:r>
          </a:p>
        </p:txBody>
      </p:sp>
      <p:sp>
        <p:nvSpPr>
          <p:cNvPr id="9" name="TextBox 8"/>
          <p:cNvSpPr txBox="1"/>
          <p:nvPr/>
        </p:nvSpPr>
        <p:spPr bwMode="auto">
          <a:xfrm>
            <a:off x="2124075" y="2484438"/>
            <a:ext cx="2019300" cy="254000"/>
          </a:xfrm>
          <a:prstGeom prst="rect">
            <a:avLst/>
          </a:prstGeom>
          <a:noFill/>
        </p:spPr>
        <p:txBody>
          <a:bodyPr>
            <a:spAutoFit/>
          </a:bodyPr>
          <a:lstStyle/>
          <a:p>
            <a:pPr fontAlgn="auto">
              <a:spcBef>
                <a:spcPts val="0"/>
              </a:spcBef>
              <a:spcAft>
                <a:spcPts val="0"/>
              </a:spcAft>
              <a:defRPr/>
            </a:pPr>
            <a:r>
              <a:rPr lang="en-US" sz="1050" dirty="0">
                <a:latin typeface="+mn-lt"/>
                <a:cs typeface="+mn-cs"/>
              </a:rPr>
              <a:t>Data: CIA World Fact Book</a:t>
            </a:r>
          </a:p>
        </p:txBody>
      </p:sp>
      <p:sp>
        <p:nvSpPr>
          <p:cNvPr id="17417" name="ตัวยึดเนื้อหา 4"/>
          <p:cNvSpPr txBox="1">
            <a:spLocks/>
          </p:cNvSpPr>
          <p:nvPr/>
        </p:nvSpPr>
        <p:spPr bwMode="auto">
          <a:xfrm>
            <a:off x="142875" y="2970213"/>
            <a:ext cx="4143375" cy="3482975"/>
          </a:xfrm>
          <a:prstGeom prst="rect">
            <a:avLst/>
          </a:prstGeom>
          <a:noFill/>
          <a:ln w="9525">
            <a:noFill/>
            <a:miter lim="800000"/>
            <a:headEnd/>
            <a:tailEnd/>
          </a:ln>
        </p:spPr>
        <p:txBody>
          <a:bodyPr/>
          <a:lstStyle/>
          <a:p>
            <a:pPr marL="342900" indent="-342900">
              <a:spcBef>
                <a:spcPts val="600"/>
              </a:spcBef>
              <a:buFont typeface="Arial" pitchFamily="34" charset="0"/>
              <a:buChar char="•"/>
            </a:pPr>
            <a:r>
              <a:rPr lang="en-US" sz="2000">
                <a:solidFill>
                  <a:schemeClr val="tx2"/>
                </a:solidFill>
                <a:latin typeface="Tahoma" pitchFamily="34" charset="0"/>
                <a:cs typeface="Tahoma" pitchFamily="34" charset="0"/>
              </a:rPr>
              <a:t>Dependency ratio of aged population increases from</a:t>
            </a:r>
            <a:r>
              <a:rPr lang="th-TH" sz="2000">
                <a:solidFill>
                  <a:schemeClr val="tx2"/>
                </a:solidFill>
                <a:latin typeface="Tahoma" pitchFamily="34" charset="0"/>
                <a:cs typeface="Tahoma" pitchFamily="34" charset="0"/>
              </a:rPr>
              <a:t> </a:t>
            </a:r>
            <a:r>
              <a:rPr lang="en-US" sz="2000">
                <a:solidFill>
                  <a:schemeClr val="tx2"/>
                </a:solidFill>
                <a:latin typeface="Tahoma" pitchFamily="34" charset="0"/>
                <a:cs typeface="Tahoma" pitchFamily="34" charset="0"/>
              </a:rPr>
              <a:t>16% in 2007 to 23% in</a:t>
            </a:r>
            <a:r>
              <a:rPr lang="th-TH" sz="2000">
                <a:solidFill>
                  <a:schemeClr val="tx2"/>
                </a:solidFill>
                <a:latin typeface="Tahoma" pitchFamily="34" charset="0"/>
                <a:cs typeface="Tahoma" pitchFamily="34" charset="0"/>
              </a:rPr>
              <a:t> </a:t>
            </a:r>
            <a:r>
              <a:rPr lang="en-US" sz="2000">
                <a:solidFill>
                  <a:schemeClr val="tx2"/>
                </a:solidFill>
                <a:latin typeface="Tahoma" pitchFamily="34" charset="0"/>
                <a:cs typeface="Tahoma" pitchFamily="34" charset="0"/>
              </a:rPr>
              <a:t>2027.</a:t>
            </a:r>
            <a:endParaRPr lang="th-TH" sz="2000">
              <a:solidFill>
                <a:schemeClr val="tx2"/>
              </a:solidFill>
              <a:latin typeface="Tahoma" pitchFamily="34" charset="0"/>
              <a:cs typeface="Tahoma" pitchFamily="34" charset="0"/>
            </a:endParaRPr>
          </a:p>
          <a:p>
            <a:pPr marL="342900" indent="-342900">
              <a:spcBef>
                <a:spcPts val="600"/>
              </a:spcBef>
              <a:buFont typeface="Arial" pitchFamily="34" charset="0"/>
              <a:buChar char="•"/>
            </a:pPr>
            <a:r>
              <a:rPr lang="en-US" sz="2000">
                <a:solidFill>
                  <a:schemeClr val="tx2"/>
                </a:solidFill>
                <a:latin typeface="Tahoma" pitchFamily="34" charset="0"/>
                <a:cs typeface="Tahoma" pitchFamily="34" charset="0"/>
              </a:rPr>
              <a:t>Thailand has less than 20 yrs in preparing for the ageing society.</a:t>
            </a:r>
            <a:endParaRPr lang="th-TH" sz="2000">
              <a:solidFill>
                <a:schemeClr val="tx2"/>
              </a:solidFill>
              <a:latin typeface="Tahoma" pitchFamily="34" charset="0"/>
              <a:cs typeface="Tahoma" pitchFamily="34" charset="0"/>
            </a:endParaRPr>
          </a:p>
        </p:txBody>
      </p:sp>
      <p:pic>
        <p:nvPicPr>
          <p:cNvPr id="17418" name="Picture 2"/>
          <p:cNvPicPr>
            <a:picLocks noChangeAspect="1" noChangeArrowheads="1"/>
          </p:cNvPicPr>
          <p:nvPr/>
        </p:nvPicPr>
        <p:blipFill>
          <a:blip r:embed="rId4" cstate="print"/>
          <a:srcRect/>
          <a:stretch>
            <a:fillRect/>
          </a:stretch>
        </p:blipFill>
        <p:spPr bwMode="auto">
          <a:xfrm>
            <a:off x="4354513" y="1557338"/>
            <a:ext cx="4383087" cy="4464050"/>
          </a:xfrm>
          <a:prstGeom prst="rect">
            <a:avLst/>
          </a:prstGeom>
          <a:noFill/>
          <a:ln w="9525">
            <a:noFill/>
            <a:miter lim="800000"/>
            <a:headEnd/>
            <a:tailEnd/>
          </a:ln>
        </p:spPr>
      </p:pic>
      <p:sp>
        <p:nvSpPr>
          <p:cNvPr id="14" name="Rectangle 13"/>
          <p:cNvSpPr/>
          <p:nvPr/>
        </p:nvSpPr>
        <p:spPr>
          <a:xfrm>
            <a:off x="4354513" y="3711575"/>
            <a:ext cx="4394200" cy="501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sz="1200">
              <a:solidFill>
                <a:srgbClr val="FFFFFF"/>
              </a:solidFill>
            </a:endParaRPr>
          </a:p>
        </p:txBody>
      </p:sp>
      <p:sp>
        <p:nvSpPr>
          <p:cNvPr id="15" name="Rounded Rectangle 14"/>
          <p:cNvSpPr/>
          <p:nvPr/>
        </p:nvSpPr>
        <p:spPr>
          <a:xfrm>
            <a:off x="4354513" y="5649913"/>
            <a:ext cx="4394200" cy="35877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sz="1200">
              <a:solidFill>
                <a:srgbClr val="FFFFFF"/>
              </a:solidFill>
            </a:endParaRPr>
          </a:p>
        </p:txBody>
      </p:sp>
      <p:sp>
        <p:nvSpPr>
          <p:cNvPr id="17421" name="TextBox 15"/>
          <p:cNvSpPr txBox="1">
            <a:spLocks noChangeArrowheads="1"/>
          </p:cNvSpPr>
          <p:nvPr/>
        </p:nvSpPr>
        <p:spPr bwMode="auto">
          <a:xfrm>
            <a:off x="7689850" y="3249613"/>
            <a:ext cx="582613" cy="306387"/>
          </a:xfrm>
          <a:prstGeom prst="rect">
            <a:avLst/>
          </a:prstGeom>
          <a:solidFill>
            <a:srgbClr val="FF5050"/>
          </a:solidFill>
          <a:ln w="9525">
            <a:noFill/>
            <a:miter lim="800000"/>
            <a:headEnd/>
            <a:tailEnd/>
          </a:ln>
        </p:spPr>
        <p:txBody>
          <a:bodyPr wrap="none">
            <a:spAutoFit/>
          </a:bodyPr>
          <a:lstStyle/>
          <a:p>
            <a:r>
              <a:rPr lang="en-US" sz="1400"/>
              <a:t>2027</a:t>
            </a:r>
            <a:endParaRPr lang="en-US" sz="1600"/>
          </a:p>
        </p:txBody>
      </p:sp>
      <p:sp>
        <p:nvSpPr>
          <p:cNvPr id="17422" name="TextBox 16"/>
          <p:cNvSpPr txBox="1">
            <a:spLocks noChangeArrowheads="1"/>
          </p:cNvSpPr>
          <p:nvPr/>
        </p:nvSpPr>
        <p:spPr bwMode="auto">
          <a:xfrm>
            <a:off x="6410325" y="3249613"/>
            <a:ext cx="581025" cy="306387"/>
          </a:xfrm>
          <a:prstGeom prst="rect">
            <a:avLst/>
          </a:prstGeom>
          <a:solidFill>
            <a:srgbClr val="FF5050"/>
          </a:solidFill>
          <a:ln w="9525">
            <a:noFill/>
            <a:miter lim="800000"/>
            <a:headEnd/>
            <a:tailEnd/>
          </a:ln>
        </p:spPr>
        <p:txBody>
          <a:bodyPr wrap="none">
            <a:spAutoFit/>
          </a:bodyPr>
          <a:lstStyle/>
          <a:p>
            <a:r>
              <a:rPr lang="en-US" sz="1400"/>
              <a:t>2009</a:t>
            </a:r>
            <a:endParaRPr lang="en-US" sz="1600"/>
          </a:p>
        </p:txBody>
      </p:sp>
      <p:sp>
        <p:nvSpPr>
          <p:cNvPr id="17423" name="TextBox 17"/>
          <p:cNvSpPr txBox="1">
            <a:spLocks noChangeArrowheads="1"/>
          </p:cNvSpPr>
          <p:nvPr/>
        </p:nvSpPr>
        <p:spPr bwMode="auto">
          <a:xfrm>
            <a:off x="5141913" y="3249613"/>
            <a:ext cx="582612" cy="306387"/>
          </a:xfrm>
          <a:prstGeom prst="rect">
            <a:avLst/>
          </a:prstGeom>
          <a:solidFill>
            <a:srgbClr val="FF5050"/>
          </a:solidFill>
          <a:ln w="9525">
            <a:noFill/>
            <a:miter lim="800000"/>
            <a:headEnd/>
            <a:tailEnd/>
          </a:ln>
        </p:spPr>
        <p:txBody>
          <a:bodyPr wrap="none">
            <a:spAutoFit/>
          </a:bodyPr>
          <a:lstStyle/>
          <a:p>
            <a:r>
              <a:rPr lang="en-US" sz="1400"/>
              <a:t>1970</a:t>
            </a:r>
            <a:endParaRPr lang="en-US" sz="1600"/>
          </a:p>
        </p:txBody>
      </p:sp>
      <p:sp>
        <p:nvSpPr>
          <p:cNvPr id="16" name="Slide Number Placeholder 15"/>
          <p:cNvSpPr>
            <a:spLocks noGrp="1"/>
          </p:cNvSpPr>
          <p:nvPr>
            <p:ph type="sldNum" sz="quarter" idx="12"/>
          </p:nvPr>
        </p:nvSpPr>
        <p:spPr/>
        <p:txBody>
          <a:bodyPr/>
          <a:lstStyle/>
          <a:p>
            <a:fld id="{69ADDD85-5A9F-4E89-AC81-0A64F86A6DC6}" type="slidenum">
              <a:rPr lang="th-TH" smtClean="0"/>
              <a:pPr/>
              <a:t>41</a:t>
            </a:fld>
            <a:endParaRPr lang="th-TH"/>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9EA4DCA0-7383-4BF2-A2A7-0CFA04FADECC}" type="slidenum">
              <a:rPr lang="en-US"/>
              <a:pPr>
                <a:defRPr/>
              </a:pPr>
              <a:t>42</a:t>
            </a:fld>
            <a:endParaRPr lang="th-TH"/>
          </a:p>
        </p:txBody>
      </p:sp>
      <p:sp>
        <p:nvSpPr>
          <p:cNvPr id="24580" name="Text Box 3"/>
          <p:cNvSpPr txBox="1">
            <a:spLocks noChangeArrowheads="1"/>
          </p:cNvSpPr>
          <p:nvPr/>
        </p:nvSpPr>
        <p:spPr bwMode="auto">
          <a:xfrm>
            <a:off x="5435600" y="6237288"/>
            <a:ext cx="3529013" cy="442912"/>
          </a:xfrm>
          <a:prstGeom prst="rect">
            <a:avLst/>
          </a:prstGeom>
          <a:noFill/>
          <a:ln w="9525">
            <a:noFill/>
            <a:miter lim="800000"/>
            <a:headEnd/>
            <a:tailEnd/>
          </a:ln>
        </p:spPr>
        <p:txBody>
          <a:bodyPr lIns="83786" tIns="41893" rIns="83786" bIns="41893">
            <a:spAutoFit/>
          </a:bodyPr>
          <a:lstStyle/>
          <a:p>
            <a:pPr defTabSz="838200">
              <a:spcBef>
                <a:spcPct val="50000"/>
              </a:spcBef>
            </a:pPr>
            <a:r>
              <a:rPr lang="th-TH" sz="2400" b="1">
                <a:latin typeface="Arial" charset="0"/>
              </a:rPr>
              <a:t>ศาสตราจารย์ ดร.เกื้อ วงศ์บุญสิน</a:t>
            </a:r>
          </a:p>
        </p:txBody>
      </p:sp>
      <p:sp>
        <p:nvSpPr>
          <p:cNvPr id="24581" name="Text Box 4"/>
          <p:cNvSpPr txBox="1">
            <a:spLocks noChangeArrowheads="1"/>
          </p:cNvSpPr>
          <p:nvPr/>
        </p:nvSpPr>
        <p:spPr bwMode="auto">
          <a:xfrm>
            <a:off x="1403648" y="116632"/>
            <a:ext cx="6264275" cy="857250"/>
          </a:xfrm>
          <a:prstGeom prst="rect">
            <a:avLst/>
          </a:prstGeom>
          <a:noFill/>
          <a:ln w="9525">
            <a:noFill/>
            <a:miter lim="800000"/>
            <a:headEnd/>
            <a:tailEnd/>
          </a:ln>
        </p:spPr>
        <p:txBody>
          <a:bodyPr lIns="83786" tIns="41893" rIns="83786" bIns="41893">
            <a:spAutoFit/>
          </a:bodyPr>
          <a:lstStyle/>
          <a:p>
            <a:pPr algn="ctr" defTabSz="838200">
              <a:spcBef>
                <a:spcPct val="50000"/>
              </a:spcBef>
            </a:pPr>
            <a:r>
              <a:rPr lang="th-TH" sz="2600" b="1" dirty="0">
                <a:latin typeface="Arial" charset="0"/>
              </a:rPr>
              <a:t>โครงสร้างประชากรของไทยยุค</a:t>
            </a:r>
            <a:r>
              <a:rPr lang="th-TH" sz="2600" b="1" dirty="0" err="1">
                <a:latin typeface="Arial" charset="0"/>
              </a:rPr>
              <a:t>โพสต์</a:t>
            </a:r>
            <a:r>
              <a:rPr lang="th-TH" sz="2600" b="1" dirty="0">
                <a:latin typeface="Arial" charset="0"/>
              </a:rPr>
              <a:t>โม</a:t>
            </a:r>
            <a:r>
              <a:rPr lang="th-TH" sz="2600" b="1" dirty="0" err="1">
                <a:latin typeface="Arial" charset="0"/>
              </a:rPr>
              <a:t>เดิร์น</a:t>
            </a:r>
            <a:r>
              <a:rPr lang="en-US" sz="2600" b="1" dirty="0">
                <a:latin typeface="Arial" charset="0"/>
              </a:rPr>
              <a:t>:</a:t>
            </a:r>
            <a:r>
              <a:rPr lang="th-TH" sz="2600" b="1" dirty="0">
                <a:latin typeface="Arial" charset="0"/>
              </a:rPr>
              <a:t> การเปลี่ยนแปลงที่รวดเร็วเกินกว่าจะถูกมองข้าม</a:t>
            </a:r>
          </a:p>
        </p:txBody>
      </p:sp>
      <p:pic>
        <p:nvPicPr>
          <p:cNvPr id="24582" name="Picture 5" descr="kua3jpg"/>
          <p:cNvPicPr>
            <a:picLocks noChangeAspect="1" noChangeArrowheads="1"/>
          </p:cNvPicPr>
          <p:nvPr/>
        </p:nvPicPr>
        <p:blipFill>
          <a:blip r:embed="rId2" cstate="print"/>
          <a:srcRect/>
          <a:stretch>
            <a:fillRect/>
          </a:stretch>
        </p:blipFill>
        <p:spPr bwMode="auto">
          <a:xfrm>
            <a:off x="1619672" y="908720"/>
            <a:ext cx="6128088" cy="52714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16632"/>
            <a:ext cx="8686800" cy="841248"/>
          </a:xfrm>
        </p:spPr>
        <p:txBody>
          <a:bodyPr>
            <a:normAutofit fontScale="90000"/>
          </a:bodyPr>
          <a:lstStyle/>
          <a:p>
            <a:r>
              <a:rPr lang="en-US" sz="2800" b="1" dirty="0" smtClean="0"/>
              <a:t>G</a:t>
            </a:r>
            <a:r>
              <a:rPr lang="en-US" sz="2800" b="1" dirty="0" smtClean="0">
                <a:latin typeface="EucrosiaUPC" pitchFamily="18" charset="-34"/>
                <a:cs typeface="EucrosiaUPC" pitchFamily="18" charset="-34"/>
              </a:rPr>
              <a:t>LOBAL VILLAGE today when 7b People=100 villagers)</a:t>
            </a:r>
            <a:br>
              <a:rPr lang="en-US" sz="2800" b="1" dirty="0" smtClean="0">
                <a:latin typeface="EucrosiaUPC" pitchFamily="18" charset="-34"/>
                <a:cs typeface="EucrosiaUPC" pitchFamily="18" charset="-34"/>
              </a:rPr>
            </a:br>
            <a:r>
              <a:rPr lang="en-US" sz="2800" b="1" dirty="0" smtClean="0">
                <a:latin typeface="EucrosiaUPC" pitchFamily="18" charset="-34"/>
                <a:cs typeface="EucrosiaUPC" pitchFamily="18" charset="-34"/>
              </a:rPr>
              <a:t>what will happen to this global village 10 years from now??</a:t>
            </a:r>
            <a:endParaRPr lang="th-TH" sz="2800" b="1" dirty="0"/>
          </a:p>
        </p:txBody>
      </p:sp>
      <p:sp>
        <p:nvSpPr>
          <p:cNvPr id="6" name="TextBox 5"/>
          <p:cNvSpPr txBox="1"/>
          <p:nvPr/>
        </p:nvSpPr>
        <p:spPr>
          <a:xfrm>
            <a:off x="323528" y="6309320"/>
            <a:ext cx="5200463" cy="400110"/>
          </a:xfrm>
          <a:prstGeom prst="rect">
            <a:avLst/>
          </a:prstGeom>
          <a:noFill/>
        </p:spPr>
        <p:txBody>
          <a:bodyPr wrap="none" rtlCol="0">
            <a:spAutoFit/>
          </a:bodyPr>
          <a:lstStyle/>
          <a:p>
            <a:r>
              <a:rPr lang="en-US" sz="2000" dirty="0" smtClean="0"/>
              <a:t>Source: http://www.nationsonline.org/oneworld/global-village.htm</a:t>
            </a:r>
            <a:endParaRPr lang="th-TH" sz="2000" dirty="0"/>
          </a:p>
        </p:txBody>
      </p:sp>
      <p:pic>
        <p:nvPicPr>
          <p:cNvPr id="1026" name="Picture 2"/>
          <p:cNvPicPr>
            <a:picLocks noChangeAspect="1" noChangeArrowheads="1"/>
          </p:cNvPicPr>
          <p:nvPr/>
        </p:nvPicPr>
        <p:blipFill>
          <a:blip r:embed="rId2" cstate="print"/>
          <a:srcRect/>
          <a:stretch>
            <a:fillRect/>
          </a:stretch>
        </p:blipFill>
        <p:spPr bwMode="auto">
          <a:xfrm>
            <a:off x="1598" y="1484784"/>
            <a:ext cx="9106906" cy="427072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9ADDD85-5A9F-4E89-AC81-0A64F86A6DC6}" type="slidenum">
              <a:rPr lang="th-TH" smtClean="0"/>
              <a:pPr/>
              <a:t>43</a:t>
            </a:fld>
            <a:endParaRPr lang="th-TH"/>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th-TH" b="1" dirty="0" smtClean="0"/>
              <a:t>ความเปลี่ยนแปลงทางเทคโนโลยี การค้า อุตสาหกรรม</a:t>
            </a:r>
            <a:endParaRPr lang="th-TH" b="1" dirty="0"/>
          </a:p>
        </p:txBody>
      </p:sp>
      <p:pic>
        <p:nvPicPr>
          <p:cNvPr id="144386" name="Picture 2" descr="http://t2.gstatic.com/images?q=tbn:ANd9GcTnuqsPCOy06K5DeuEq8em9VFnFB9Ywy9fg17dclFvGpgLY7PWRdw"/>
          <p:cNvPicPr>
            <a:picLocks noChangeAspect="1" noChangeArrowheads="1"/>
          </p:cNvPicPr>
          <p:nvPr/>
        </p:nvPicPr>
        <p:blipFill>
          <a:blip r:embed="rId2" cstate="print"/>
          <a:srcRect/>
          <a:stretch>
            <a:fillRect/>
          </a:stretch>
        </p:blipFill>
        <p:spPr bwMode="auto">
          <a:xfrm>
            <a:off x="251519" y="1484784"/>
            <a:ext cx="4158751" cy="2880320"/>
          </a:xfrm>
          <a:prstGeom prst="rect">
            <a:avLst/>
          </a:prstGeom>
          <a:noFill/>
        </p:spPr>
      </p:pic>
      <p:pic>
        <p:nvPicPr>
          <p:cNvPr id="144388" name="Picture 4" descr="http://t0.gstatic.com/images?q=tbn:ANd9GcTJWDlE-83Gnjo8sDE1Z6eB9vUJfqCbuelMw5HxWaJg2m6lM_bV"/>
          <p:cNvPicPr>
            <a:picLocks noChangeAspect="1" noChangeArrowheads="1"/>
          </p:cNvPicPr>
          <p:nvPr/>
        </p:nvPicPr>
        <p:blipFill>
          <a:blip r:embed="rId3" cstate="print"/>
          <a:srcRect/>
          <a:stretch>
            <a:fillRect/>
          </a:stretch>
        </p:blipFill>
        <p:spPr bwMode="auto">
          <a:xfrm>
            <a:off x="6524625" y="1196752"/>
            <a:ext cx="2619375" cy="1743075"/>
          </a:xfrm>
          <a:prstGeom prst="rect">
            <a:avLst/>
          </a:prstGeom>
          <a:noFill/>
        </p:spPr>
      </p:pic>
      <p:pic>
        <p:nvPicPr>
          <p:cNvPr id="144390" name="Picture 6" descr="http://t3.gstatic.com/images?q=tbn:ANd9GcRaDWwivuwLwvCyqYmUMaD929CYAago3Sht-mcv2nD72wnySpTEnw"/>
          <p:cNvPicPr>
            <a:picLocks noChangeAspect="1" noChangeArrowheads="1"/>
          </p:cNvPicPr>
          <p:nvPr/>
        </p:nvPicPr>
        <p:blipFill>
          <a:blip r:embed="rId4" cstate="print"/>
          <a:srcRect/>
          <a:stretch>
            <a:fillRect/>
          </a:stretch>
        </p:blipFill>
        <p:spPr bwMode="auto">
          <a:xfrm>
            <a:off x="4499992" y="1196752"/>
            <a:ext cx="1899667" cy="1814827"/>
          </a:xfrm>
          <a:prstGeom prst="rect">
            <a:avLst/>
          </a:prstGeom>
          <a:noFill/>
        </p:spPr>
      </p:pic>
      <p:pic>
        <p:nvPicPr>
          <p:cNvPr id="144392" name="Picture 8" descr="http://t3.gstatic.com/images?q=tbn:ANd9GcRlQxz5niYAr_g--nPA0yyAr-vhL2qxeg4FxjMyQylRZXB1cWr66Q"/>
          <p:cNvPicPr>
            <a:picLocks noChangeAspect="1" noChangeArrowheads="1"/>
          </p:cNvPicPr>
          <p:nvPr/>
        </p:nvPicPr>
        <p:blipFill>
          <a:blip r:embed="rId5" cstate="print"/>
          <a:srcRect/>
          <a:stretch>
            <a:fillRect/>
          </a:stretch>
        </p:blipFill>
        <p:spPr bwMode="auto">
          <a:xfrm>
            <a:off x="4243965" y="3068960"/>
            <a:ext cx="4864537" cy="3456384"/>
          </a:xfrm>
          <a:prstGeom prst="rect">
            <a:avLst/>
          </a:prstGeom>
          <a:noFill/>
        </p:spPr>
      </p:pic>
      <p:pic>
        <p:nvPicPr>
          <p:cNvPr id="144394" name="Picture 10" descr="http://t1.gstatic.com/images?q=tbn:ANd9GcQXppXV_nJAWuR-gMdQDu181ANsphsRJyGXrURfaFemOs22Nivq"/>
          <p:cNvPicPr>
            <a:picLocks noChangeAspect="1" noChangeArrowheads="1"/>
          </p:cNvPicPr>
          <p:nvPr/>
        </p:nvPicPr>
        <p:blipFill>
          <a:blip r:embed="rId6" cstate="print"/>
          <a:srcRect/>
          <a:stretch>
            <a:fillRect/>
          </a:stretch>
        </p:blipFill>
        <p:spPr bwMode="auto">
          <a:xfrm>
            <a:off x="-1" y="4293096"/>
            <a:ext cx="4221097" cy="2564904"/>
          </a:xfrm>
          <a:prstGeom prst="rect">
            <a:avLst/>
          </a:prstGeom>
          <a:noFill/>
        </p:spPr>
      </p:pic>
      <p:sp>
        <p:nvSpPr>
          <p:cNvPr id="8" name="Slide Number Placeholder 7"/>
          <p:cNvSpPr>
            <a:spLocks noGrp="1"/>
          </p:cNvSpPr>
          <p:nvPr>
            <p:ph type="sldNum" sz="quarter" idx="12"/>
          </p:nvPr>
        </p:nvSpPr>
        <p:spPr/>
        <p:txBody>
          <a:bodyPr/>
          <a:lstStyle/>
          <a:p>
            <a:fld id="{69ADDD85-5A9F-4E89-AC81-0A64F86A6DC6}" type="slidenum">
              <a:rPr lang="th-TH" smtClean="0"/>
              <a:pPr/>
              <a:t>44</a:t>
            </a:fld>
            <a:endParaRPr lang="th-TH"/>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th-TH"/>
          </a:p>
        </p:txBody>
      </p:sp>
      <p:sp>
        <p:nvSpPr>
          <p:cNvPr id="4" name="Title 3"/>
          <p:cNvSpPr>
            <a:spLocks noGrp="1"/>
          </p:cNvSpPr>
          <p:nvPr>
            <p:ph type="title"/>
          </p:nvPr>
        </p:nvSpPr>
        <p:spPr/>
        <p:txBody>
          <a:bodyPr>
            <a:noAutofit/>
          </a:bodyPr>
          <a:lstStyle/>
          <a:p>
            <a:r>
              <a:rPr lang="th-TH" sz="7200" dirty="0" smtClean="0">
                <a:latin typeface="EucrosiaUPC" pitchFamily="18" charset="-34"/>
                <a:cs typeface="EucrosiaUPC" pitchFamily="18" charset="-34"/>
              </a:rPr>
              <a:t>บทบาทของวิทยาศาสตร์ เทคโนโลยี และนวัตกรรม (</a:t>
            </a:r>
            <a:r>
              <a:rPr lang="th-TH" sz="7200" dirty="0" err="1" smtClean="0">
                <a:latin typeface="EucrosiaUPC" pitchFamily="18" charset="-34"/>
                <a:cs typeface="EucrosiaUPC" pitchFamily="18" charset="-34"/>
              </a:rPr>
              <a:t>วทน.</a:t>
            </a:r>
            <a:r>
              <a:rPr lang="th-TH" sz="7200" dirty="0" smtClean="0">
                <a:latin typeface="EucrosiaUPC" pitchFamily="18" charset="-34"/>
                <a:cs typeface="EucrosiaUPC" pitchFamily="18" charset="-34"/>
              </a:rPr>
              <a:t>)</a:t>
            </a:r>
          </a:p>
        </p:txBody>
      </p:sp>
      <p:sp>
        <p:nvSpPr>
          <p:cNvPr id="6" name="Slide Number Placeholder 5"/>
          <p:cNvSpPr>
            <a:spLocks noGrp="1"/>
          </p:cNvSpPr>
          <p:nvPr>
            <p:ph type="sldNum" sz="quarter" idx="12"/>
          </p:nvPr>
        </p:nvSpPr>
        <p:spPr/>
        <p:txBody>
          <a:bodyPr/>
          <a:lstStyle/>
          <a:p>
            <a:fld id="{69ADDD85-5A9F-4E89-AC81-0A64F86A6DC6}" type="slidenum">
              <a:rPr lang="th-TH" smtClean="0"/>
              <a:pPr/>
              <a:t>45</a:t>
            </a:fld>
            <a:endParaRPr lang="th-TH"/>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57200" y="274638"/>
            <a:ext cx="8229600" cy="1143000"/>
          </a:xfrm>
          <a:ln/>
        </p:spPr>
        <p:txBody>
          <a:bodyPr>
            <a:norm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600" b="1" dirty="0" err="1">
                <a:cs typeface="Tahoma" charset="0"/>
              </a:rPr>
              <a:t>วิทยาศาสตร์</a:t>
            </a:r>
            <a:r>
              <a:rPr lang="en-US" sz="3600" b="1" dirty="0">
                <a:cs typeface="Tahoma" charset="0"/>
              </a:rPr>
              <a:t> </a:t>
            </a:r>
            <a:r>
              <a:rPr lang="en-US" sz="3600" b="1" dirty="0" err="1">
                <a:cs typeface="Tahoma" charset="0"/>
              </a:rPr>
              <a:t>เทคโนโลยี</a:t>
            </a:r>
            <a:r>
              <a:rPr lang="en-US" sz="3600" b="1" dirty="0">
                <a:cs typeface="Tahoma" charset="0"/>
              </a:rPr>
              <a:t> </a:t>
            </a:r>
            <a:r>
              <a:rPr lang="en-US" sz="3600" b="1" dirty="0" err="1">
                <a:cs typeface="Tahoma" charset="0"/>
              </a:rPr>
              <a:t>และนวัตกรรม</a:t>
            </a:r>
            <a:endParaRPr lang="en-US" sz="3600" b="1" dirty="0">
              <a:cs typeface="Tahoma" charset="0"/>
            </a:endParaRPr>
          </a:p>
        </p:txBody>
      </p:sp>
      <p:sp>
        <p:nvSpPr>
          <p:cNvPr id="35842" name="Text Box 2"/>
          <p:cNvSpPr txBox="1">
            <a:spLocks noChangeArrowheads="1"/>
          </p:cNvSpPr>
          <p:nvPr/>
        </p:nvSpPr>
        <p:spPr bwMode="auto">
          <a:xfrm>
            <a:off x="457200" y="1600200"/>
            <a:ext cx="8229600" cy="4525963"/>
          </a:xfrm>
          <a:prstGeom prst="rect">
            <a:avLst/>
          </a:prstGeom>
          <a:noFill/>
          <a:ln w="9525">
            <a:noFill/>
            <a:round/>
            <a:headEnd/>
            <a:tailEnd/>
          </a:ln>
          <a:effectLst/>
        </p:spPr>
        <p:txBody>
          <a:bodyPr lIns="90000" tIns="45000" rIns="90000" bIns="45000"/>
          <a:lstStyle/>
          <a:p>
            <a:pPr marL="342900" indent="-341313" hangingPunct="1">
              <a:lnSpc>
                <a:spcPct val="112000"/>
              </a:lnSpc>
              <a:spcBef>
                <a:spcPts val="638"/>
              </a:spcBef>
              <a:spcAft>
                <a:spcPts val="1425"/>
              </a:spcAft>
              <a:buSzPct val="45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400" b="1" i="1" dirty="0" err="1">
                <a:solidFill>
                  <a:srgbClr val="000000"/>
                </a:solidFill>
                <a:latin typeface="Calibri" pitchFamily="34" charset="0"/>
                <a:cs typeface="Tahoma" charset="0"/>
              </a:rPr>
              <a:t>เชิงระบบ</a:t>
            </a:r>
            <a:r>
              <a:rPr lang="en-US" sz="2400" b="1" i="1" dirty="0">
                <a:solidFill>
                  <a:srgbClr val="000000"/>
                </a:solidFill>
                <a:latin typeface="Calibri" pitchFamily="34" charset="0"/>
              </a:rPr>
              <a:t>:  </a:t>
            </a:r>
            <a:r>
              <a:rPr lang="en-US" sz="2400" dirty="0" err="1">
                <a:solidFill>
                  <a:srgbClr val="000000"/>
                </a:solidFill>
                <a:latin typeface="Calibri" pitchFamily="34" charset="0"/>
                <a:cs typeface="Tahoma" charset="0"/>
              </a:rPr>
              <a:t>นโยบายวทน</a:t>
            </a:r>
            <a:r>
              <a:rPr lang="en-US" sz="2400" dirty="0">
                <a:solidFill>
                  <a:srgbClr val="000000"/>
                </a:solidFill>
                <a:latin typeface="Calibri" pitchFamily="34" charset="0"/>
              </a:rPr>
              <a:t>. </a:t>
            </a:r>
            <a:r>
              <a:rPr lang="en-US" sz="2400" dirty="0" err="1">
                <a:solidFill>
                  <a:srgbClr val="000000"/>
                </a:solidFill>
                <a:latin typeface="Calibri" pitchFamily="34" charset="0"/>
                <a:cs typeface="Tahoma" charset="0"/>
              </a:rPr>
              <a:t>ทรัพย์สินทางปัญญา</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กฎหมาย</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กฎระเบียบ</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การถ่ายทอดเทคโนโลยี</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กำลังคนวทน</a:t>
            </a:r>
            <a:r>
              <a:rPr lang="en-US" sz="2400" dirty="0">
                <a:solidFill>
                  <a:srgbClr val="000000"/>
                </a:solidFill>
                <a:latin typeface="Calibri" pitchFamily="34" charset="0"/>
              </a:rPr>
              <a:t>. </a:t>
            </a:r>
            <a:r>
              <a:rPr lang="en-US" sz="2400" dirty="0" err="1">
                <a:solidFill>
                  <a:srgbClr val="000000"/>
                </a:solidFill>
                <a:latin typeface="Calibri" pitchFamily="34" charset="0"/>
                <a:cs typeface="Tahoma" charset="0"/>
              </a:rPr>
              <a:t>นักวิจัย</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สถาบันวิจัย</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มหาวิทยาลัย</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ภูมิปัญญาท้องถิ่น</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โครงสร้างพื้นฐานวทน</a:t>
            </a:r>
            <a:r>
              <a:rPr lang="en-US" sz="2400" dirty="0">
                <a:solidFill>
                  <a:srgbClr val="000000"/>
                </a:solidFill>
                <a:latin typeface="Calibri" pitchFamily="34" charset="0"/>
              </a:rPr>
              <a:t>. </a:t>
            </a:r>
            <a:r>
              <a:rPr lang="en-US" sz="2400" dirty="0" err="1">
                <a:solidFill>
                  <a:srgbClr val="000000"/>
                </a:solidFill>
                <a:latin typeface="Calibri" pitchFamily="34" charset="0"/>
                <a:cs typeface="Tahoma" charset="0"/>
              </a:rPr>
              <a:t>ความทั่วถึงเท่าเทียม</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การเงิน</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การจัดซื้อจัดจ้างของภาครัฐ</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ฯลฯ</a:t>
            </a:r>
            <a:endParaRPr lang="en-US" sz="2400" dirty="0">
              <a:solidFill>
                <a:srgbClr val="000000"/>
              </a:solidFill>
              <a:latin typeface="Calibri" pitchFamily="34" charset="0"/>
              <a:cs typeface="Tahoma" charset="0"/>
            </a:endParaRPr>
          </a:p>
          <a:p>
            <a:pPr marL="342900" indent="-341313" hangingPunct="1">
              <a:lnSpc>
                <a:spcPct val="112000"/>
              </a:lnSpc>
              <a:spcBef>
                <a:spcPts val="638"/>
              </a:spcBef>
              <a:spcAft>
                <a:spcPts val="1425"/>
              </a:spcAft>
              <a:buSzPct val="45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400" b="1" i="1" dirty="0" err="1">
                <a:solidFill>
                  <a:srgbClr val="000000"/>
                </a:solidFill>
                <a:latin typeface="Calibri" pitchFamily="34" charset="0"/>
                <a:cs typeface="Tahoma" charset="0"/>
              </a:rPr>
              <a:t>เชิงเทคนิค</a:t>
            </a:r>
            <a:r>
              <a:rPr lang="en-US" sz="2400" b="1" i="1" dirty="0">
                <a:solidFill>
                  <a:srgbClr val="000000"/>
                </a:solidFill>
                <a:latin typeface="Calibri" pitchFamily="34" charset="0"/>
              </a:rPr>
              <a:t>: </a:t>
            </a:r>
            <a:r>
              <a:rPr lang="en-US" sz="2400" dirty="0" err="1">
                <a:solidFill>
                  <a:srgbClr val="000000"/>
                </a:solidFill>
                <a:latin typeface="Calibri" pitchFamily="34" charset="0"/>
                <a:cs typeface="Tahoma" charset="0"/>
              </a:rPr>
              <a:t>วิทยาศาสตร์พื้นฐาน</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วิทยาศาสตร์ประยุกต์</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เทคโนโลยี</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วิศวกรรม</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ฮาร์ดแวร์</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ซอฟต์แวร์</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ฐานข้อมูล</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ห้องปฏิบัติการ</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ฯลฯ</a:t>
            </a:r>
            <a:endParaRPr lang="en-US" sz="2400" dirty="0">
              <a:solidFill>
                <a:srgbClr val="000000"/>
              </a:solidFill>
              <a:latin typeface="Calibri" pitchFamily="34" charset="0"/>
              <a:cs typeface="Tahoma" charset="0"/>
            </a:endParaRPr>
          </a:p>
          <a:p>
            <a:pPr marL="342900" indent="-341313" hangingPunct="1">
              <a:lnSpc>
                <a:spcPct val="112000"/>
              </a:lnSpc>
              <a:spcBef>
                <a:spcPts val="638"/>
              </a:spcBef>
              <a:spcAft>
                <a:spcPts val="1425"/>
              </a:spcAft>
              <a:buSzPct val="45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400" b="1" i="1" dirty="0" err="1">
                <a:solidFill>
                  <a:srgbClr val="000000"/>
                </a:solidFill>
                <a:latin typeface="Calibri" pitchFamily="34" charset="0"/>
                <a:cs typeface="Tahoma" charset="0"/>
              </a:rPr>
              <a:t>เชิงเป้าหมาย</a:t>
            </a:r>
            <a:r>
              <a:rPr lang="en-US" sz="2400" b="1" i="1" dirty="0">
                <a:solidFill>
                  <a:srgbClr val="000000"/>
                </a:solidFill>
                <a:latin typeface="Calibri" pitchFamily="34" charset="0"/>
              </a:rPr>
              <a:t>: </a:t>
            </a:r>
            <a:r>
              <a:rPr lang="en-US" sz="2400" dirty="0" err="1">
                <a:solidFill>
                  <a:srgbClr val="000000"/>
                </a:solidFill>
                <a:latin typeface="Calibri" pitchFamily="34" charset="0"/>
                <a:cs typeface="Tahoma" charset="0"/>
              </a:rPr>
              <a:t>พัฒนาอุตสาหกรรม</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ธุรกิจใหม่</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พัฒนาสังคม</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คุณภาพชีวิต</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สังคมการเรียนรู้</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สังคมวิทยาศาสตร์</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สังคมอุดมปัญญา</a:t>
            </a:r>
            <a:r>
              <a:rPr lang="en-US" sz="2400" dirty="0">
                <a:solidFill>
                  <a:srgbClr val="000000"/>
                </a:solidFill>
                <a:latin typeface="Calibri" pitchFamily="34" charset="0"/>
                <a:cs typeface="Tahoma" charset="0"/>
              </a:rPr>
              <a:t> </a:t>
            </a:r>
            <a:r>
              <a:rPr lang="en-US" sz="2400" dirty="0" err="1">
                <a:solidFill>
                  <a:srgbClr val="000000"/>
                </a:solidFill>
                <a:latin typeface="Calibri" pitchFamily="34" charset="0"/>
                <a:cs typeface="Tahoma" charset="0"/>
              </a:rPr>
              <a:t>ฯลฯ</a:t>
            </a:r>
            <a:r>
              <a:rPr lang="en-US" sz="2400" dirty="0">
                <a:solidFill>
                  <a:srgbClr val="000000"/>
                </a:solidFill>
                <a:latin typeface="Calibri" pitchFamily="34" charset="0"/>
                <a:cs typeface="Tahoma" charset="0"/>
              </a:rPr>
              <a:t> </a:t>
            </a:r>
          </a:p>
        </p:txBody>
      </p:sp>
      <p:sp>
        <p:nvSpPr>
          <p:cNvPr id="35843" name="Text Box 3"/>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5000" rIns="90000" bIns="45000"/>
          <a:lstStyle/>
          <a:p>
            <a:pPr hangingPunct="1">
              <a:lnSpc>
                <a:spcPct val="112000"/>
              </a:lnSpc>
              <a:tabLst>
                <a:tab pos="723900" algn="l"/>
                <a:tab pos="1447800" algn="l"/>
              </a:tabLst>
            </a:pPr>
            <a:fld id="{CE264244-E1C1-4229-97E9-EC005A96068E}" type="slidenum">
              <a:rPr lang="en-US" smtClean="0">
                <a:solidFill>
                  <a:srgbClr val="000000"/>
                </a:solidFill>
                <a:latin typeface="Calibri" pitchFamily="34" charset="0"/>
              </a:rPr>
              <a:pPr hangingPunct="1">
                <a:lnSpc>
                  <a:spcPct val="112000"/>
                </a:lnSpc>
                <a:tabLst>
                  <a:tab pos="723900" algn="l"/>
                  <a:tab pos="1447800" algn="l"/>
                </a:tabLst>
              </a:pPr>
              <a:t>46</a:t>
            </a:fld>
            <a:endParaRPr lang="en-US" dirty="0">
              <a:solidFill>
                <a:srgbClr val="000000"/>
              </a:solidFill>
              <a:latin typeface="Calibri" pitchFamily="34" charset="0"/>
            </a:endParaRPr>
          </a:p>
        </p:txBody>
      </p:sp>
      <p:sp>
        <p:nvSpPr>
          <p:cNvPr id="6" name="Slide Number Placeholder 5"/>
          <p:cNvSpPr>
            <a:spLocks noGrp="1"/>
          </p:cNvSpPr>
          <p:nvPr>
            <p:ph type="sldNum" sz="quarter" idx="12"/>
          </p:nvPr>
        </p:nvSpPr>
        <p:spPr/>
        <p:txBody>
          <a:bodyPr/>
          <a:lstStyle/>
          <a:p>
            <a:fld id="{69ADDD85-5A9F-4E89-AC81-0A64F86A6DC6}" type="slidenum">
              <a:rPr lang="th-TH" smtClean="0"/>
              <a:pPr/>
              <a:t>46</a:t>
            </a:fld>
            <a:endParaRPr lang="th-TH"/>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36513" y="-24"/>
            <a:ext cx="9144001" cy="439737"/>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sz="2000" b="1" dirty="0" smtClean="0">
                <a:latin typeface="Tahoma" pitchFamily="34" charset="0"/>
                <a:ea typeface="Tahoma" pitchFamily="34" charset="0"/>
                <a:cs typeface="Tahoma" pitchFamily="34" charset="0"/>
              </a:rPr>
              <a:t>ระบบวิทยาศาสตร์ เทคโนโลยีและนวัตกรรมแห่งชาติ </a:t>
            </a:r>
            <a:r>
              <a:rPr lang="en-US" sz="2000" b="1" dirty="0" smtClean="0">
                <a:latin typeface="Tahoma" pitchFamily="34" charset="0"/>
                <a:ea typeface="Tahoma" pitchFamily="34" charset="0"/>
                <a:cs typeface="Tahoma" pitchFamily="34" charset="0"/>
              </a:rPr>
              <a:t> </a:t>
            </a:r>
            <a:endParaRPr lang="th-TH" sz="2000" b="1" dirty="0">
              <a:latin typeface="Tahoma" pitchFamily="34" charset="0"/>
              <a:ea typeface="Tahoma" pitchFamily="34" charset="0"/>
              <a:cs typeface="Tahoma" pitchFamily="34" charset="0"/>
            </a:endParaRPr>
          </a:p>
        </p:txBody>
      </p:sp>
      <p:sp>
        <p:nvSpPr>
          <p:cNvPr id="12" name="ตัวยึดหมายเลขภาพนิ่ง 3"/>
          <p:cNvSpPr>
            <a:spLocks noGrp="1"/>
          </p:cNvSpPr>
          <p:nvPr>
            <p:ph type="sldNum" sz="quarter" idx="12"/>
          </p:nvPr>
        </p:nvSpPr>
        <p:spPr>
          <a:xfrm>
            <a:off x="7010400" y="6492875"/>
            <a:ext cx="2133600" cy="365125"/>
          </a:xfrm>
        </p:spPr>
        <p:txBody>
          <a:bodyPr/>
          <a:lstStyle/>
          <a:p>
            <a:pPr>
              <a:defRPr/>
            </a:pPr>
            <a:fld id="{723693B8-917F-4EB6-B5A9-3BFA1B59BB2F}" type="slidenum">
              <a:rPr lang="en-US" sz="1400"/>
              <a:pPr>
                <a:defRPr/>
              </a:pPr>
              <a:t>47</a:t>
            </a:fld>
            <a:endParaRPr lang="th-TH" sz="1400" dirty="0"/>
          </a:p>
        </p:txBody>
      </p:sp>
      <p:pic>
        <p:nvPicPr>
          <p:cNvPr id="15" name="Picture 7" descr="E:\BOW\0ther\LOGO\STI_Final_Logo_Web1.jpg"/>
          <p:cNvPicPr>
            <a:picLocks noChangeAspect="1" noChangeArrowheads="1"/>
          </p:cNvPicPr>
          <p:nvPr/>
        </p:nvPicPr>
        <p:blipFill>
          <a:blip r:embed="rId3" cstate="print"/>
          <a:srcRect/>
          <a:stretch>
            <a:fillRect/>
          </a:stretch>
        </p:blipFill>
        <p:spPr bwMode="auto">
          <a:xfrm>
            <a:off x="8684568" y="0"/>
            <a:ext cx="459432" cy="476672"/>
          </a:xfrm>
          <a:prstGeom prst="rect">
            <a:avLst/>
          </a:prstGeom>
          <a:noFill/>
          <a:ln w="9525">
            <a:noFill/>
            <a:miter lim="800000"/>
            <a:headEnd/>
            <a:tailEnd/>
          </a:ln>
        </p:spPr>
      </p:pic>
      <p:sp>
        <p:nvSpPr>
          <p:cNvPr id="7" name="Freeform 6"/>
          <p:cNvSpPr/>
          <p:nvPr/>
        </p:nvSpPr>
        <p:spPr>
          <a:xfrm>
            <a:off x="791580" y="692696"/>
            <a:ext cx="7776864" cy="739074"/>
          </a:xfrm>
          <a:custGeom>
            <a:avLst/>
            <a:gdLst>
              <a:gd name="connsiteX0" fmla="*/ 0 w 7776864"/>
              <a:gd name="connsiteY0" fmla="*/ 118562 h 711359"/>
              <a:gd name="connsiteX1" fmla="*/ 34726 w 7776864"/>
              <a:gd name="connsiteY1" fmla="*/ 34726 h 711359"/>
              <a:gd name="connsiteX2" fmla="*/ 118562 w 7776864"/>
              <a:gd name="connsiteY2" fmla="*/ 0 h 711359"/>
              <a:gd name="connsiteX3" fmla="*/ 7658302 w 7776864"/>
              <a:gd name="connsiteY3" fmla="*/ 0 h 711359"/>
              <a:gd name="connsiteX4" fmla="*/ 7742138 w 7776864"/>
              <a:gd name="connsiteY4" fmla="*/ 34726 h 711359"/>
              <a:gd name="connsiteX5" fmla="*/ 7776864 w 7776864"/>
              <a:gd name="connsiteY5" fmla="*/ 118562 h 711359"/>
              <a:gd name="connsiteX6" fmla="*/ 7776864 w 7776864"/>
              <a:gd name="connsiteY6" fmla="*/ 592797 h 711359"/>
              <a:gd name="connsiteX7" fmla="*/ 7742138 w 7776864"/>
              <a:gd name="connsiteY7" fmla="*/ 676633 h 711359"/>
              <a:gd name="connsiteX8" fmla="*/ 7658302 w 7776864"/>
              <a:gd name="connsiteY8" fmla="*/ 711359 h 711359"/>
              <a:gd name="connsiteX9" fmla="*/ 118562 w 7776864"/>
              <a:gd name="connsiteY9" fmla="*/ 711359 h 711359"/>
              <a:gd name="connsiteX10" fmla="*/ 34726 w 7776864"/>
              <a:gd name="connsiteY10" fmla="*/ 676633 h 711359"/>
              <a:gd name="connsiteX11" fmla="*/ 0 w 7776864"/>
              <a:gd name="connsiteY11" fmla="*/ 592797 h 711359"/>
              <a:gd name="connsiteX12" fmla="*/ 0 w 7776864"/>
              <a:gd name="connsiteY12" fmla="*/ 118562 h 71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6864" h="711359">
                <a:moveTo>
                  <a:pt x="0" y="118562"/>
                </a:moveTo>
                <a:cubicBezTo>
                  <a:pt x="0" y="87117"/>
                  <a:pt x="12491" y="56961"/>
                  <a:pt x="34726" y="34726"/>
                </a:cubicBezTo>
                <a:cubicBezTo>
                  <a:pt x="56961" y="12491"/>
                  <a:pt x="87117" y="0"/>
                  <a:pt x="118562" y="0"/>
                </a:cubicBezTo>
                <a:lnTo>
                  <a:pt x="7658302" y="0"/>
                </a:lnTo>
                <a:cubicBezTo>
                  <a:pt x="7689747" y="0"/>
                  <a:pt x="7719903" y="12491"/>
                  <a:pt x="7742138" y="34726"/>
                </a:cubicBezTo>
                <a:cubicBezTo>
                  <a:pt x="7764373" y="56961"/>
                  <a:pt x="7776864" y="87117"/>
                  <a:pt x="7776864" y="118562"/>
                </a:cubicBezTo>
                <a:lnTo>
                  <a:pt x="7776864" y="592797"/>
                </a:lnTo>
                <a:cubicBezTo>
                  <a:pt x="7776864" y="624242"/>
                  <a:pt x="7764373" y="654398"/>
                  <a:pt x="7742138" y="676633"/>
                </a:cubicBezTo>
                <a:cubicBezTo>
                  <a:pt x="7719903" y="698868"/>
                  <a:pt x="7689747" y="711359"/>
                  <a:pt x="7658302" y="711359"/>
                </a:cubicBezTo>
                <a:lnTo>
                  <a:pt x="118562" y="711359"/>
                </a:lnTo>
                <a:cubicBezTo>
                  <a:pt x="87117" y="711359"/>
                  <a:pt x="56961" y="698868"/>
                  <a:pt x="34726" y="676633"/>
                </a:cubicBezTo>
                <a:cubicBezTo>
                  <a:pt x="12491" y="654398"/>
                  <a:pt x="0" y="624242"/>
                  <a:pt x="0" y="592797"/>
                </a:cubicBezTo>
                <a:lnTo>
                  <a:pt x="0" y="118562"/>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3306" tIns="103306" rIns="103306" bIns="103306" numCol="1" spcCol="1270" anchor="ctr" anchorCtr="0">
            <a:noAutofit/>
          </a:bodyPr>
          <a:lstStyle/>
          <a:p>
            <a:pPr lvl="0" algn="ctr" defTabSz="800100" rtl="0">
              <a:lnSpc>
                <a:spcPct val="90000"/>
              </a:lnSpc>
              <a:spcBef>
                <a:spcPct val="0"/>
              </a:spcBef>
              <a:spcAft>
                <a:spcPct val="35000"/>
              </a:spcAft>
            </a:pPr>
            <a:r>
              <a:rPr lang="th-TH" sz="1800" b="1" kern="1200" dirty="0" smtClean="0">
                <a:latin typeface="Tahoma" pitchFamily="34" charset="0"/>
                <a:ea typeface="Tahoma" pitchFamily="34" charset="0"/>
                <a:cs typeface="Tahoma" pitchFamily="34" charset="0"/>
              </a:rPr>
              <a:t>การวิจัยและพัฒนา </a:t>
            </a:r>
            <a:r>
              <a:rPr lang="en-US" sz="1800" b="1" kern="1200" dirty="0" smtClean="0">
                <a:latin typeface="Tahoma" pitchFamily="34" charset="0"/>
                <a:ea typeface="Tahoma" pitchFamily="34" charset="0"/>
                <a:cs typeface="Tahoma" pitchFamily="34" charset="0"/>
              </a:rPr>
              <a:t>(Research &amp; Development)</a:t>
            </a:r>
            <a:endParaRPr lang="th-TH" sz="1800" b="1" kern="1200" dirty="0">
              <a:latin typeface="Tahoma" pitchFamily="34" charset="0"/>
              <a:ea typeface="Tahoma" pitchFamily="34" charset="0"/>
              <a:cs typeface="Tahoma" pitchFamily="34" charset="0"/>
            </a:endParaRPr>
          </a:p>
        </p:txBody>
      </p:sp>
      <p:sp>
        <p:nvSpPr>
          <p:cNvPr id="8" name="Freeform 7"/>
          <p:cNvSpPr/>
          <p:nvPr/>
        </p:nvSpPr>
        <p:spPr>
          <a:xfrm>
            <a:off x="791580" y="1484784"/>
            <a:ext cx="7776864" cy="739074"/>
          </a:xfrm>
          <a:custGeom>
            <a:avLst/>
            <a:gdLst>
              <a:gd name="connsiteX0" fmla="*/ 0 w 7776864"/>
              <a:gd name="connsiteY0" fmla="*/ 118562 h 711359"/>
              <a:gd name="connsiteX1" fmla="*/ 34726 w 7776864"/>
              <a:gd name="connsiteY1" fmla="*/ 34726 h 711359"/>
              <a:gd name="connsiteX2" fmla="*/ 118562 w 7776864"/>
              <a:gd name="connsiteY2" fmla="*/ 0 h 711359"/>
              <a:gd name="connsiteX3" fmla="*/ 7658302 w 7776864"/>
              <a:gd name="connsiteY3" fmla="*/ 0 h 711359"/>
              <a:gd name="connsiteX4" fmla="*/ 7742138 w 7776864"/>
              <a:gd name="connsiteY4" fmla="*/ 34726 h 711359"/>
              <a:gd name="connsiteX5" fmla="*/ 7776864 w 7776864"/>
              <a:gd name="connsiteY5" fmla="*/ 118562 h 711359"/>
              <a:gd name="connsiteX6" fmla="*/ 7776864 w 7776864"/>
              <a:gd name="connsiteY6" fmla="*/ 592797 h 711359"/>
              <a:gd name="connsiteX7" fmla="*/ 7742138 w 7776864"/>
              <a:gd name="connsiteY7" fmla="*/ 676633 h 711359"/>
              <a:gd name="connsiteX8" fmla="*/ 7658302 w 7776864"/>
              <a:gd name="connsiteY8" fmla="*/ 711359 h 711359"/>
              <a:gd name="connsiteX9" fmla="*/ 118562 w 7776864"/>
              <a:gd name="connsiteY9" fmla="*/ 711359 h 711359"/>
              <a:gd name="connsiteX10" fmla="*/ 34726 w 7776864"/>
              <a:gd name="connsiteY10" fmla="*/ 676633 h 711359"/>
              <a:gd name="connsiteX11" fmla="*/ 0 w 7776864"/>
              <a:gd name="connsiteY11" fmla="*/ 592797 h 711359"/>
              <a:gd name="connsiteX12" fmla="*/ 0 w 7776864"/>
              <a:gd name="connsiteY12" fmla="*/ 118562 h 71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6864" h="711359">
                <a:moveTo>
                  <a:pt x="0" y="118562"/>
                </a:moveTo>
                <a:cubicBezTo>
                  <a:pt x="0" y="87117"/>
                  <a:pt x="12491" y="56961"/>
                  <a:pt x="34726" y="34726"/>
                </a:cubicBezTo>
                <a:cubicBezTo>
                  <a:pt x="56961" y="12491"/>
                  <a:pt x="87117" y="0"/>
                  <a:pt x="118562" y="0"/>
                </a:cubicBezTo>
                <a:lnTo>
                  <a:pt x="7658302" y="0"/>
                </a:lnTo>
                <a:cubicBezTo>
                  <a:pt x="7689747" y="0"/>
                  <a:pt x="7719903" y="12491"/>
                  <a:pt x="7742138" y="34726"/>
                </a:cubicBezTo>
                <a:cubicBezTo>
                  <a:pt x="7764373" y="56961"/>
                  <a:pt x="7776864" y="87117"/>
                  <a:pt x="7776864" y="118562"/>
                </a:cubicBezTo>
                <a:lnTo>
                  <a:pt x="7776864" y="592797"/>
                </a:lnTo>
                <a:cubicBezTo>
                  <a:pt x="7776864" y="624242"/>
                  <a:pt x="7764373" y="654398"/>
                  <a:pt x="7742138" y="676633"/>
                </a:cubicBezTo>
                <a:cubicBezTo>
                  <a:pt x="7719903" y="698868"/>
                  <a:pt x="7689747" y="711359"/>
                  <a:pt x="7658302" y="711359"/>
                </a:cubicBezTo>
                <a:lnTo>
                  <a:pt x="118562" y="711359"/>
                </a:lnTo>
                <a:cubicBezTo>
                  <a:pt x="87117" y="711359"/>
                  <a:pt x="56961" y="698868"/>
                  <a:pt x="34726" y="676633"/>
                </a:cubicBezTo>
                <a:cubicBezTo>
                  <a:pt x="12491" y="654398"/>
                  <a:pt x="0" y="624242"/>
                  <a:pt x="0" y="592797"/>
                </a:cubicBezTo>
                <a:lnTo>
                  <a:pt x="0" y="118562"/>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3306" tIns="103306" rIns="103306" bIns="103306" numCol="1" spcCol="1270" anchor="ctr" anchorCtr="0">
            <a:noAutofit/>
          </a:bodyPr>
          <a:lstStyle/>
          <a:p>
            <a:pPr lvl="0" algn="ctr" defTabSz="800100" rtl="0">
              <a:lnSpc>
                <a:spcPct val="90000"/>
              </a:lnSpc>
              <a:spcBef>
                <a:spcPct val="0"/>
              </a:spcBef>
              <a:spcAft>
                <a:spcPct val="35000"/>
              </a:spcAft>
            </a:pPr>
            <a:r>
              <a:rPr lang="th-TH" sz="1800" b="1" kern="1200" dirty="0" smtClean="0">
                <a:latin typeface="Tahoma" pitchFamily="34" charset="0"/>
                <a:ea typeface="Tahoma" pitchFamily="34" charset="0"/>
                <a:cs typeface="Tahoma" pitchFamily="34" charset="0"/>
              </a:rPr>
              <a:t>นวัตกรรม </a:t>
            </a:r>
            <a:r>
              <a:rPr lang="en-US" sz="1800" b="1" kern="1200" dirty="0" smtClean="0">
                <a:latin typeface="Tahoma" pitchFamily="34" charset="0"/>
                <a:ea typeface="Tahoma" pitchFamily="34" charset="0"/>
                <a:cs typeface="Tahoma" pitchFamily="34" charset="0"/>
              </a:rPr>
              <a:t>(Innovation)</a:t>
            </a:r>
            <a:endParaRPr lang="th-TH" sz="1800" b="1" kern="1200" dirty="0">
              <a:latin typeface="Tahoma" pitchFamily="34" charset="0"/>
              <a:ea typeface="Tahoma" pitchFamily="34" charset="0"/>
              <a:cs typeface="Tahoma" pitchFamily="34" charset="0"/>
            </a:endParaRPr>
          </a:p>
        </p:txBody>
      </p:sp>
      <p:sp>
        <p:nvSpPr>
          <p:cNvPr id="9" name="Freeform 8"/>
          <p:cNvSpPr/>
          <p:nvPr/>
        </p:nvSpPr>
        <p:spPr>
          <a:xfrm>
            <a:off x="791580" y="2276872"/>
            <a:ext cx="7776864" cy="739074"/>
          </a:xfrm>
          <a:custGeom>
            <a:avLst/>
            <a:gdLst>
              <a:gd name="connsiteX0" fmla="*/ 0 w 7776864"/>
              <a:gd name="connsiteY0" fmla="*/ 118562 h 711359"/>
              <a:gd name="connsiteX1" fmla="*/ 34726 w 7776864"/>
              <a:gd name="connsiteY1" fmla="*/ 34726 h 711359"/>
              <a:gd name="connsiteX2" fmla="*/ 118562 w 7776864"/>
              <a:gd name="connsiteY2" fmla="*/ 0 h 711359"/>
              <a:gd name="connsiteX3" fmla="*/ 7658302 w 7776864"/>
              <a:gd name="connsiteY3" fmla="*/ 0 h 711359"/>
              <a:gd name="connsiteX4" fmla="*/ 7742138 w 7776864"/>
              <a:gd name="connsiteY4" fmla="*/ 34726 h 711359"/>
              <a:gd name="connsiteX5" fmla="*/ 7776864 w 7776864"/>
              <a:gd name="connsiteY5" fmla="*/ 118562 h 711359"/>
              <a:gd name="connsiteX6" fmla="*/ 7776864 w 7776864"/>
              <a:gd name="connsiteY6" fmla="*/ 592797 h 711359"/>
              <a:gd name="connsiteX7" fmla="*/ 7742138 w 7776864"/>
              <a:gd name="connsiteY7" fmla="*/ 676633 h 711359"/>
              <a:gd name="connsiteX8" fmla="*/ 7658302 w 7776864"/>
              <a:gd name="connsiteY8" fmla="*/ 711359 h 711359"/>
              <a:gd name="connsiteX9" fmla="*/ 118562 w 7776864"/>
              <a:gd name="connsiteY9" fmla="*/ 711359 h 711359"/>
              <a:gd name="connsiteX10" fmla="*/ 34726 w 7776864"/>
              <a:gd name="connsiteY10" fmla="*/ 676633 h 711359"/>
              <a:gd name="connsiteX11" fmla="*/ 0 w 7776864"/>
              <a:gd name="connsiteY11" fmla="*/ 592797 h 711359"/>
              <a:gd name="connsiteX12" fmla="*/ 0 w 7776864"/>
              <a:gd name="connsiteY12" fmla="*/ 118562 h 71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6864" h="711359">
                <a:moveTo>
                  <a:pt x="0" y="118562"/>
                </a:moveTo>
                <a:cubicBezTo>
                  <a:pt x="0" y="87117"/>
                  <a:pt x="12491" y="56961"/>
                  <a:pt x="34726" y="34726"/>
                </a:cubicBezTo>
                <a:cubicBezTo>
                  <a:pt x="56961" y="12491"/>
                  <a:pt x="87117" y="0"/>
                  <a:pt x="118562" y="0"/>
                </a:cubicBezTo>
                <a:lnTo>
                  <a:pt x="7658302" y="0"/>
                </a:lnTo>
                <a:cubicBezTo>
                  <a:pt x="7689747" y="0"/>
                  <a:pt x="7719903" y="12491"/>
                  <a:pt x="7742138" y="34726"/>
                </a:cubicBezTo>
                <a:cubicBezTo>
                  <a:pt x="7764373" y="56961"/>
                  <a:pt x="7776864" y="87117"/>
                  <a:pt x="7776864" y="118562"/>
                </a:cubicBezTo>
                <a:lnTo>
                  <a:pt x="7776864" y="592797"/>
                </a:lnTo>
                <a:cubicBezTo>
                  <a:pt x="7776864" y="624242"/>
                  <a:pt x="7764373" y="654398"/>
                  <a:pt x="7742138" y="676633"/>
                </a:cubicBezTo>
                <a:cubicBezTo>
                  <a:pt x="7719903" y="698868"/>
                  <a:pt x="7689747" y="711359"/>
                  <a:pt x="7658302" y="711359"/>
                </a:cubicBezTo>
                <a:lnTo>
                  <a:pt x="118562" y="711359"/>
                </a:lnTo>
                <a:cubicBezTo>
                  <a:pt x="87117" y="711359"/>
                  <a:pt x="56961" y="698868"/>
                  <a:pt x="34726" y="676633"/>
                </a:cubicBezTo>
                <a:cubicBezTo>
                  <a:pt x="12491" y="654398"/>
                  <a:pt x="0" y="624242"/>
                  <a:pt x="0" y="592797"/>
                </a:cubicBezTo>
                <a:lnTo>
                  <a:pt x="0" y="118562"/>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3306" tIns="103306" rIns="103306" bIns="103306" numCol="1" spcCol="1270" anchor="ctr" anchorCtr="0">
            <a:noAutofit/>
          </a:bodyPr>
          <a:lstStyle/>
          <a:p>
            <a:pPr lvl="0" algn="ctr" defTabSz="800100" rtl="0">
              <a:lnSpc>
                <a:spcPct val="90000"/>
              </a:lnSpc>
              <a:spcBef>
                <a:spcPct val="0"/>
              </a:spcBef>
              <a:spcAft>
                <a:spcPct val="35000"/>
              </a:spcAft>
            </a:pPr>
            <a:r>
              <a:rPr lang="th-TH" sz="1800" b="1" kern="1200" dirty="0" smtClean="0">
                <a:latin typeface="Tahoma" pitchFamily="34" charset="0"/>
                <a:ea typeface="Tahoma" pitchFamily="34" charset="0"/>
                <a:cs typeface="Tahoma" pitchFamily="34" charset="0"/>
              </a:rPr>
              <a:t>การถ่ายทอดเทคโนโลยี </a:t>
            </a:r>
            <a:r>
              <a:rPr lang="en-US" sz="1800" b="1" kern="1200" dirty="0" smtClean="0">
                <a:latin typeface="Tahoma" pitchFamily="34" charset="0"/>
                <a:ea typeface="Tahoma" pitchFamily="34" charset="0"/>
                <a:cs typeface="Tahoma" pitchFamily="34" charset="0"/>
              </a:rPr>
              <a:t>(Technology Transfer)</a:t>
            </a:r>
            <a:endParaRPr lang="th-TH" sz="1800" b="1" kern="1200" dirty="0">
              <a:latin typeface="Tahoma" pitchFamily="34" charset="0"/>
              <a:ea typeface="Tahoma" pitchFamily="34" charset="0"/>
              <a:cs typeface="Tahoma" pitchFamily="34" charset="0"/>
            </a:endParaRPr>
          </a:p>
        </p:txBody>
      </p:sp>
      <p:sp>
        <p:nvSpPr>
          <p:cNvPr id="10" name="Freeform 9"/>
          <p:cNvSpPr/>
          <p:nvPr/>
        </p:nvSpPr>
        <p:spPr>
          <a:xfrm>
            <a:off x="791580" y="3068960"/>
            <a:ext cx="7776864" cy="739074"/>
          </a:xfrm>
          <a:custGeom>
            <a:avLst/>
            <a:gdLst>
              <a:gd name="connsiteX0" fmla="*/ 0 w 7776864"/>
              <a:gd name="connsiteY0" fmla="*/ 118562 h 711359"/>
              <a:gd name="connsiteX1" fmla="*/ 34726 w 7776864"/>
              <a:gd name="connsiteY1" fmla="*/ 34726 h 711359"/>
              <a:gd name="connsiteX2" fmla="*/ 118562 w 7776864"/>
              <a:gd name="connsiteY2" fmla="*/ 0 h 711359"/>
              <a:gd name="connsiteX3" fmla="*/ 7658302 w 7776864"/>
              <a:gd name="connsiteY3" fmla="*/ 0 h 711359"/>
              <a:gd name="connsiteX4" fmla="*/ 7742138 w 7776864"/>
              <a:gd name="connsiteY4" fmla="*/ 34726 h 711359"/>
              <a:gd name="connsiteX5" fmla="*/ 7776864 w 7776864"/>
              <a:gd name="connsiteY5" fmla="*/ 118562 h 711359"/>
              <a:gd name="connsiteX6" fmla="*/ 7776864 w 7776864"/>
              <a:gd name="connsiteY6" fmla="*/ 592797 h 711359"/>
              <a:gd name="connsiteX7" fmla="*/ 7742138 w 7776864"/>
              <a:gd name="connsiteY7" fmla="*/ 676633 h 711359"/>
              <a:gd name="connsiteX8" fmla="*/ 7658302 w 7776864"/>
              <a:gd name="connsiteY8" fmla="*/ 711359 h 711359"/>
              <a:gd name="connsiteX9" fmla="*/ 118562 w 7776864"/>
              <a:gd name="connsiteY9" fmla="*/ 711359 h 711359"/>
              <a:gd name="connsiteX10" fmla="*/ 34726 w 7776864"/>
              <a:gd name="connsiteY10" fmla="*/ 676633 h 711359"/>
              <a:gd name="connsiteX11" fmla="*/ 0 w 7776864"/>
              <a:gd name="connsiteY11" fmla="*/ 592797 h 711359"/>
              <a:gd name="connsiteX12" fmla="*/ 0 w 7776864"/>
              <a:gd name="connsiteY12" fmla="*/ 118562 h 71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6864" h="711359">
                <a:moveTo>
                  <a:pt x="0" y="118562"/>
                </a:moveTo>
                <a:cubicBezTo>
                  <a:pt x="0" y="87117"/>
                  <a:pt x="12491" y="56961"/>
                  <a:pt x="34726" y="34726"/>
                </a:cubicBezTo>
                <a:cubicBezTo>
                  <a:pt x="56961" y="12491"/>
                  <a:pt x="87117" y="0"/>
                  <a:pt x="118562" y="0"/>
                </a:cubicBezTo>
                <a:lnTo>
                  <a:pt x="7658302" y="0"/>
                </a:lnTo>
                <a:cubicBezTo>
                  <a:pt x="7689747" y="0"/>
                  <a:pt x="7719903" y="12491"/>
                  <a:pt x="7742138" y="34726"/>
                </a:cubicBezTo>
                <a:cubicBezTo>
                  <a:pt x="7764373" y="56961"/>
                  <a:pt x="7776864" y="87117"/>
                  <a:pt x="7776864" y="118562"/>
                </a:cubicBezTo>
                <a:lnTo>
                  <a:pt x="7776864" y="592797"/>
                </a:lnTo>
                <a:cubicBezTo>
                  <a:pt x="7776864" y="624242"/>
                  <a:pt x="7764373" y="654398"/>
                  <a:pt x="7742138" y="676633"/>
                </a:cubicBezTo>
                <a:cubicBezTo>
                  <a:pt x="7719903" y="698868"/>
                  <a:pt x="7689747" y="711359"/>
                  <a:pt x="7658302" y="711359"/>
                </a:cubicBezTo>
                <a:lnTo>
                  <a:pt x="118562" y="711359"/>
                </a:lnTo>
                <a:cubicBezTo>
                  <a:pt x="87117" y="711359"/>
                  <a:pt x="56961" y="698868"/>
                  <a:pt x="34726" y="676633"/>
                </a:cubicBezTo>
                <a:cubicBezTo>
                  <a:pt x="12491" y="654398"/>
                  <a:pt x="0" y="624242"/>
                  <a:pt x="0" y="592797"/>
                </a:cubicBezTo>
                <a:lnTo>
                  <a:pt x="0" y="118562"/>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3306" tIns="103306" rIns="103306" bIns="103306" numCol="1" spcCol="1270" anchor="ctr" anchorCtr="0">
            <a:noAutofit/>
          </a:bodyPr>
          <a:lstStyle/>
          <a:p>
            <a:pPr lvl="0" algn="ctr" defTabSz="800100" rtl="0">
              <a:lnSpc>
                <a:spcPct val="90000"/>
              </a:lnSpc>
              <a:spcBef>
                <a:spcPct val="0"/>
              </a:spcBef>
              <a:spcAft>
                <a:spcPct val="35000"/>
              </a:spcAft>
            </a:pPr>
            <a:r>
              <a:rPr lang="th-TH" sz="1800" b="1" kern="1200" smtClean="0">
                <a:latin typeface="Tahoma" pitchFamily="34" charset="0"/>
                <a:ea typeface="Tahoma" pitchFamily="34" charset="0"/>
                <a:cs typeface="Tahoma" pitchFamily="34" charset="0"/>
              </a:rPr>
              <a:t>การนำเทคโนโลยีและนวัตกรรมไปใช้ได้จริง</a:t>
            </a:r>
            <a:r>
              <a:rPr lang="en-US" sz="1800" b="1" kern="1200" smtClean="0">
                <a:latin typeface="Tahoma" pitchFamily="34" charset="0"/>
                <a:ea typeface="Tahoma" pitchFamily="34" charset="0"/>
                <a:cs typeface="Tahoma" pitchFamily="34" charset="0"/>
              </a:rPr>
              <a:t> (Utilization/Commercialization)</a:t>
            </a:r>
            <a:endParaRPr lang="th-TH" sz="1800" b="1" kern="1200" dirty="0">
              <a:latin typeface="Tahoma" pitchFamily="34" charset="0"/>
              <a:ea typeface="Tahoma" pitchFamily="34" charset="0"/>
              <a:cs typeface="Tahoma" pitchFamily="34" charset="0"/>
            </a:endParaRPr>
          </a:p>
        </p:txBody>
      </p:sp>
      <p:sp>
        <p:nvSpPr>
          <p:cNvPr id="11" name="Freeform 10"/>
          <p:cNvSpPr/>
          <p:nvPr/>
        </p:nvSpPr>
        <p:spPr>
          <a:xfrm>
            <a:off x="791580" y="3861048"/>
            <a:ext cx="7776864" cy="739074"/>
          </a:xfrm>
          <a:custGeom>
            <a:avLst/>
            <a:gdLst>
              <a:gd name="connsiteX0" fmla="*/ 0 w 7776864"/>
              <a:gd name="connsiteY0" fmla="*/ 118562 h 711359"/>
              <a:gd name="connsiteX1" fmla="*/ 34726 w 7776864"/>
              <a:gd name="connsiteY1" fmla="*/ 34726 h 711359"/>
              <a:gd name="connsiteX2" fmla="*/ 118562 w 7776864"/>
              <a:gd name="connsiteY2" fmla="*/ 0 h 711359"/>
              <a:gd name="connsiteX3" fmla="*/ 7658302 w 7776864"/>
              <a:gd name="connsiteY3" fmla="*/ 0 h 711359"/>
              <a:gd name="connsiteX4" fmla="*/ 7742138 w 7776864"/>
              <a:gd name="connsiteY4" fmla="*/ 34726 h 711359"/>
              <a:gd name="connsiteX5" fmla="*/ 7776864 w 7776864"/>
              <a:gd name="connsiteY5" fmla="*/ 118562 h 711359"/>
              <a:gd name="connsiteX6" fmla="*/ 7776864 w 7776864"/>
              <a:gd name="connsiteY6" fmla="*/ 592797 h 711359"/>
              <a:gd name="connsiteX7" fmla="*/ 7742138 w 7776864"/>
              <a:gd name="connsiteY7" fmla="*/ 676633 h 711359"/>
              <a:gd name="connsiteX8" fmla="*/ 7658302 w 7776864"/>
              <a:gd name="connsiteY8" fmla="*/ 711359 h 711359"/>
              <a:gd name="connsiteX9" fmla="*/ 118562 w 7776864"/>
              <a:gd name="connsiteY9" fmla="*/ 711359 h 711359"/>
              <a:gd name="connsiteX10" fmla="*/ 34726 w 7776864"/>
              <a:gd name="connsiteY10" fmla="*/ 676633 h 711359"/>
              <a:gd name="connsiteX11" fmla="*/ 0 w 7776864"/>
              <a:gd name="connsiteY11" fmla="*/ 592797 h 711359"/>
              <a:gd name="connsiteX12" fmla="*/ 0 w 7776864"/>
              <a:gd name="connsiteY12" fmla="*/ 118562 h 71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6864" h="711359">
                <a:moveTo>
                  <a:pt x="0" y="118562"/>
                </a:moveTo>
                <a:cubicBezTo>
                  <a:pt x="0" y="87117"/>
                  <a:pt x="12491" y="56961"/>
                  <a:pt x="34726" y="34726"/>
                </a:cubicBezTo>
                <a:cubicBezTo>
                  <a:pt x="56961" y="12491"/>
                  <a:pt x="87117" y="0"/>
                  <a:pt x="118562" y="0"/>
                </a:cubicBezTo>
                <a:lnTo>
                  <a:pt x="7658302" y="0"/>
                </a:lnTo>
                <a:cubicBezTo>
                  <a:pt x="7689747" y="0"/>
                  <a:pt x="7719903" y="12491"/>
                  <a:pt x="7742138" y="34726"/>
                </a:cubicBezTo>
                <a:cubicBezTo>
                  <a:pt x="7764373" y="56961"/>
                  <a:pt x="7776864" y="87117"/>
                  <a:pt x="7776864" y="118562"/>
                </a:cubicBezTo>
                <a:lnTo>
                  <a:pt x="7776864" y="592797"/>
                </a:lnTo>
                <a:cubicBezTo>
                  <a:pt x="7776864" y="624242"/>
                  <a:pt x="7764373" y="654398"/>
                  <a:pt x="7742138" y="676633"/>
                </a:cubicBezTo>
                <a:cubicBezTo>
                  <a:pt x="7719903" y="698868"/>
                  <a:pt x="7689747" y="711359"/>
                  <a:pt x="7658302" y="711359"/>
                </a:cubicBezTo>
                <a:lnTo>
                  <a:pt x="118562" y="711359"/>
                </a:lnTo>
                <a:cubicBezTo>
                  <a:pt x="87117" y="711359"/>
                  <a:pt x="56961" y="698868"/>
                  <a:pt x="34726" y="676633"/>
                </a:cubicBezTo>
                <a:cubicBezTo>
                  <a:pt x="12491" y="654398"/>
                  <a:pt x="0" y="624242"/>
                  <a:pt x="0" y="592797"/>
                </a:cubicBezTo>
                <a:lnTo>
                  <a:pt x="0" y="118562"/>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3306" tIns="103306" rIns="103306" bIns="103306" numCol="1" spcCol="1270" anchor="ctr" anchorCtr="0">
            <a:noAutofit/>
          </a:bodyPr>
          <a:lstStyle/>
          <a:p>
            <a:pPr lvl="0" algn="ctr" defTabSz="800100" rtl="0">
              <a:lnSpc>
                <a:spcPct val="90000"/>
              </a:lnSpc>
              <a:spcBef>
                <a:spcPct val="0"/>
              </a:spcBef>
              <a:spcAft>
                <a:spcPct val="35000"/>
              </a:spcAft>
            </a:pPr>
            <a:r>
              <a:rPr lang="th-TH" sz="1800" b="1" kern="1200" smtClean="0">
                <a:latin typeface="Tahoma" pitchFamily="34" charset="0"/>
                <a:ea typeface="Tahoma" pitchFamily="34" charset="0"/>
                <a:cs typeface="Tahoma" pitchFamily="34" charset="0"/>
              </a:rPr>
              <a:t>การพัฒนาและผลิตกำลังคน </a:t>
            </a:r>
            <a:r>
              <a:rPr lang="en-US" sz="1800" b="1" kern="1200" smtClean="0">
                <a:latin typeface="Tahoma" pitchFamily="34" charset="0"/>
                <a:ea typeface="Tahoma" pitchFamily="34" charset="0"/>
                <a:cs typeface="Tahoma" pitchFamily="34" charset="0"/>
              </a:rPr>
              <a:t>(Human Resource)</a:t>
            </a:r>
            <a:endParaRPr lang="th-TH" sz="1800" b="1" kern="1200" dirty="0">
              <a:latin typeface="Tahoma" pitchFamily="34" charset="0"/>
              <a:ea typeface="Tahoma" pitchFamily="34" charset="0"/>
              <a:cs typeface="Tahoma" pitchFamily="34" charset="0"/>
            </a:endParaRPr>
          </a:p>
        </p:txBody>
      </p:sp>
      <p:sp>
        <p:nvSpPr>
          <p:cNvPr id="13" name="Freeform 12"/>
          <p:cNvSpPr/>
          <p:nvPr/>
        </p:nvSpPr>
        <p:spPr>
          <a:xfrm>
            <a:off x="791580" y="4653136"/>
            <a:ext cx="7776864" cy="739074"/>
          </a:xfrm>
          <a:custGeom>
            <a:avLst/>
            <a:gdLst>
              <a:gd name="connsiteX0" fmla="*/ 0 w 7776864"/>
              <a:gd name="connsiteY0" fmla="*/ 118562 h 711359"/>
              <a:gd name="connsiteX1" fmla="*/ 34726 w 7776864"/>
              <a:gd name="connsiteY1" fmla="*/ 34726 h 711359"/>
              <a:gd name="connsiteX2" fmla="*/ 118562 w 7776864"/>
              <a:gd name="connsiteY2" fmla="*/ 0 h 711359"/>
              <a:gd name="connsiteX3" fmla="*/ 7658302 w 7776864"/>
              <a:gd name="connsiteY3" fmla="*/ 0 h 711359"/>
              <a:gd name="connsiteX4" fmla="*/ 7742138 w 7776864"/>
              <a:gd name="connsiteY4" fmla="*/ 34726 h 711359"/>
              <a:gd name="connsiteX5" fmla="*/ 7776864 w 7776864"/>
              <a:gd name="connsiteY5" fmla="*/ 118562 h 711359"/>
              <a:gd name="connsiteX6" fmla="*/ 7776864 w 7776864"/>
              <a:gd name="connsiteY6" fmla="*/ 592797 h 711359"/>
              <a:gd name="connsiteX7" fmla="*/ 7742138 w 7776864"/>
              <a:gd name="connsiteY7" fmla="*/ 676633 h 711359"/>
              <a:gd name="connsiteX8" fmla="*/ 7658302 w 7776864"/>
              <a:gd name="connsiteY8" fmla="*/ 711359 h 711359"/>
              <a:gd name="connsiteX9" fmla="*/ 118562 w 7776864"/>
              <a:gd name="connsiteY9" fmla="*/ 711359 h 711359"/>
              <a:gd name="connsiteX10" fmla="*/ 34726 w 7776864"/>
              <a:gd name="connsiteY10" fmla="*/ 676633 h 711359"/>
              <a:gd name="connsiteX11" fmla="*/ 0 w 7776864"/>
              <a:gd name="connsiteY11" fmla="*/ 592797 h 711359"/>
              <a:gd name="connsiteX12" fmla="*/ 0 w 7776864"/>
              <a:gd name="connsiteY12" fmla="*/ 118562 h 71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6864" h="711359">
                <a:moveTo>
                  <a:pt x="0" y="118562"/>
                </a:moveTo>
                <a:cubicBezTo>
                  <a:pt x="0" y="87117"/>
                  <a:pt x="12491" y="56961"/>
                  <a:pt x="34726" y="34726"/>
                </a:cubicBezTo>
                <a:cubicBezTo>
                  <a:pt x="56961" y="12491"/>
                  <a:pt x="87117" y="0"/>
                  <a:pt x="118562" y="0"/>
                </a:cubicBezTo>
                <a:lnTo>
                  <a:pt x="7658302" y="0"/>
                </a:lnTo>
                <a:cubicBezTo>
                  <a:pt x="7689747" y="0"/>
                  <a:pt x="7719903" y="12491"/>
                  <a:pt x="7742138" y="34726"/>
                </a:cubicBezTo>
                <a:cubicBezTo>
                  <a:pt x="7764373" y="56961"/>
                  <a:pt x="7776864" y="87117"/>
                  <a:pt x="7776864" y="118562"/>
                </a:cubicBezTo>
                <a:lnTo>
                  <a:pt x="7776864" y="592797"/>
                </a:lnTo>
                <a:cubicBezTo>
                  <a:pt x="7776864" y="624242"/>
                  <a:pt x="7764373" y="654398"/>
                  <a:pt x="7742138" y="676633"/>
                </a:cubicBezTo>
                <a:cubicBezTo>
                  <a:pt x="7719903" y="698868"/>
                  <a:pt x="7689747" y="711359"/>
                  <a:pt x="7658302" y="711359"/>
                </a:cubicBezTo>
                <a:lnTo>
                  <a:pt x="118562" y="711359"/>
                </a:lnTo>
                <a:cubicBezTo>
                  <a:pt x="87117" y="711359"/>
                  <a:pt x="56961" y="698868"/>
                  <a:pt x="34726" y="676633"/>
                </a:cubicBezTo>
                <a:cubicBezTo>
                  <a:pt x="12491" y="654398"/>
                  <a:pt x="0" y="624242"/>
                  <a:pt x="0" y="592797"/>
                </a:cubicBezTo>
                <a:lnTo>
                  <a:pt x="0" y="118562"/>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3306" tIns="103306" rIns="103306" bIns="103306" numCol="1" spcCol="1270" anchor="ctr" anchorCtr="0">
            <a:noAutofit/>
          </a:bodyPr>
          <a:lstStyle/>
          <a:p>
            <a:pPr lvl="0" algn="ctr" defTabSz="800100" rtl="0">
              <a:lnSpc>
                <a:spcPct val="90000"/>
              </a:lnSpc>
              <a:spcBef>
                <a:spcPct val="0"/>
              </a:spcBef>
              <a:spcAft>
                <a:spcPct val="35000"/>
              </a:spcAft>
            </a:pPr>
            <a:r>
              <a:rPr lang="th-TH" sz="1800" b="1" kern="1200" dirty="0" smtClean="0">
                <a:latin typeface="Tahoma" pitchFamily="34" charset="0"/>
                <a:ea typeface="Tahoma" pitchFamily="34" charset="0"/>
                <a:cs typeface="Tahoma" pitchFamily="34" charset="0"/>
              </a:rPr>
              <a:t>การลงทุนในโครงสร้างพื้นฐาน </a:t>
            </a:r>
            <a:r>
              <a:rPr lang="th-TH" sz="1800" b="1" kern="1200" dirty="0" err="1" smtClean="0">
                <a:latin typeface="Tahoma" pitchFamily="34" charset="0"/>
                <a:ea typeface="Tahoma" pitchFamily="34" charset="0"/>
                <a:cs typeface="Tahoma" pitchFamily="34" charset="0"/>
              </a:rPr>
              <a:t>วทน.</a:t>
            </a:r>
            <a:r>
              <a:rPr lang="th-TH" sz="1800" b="1" kern="1200" dirty="0" smtClean="0">
                <a:latin typeface="Tahoma" pitchFamily="34" charset="0"/>
                <a:ea typeface="Tahoma" pitchFamily="34" charset="0"/>
                <a:cs typeface="Tahoma" pitchFamily="34" charset="0"/>
              </a:rPr>
              <a:t> </a:t>
            </a:r>
            <a:r>
              <a:rPr lang="en-US" sz="1800" b="1" kern="1200" dirty="0" smtClean="0">
                <a:latin typeface="Tahoma" pitchFamily="34" charset="0"/>
                <a:ea typeface="Tahoma" pitchFamily="34" charset="0"/>
                <a:cs typeface="Tahoma" pitchFamily="34" charset="0"/>
              </a:rPr>
              <a:t>(STI Infrastructure)</a:t>
            </a:r>
            <a:endParaRPr lang="th-TH" sz="1800" b="1" kern="1200" dirty="0">
              <a:latin typeface="Tahoma" pitchFamily="34" charset="0"/>
              <a:ea typeface="Tahoma" pitchFamily="34" charset="0"/>
              <a:cs typeface="Tahoma" pitchFamily="34" charset="0"/>
            </a:endParaRPr>
          </a:p>
        </p:txBody>
      </p:sp>
      <p:sp>
        <p:nvSpPr>
          <p:cNvPr id="14" name="Freeform 13"/>
          <p:cNvSpPr/>
          <p:nvPr/>
        </p:nvSpPr>
        <p:spPr>
          <a:xfrm>
            <a:off x="791580" y="5445224"/>
            <a:ext cx="7776864" cy="739074"/>
          </a:xfrm>
          <a:custGeom>
            <a:avLst/>
            <a:gdLst>
              <a:gd name="connsiteX0" fmla="*/ 0 w 7776864"/>
              <a:gd name="connsiteY0" fmla="*/ 118562 h 711359"/>
              <a:gd name="connsiteX1" fmla="*/ 34726 w 7776864"/>
              <a:gd name="connsiteY1" fmla="*/ 34726 h 711359"/>
              <a:gd name="connsiteX2" fmla="*/ 118562 w 7776864"/>
              <a:gd name="connsiteY2" fmla="*/ 0 h 711359"/>
              <a:gd name="connsiteX3" fmla="*/ 7658302 w 7776864"/>
              <a:gd name="connsiteY3" fmla="*/ 0 h 711359"/>
              <a:gd name="connsiteX4" fmla="*/ 7742138 w 7776864"/>
              <a:gd name="connsiteY4" fmla="*/ 34726 h 711359"/>
              <a:gd name="connsiteX5" fmla="*/ 7776864 w 7776864"/>
              <a:gd name="connsiteY5" fmla="*/ 118562 h 711359"/>
              <a:gd name="connsiteX6" fmla="*/ 7776864 w 7776864"/>
              <a:gd name="connsiteY6" fmla="*/ 592797 h 711359"/>
              <a:gd name="connsiteX7" fmla="*/ 7742138 w 7776864"/>
              <a:gd name="connsiteY7" fmla="*/ 676633 h 711359"/>
              <a:gd name="connsiteX8" fmla="*/ 7658302 w 7776864"/>
              <a:gd name="connsiteY8" fmla="*/ 711359 h 711359"/>
              <a:gd name="connsiteX9" fmla="*/ 118562 w 7776864"/>
              <a:gd name="connsiteY9" fmla="*/ 711359 h 711359"/>
              <a:gd name="connsiteX10" fmla="*/ 34726 w 7776864"/>
              <a:gd name="connsiteY10" fmla="*/ 676633 h 711359"/>
              <a:gd name="connsiteX11" fmla="*/ 0 w 7776864"/>
              <a:gd name="connsiteY11" fmla="*/ 592797 h 711359"/>
              <a:gd name="connsiteX12" fmla="*/ 0 w 7776864"/>
              <a:gd name="connsiteY12" fmla="*/ 118562 h 71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6864" h="711359">
                <a:moveTo>
                  <a:pt x="0" y="118562"/>
                </a:moveTo>
                <a:cubicBezTo>
                  <a:pt x="0" y="87117"/>
                  <a:pt x="12491" y="56961"/>
                  <a:pt x="34726" y="34726"/>
                </a:cubicBezTo>
                <a:cubicBezTo>
                  <a:pt x="56961" y="12491"/>
                  <a:pt x="87117" y="0"/>
                  <a:pt x="118562" y="0"/>
                </a:cubicBezTo>
                <a:lnTo>
                  <a:pt x="7658302" y="0"/>
                </a:lnTo>
                <a:cubicBezTo>
                  <a:pt x="7689747" y="0"/>
                  <a:pt x="7719903" y="12491"/>
                  <a:pt x="7742138" y="34726"/>
                </a:cubicBezTo>
                <a:cubicBezTo>
                  <a:pt x="7764373" y="56961"/>
                  <a:pt x="7776864" y="87117"/>
                  <a:pt x="7776864" y="118562"/>
                </a:cubicBezTo>
                <a:lnTo>
                  <a:pt x="7776864" y="592797"/>
                </a:lnTo>
                <a:cubicBezTo>
                  <a:pt x="7776864" y="624242"/>
                  <a:pt x="7764373" y="654398"/>
                  <a:pt x="7742138" y="676633"/>
                </a:cubicBezTo>
                <a:cubicBezTo>
                  <a:pt x="7719903" y="698868"/>
                  <a:pt x="7689747" y="711359"/>
                  <a:pt x="7658302" y="711359"/>
                </a:cubicBezTo>
                <a:lnTo>
                  <a:pt x="118562" y="711359"/>
                </a:lnTo>
                <a:cubicBezTo>
                  <a:pt x="87117" y="711359"/>
                  <a:pt x="56961" y="698868"/>
                  <a:pt x="34726" y="676633"/>
                </a:cubicBezTo>
                <a:cubicBezTo>
                  <a:pt x="12491" y="654398"/>
                  <a:pt x="0" y="624242"/>
                  <a:pt x="0" y="592797"/>
                </a:cubicBezTo>
                <a:lnTo>
                  <a:pt x="0" y="118562"/>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3306" tIns="103306" rIns="103306" bIns="103306" numCol="1" spcCol="1270" anchor="ctr" anchorCtr="0">
            <a:noAutofit/>
          </a:bodyPr>
          <a:lstStyle/>
          <a:p>
            <a:pPr lvl="0" algn="ctr" defTabSz="800100" rtl="0">
              <a:lnSpc>
                <a:spcPct val="90000"/>
              </a:lnSpc>
              <a:spcBef>
                <a:spcPct val="0"/>
              </a:spcBef>
              <a:spcAft>
                <a:spcPct val="35000"/>
              </a:spcAft>
            </a:pPr>
            <a:r>
              <a:rPr lang="th-TH" sz="1800" b="1" kern="1200" dirty="0" smtClean="0">
                <a:latin typeface="Tahoma" pitchFamily="34" charset="0"/>
                <a:ea typeface="Tahoma" pitchFamily="34" charset="0"/>
                <a:cs typeface="Tahoma" pitchFamily="34" charset="0"/>
              </a:rPr>
              <a:t>ปัจจัยสนับสนุนต่าง ๆ </a:t>
            </a:r>
            <a:r>
              <a:rPr lang="en-US" sz="1800" b="1" kern="1200" dirty="0" smtClean="0">
                <a:latin typeface="Tahoma" pitchFamily="34" charset="0"/>
                <a:ea typeface="Tahoma" pitchFamily="34" charset="0"/>
                <a:cs typeface="Tahoma" pitchFamily="34" charset="0"/>
              </a:rPr>
              <a:t>(Enabling Environment)</a:t>
            </a:r>
            <a:endParaRPr lang="th-TH" sz="1800" b="1" kern="12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 of global innovation index</a:t>
            </a:r>
            <a:endParaRPr lang="th-TH" dirty="0"/>
          </a:p>
        </p:txBody>
      </p:sp>
      <p:pic>
        <p:nvPicPr>
          <p:cNvPr id="134146" name="Picture 2"/>
          <p:cNvPicPr>
            <a:picLocks noGrp="1" noChangeAspect="1" noChangeArrowheads="1"/>
          </p:cNvPicPr>
          <p:nvPr>
            <p:ph idx="1"/>
          </p:nvPr>
        </p:nvPicPr>
        <p:blipFill>
          <a:blip r:embed="rId2" cstate="print"/>
          <a:srcRect/>
          <a:stretch>
            <a:fillRect/>
          </a:stretch>
        </p:blipFill>
        <p:spPr bwMode="auto">
          <a:xfrm>
            <a:off x="395536" y="1124744"/>
            <a:ext cx="8379904" cy="5303837"/>
          </a:xfrm>
          <a:prstGeom prst="rect">
            <a:avLst/>
          </a:prstGeom>
          <a:noFill/>
          <a:ln w="9525">
            <a:noFill/>
            <a:miter lim="800000"/>
            <a:headEnd/>
            <a:tailEnd/>
          </a:ln>
        </p:spPr>
      </p:pic>
      <p:sp>
        <p:nvSpPr>
          <p:cNvPr id="5" name="TextBox 4"/>
          <p:cNvSpPr txBox="1"/>
          <p:nvPr/>
        </p:nvSpPr>
        <p:spPr>
          <a:xfrm>
            <a:off x="323528" y="6453336"/>
            <a:ext cx="4782078" cy="400110"/>
          </a:xfrm>
          <a:prstGeom prst="rect">
            <a:avLst/>
          </a:prstGeom>
          <a:noFill/>
        </p:spPr>
        <p:txBody>
          <a:bodyPr wrap="none" rtlCol="0">
            <a:spAutoFit/>
          </a:bodyPr>
          <a:lstStyle/>
          <a:p>
            <a:r>
              <a:rPr lang="en-US" sz="2000" dirty="0" smtClean="0"/>
              <a:t>Source: INSEAD, WIPO “The Global Innovation Index 2012”</a:t>
            </a:r>
            <a:endParaRPr lang="th-TH" sz="2000" dirty="0"/>
          </a:p>
        </p:txBody>
      </p:sp>
      <p:sp>
        <p:nvSpPr>
          <p:cNvPr id="6" name="Slide Number Placeholder 5"/>
          <p:cNvSpPr>
            <a:spLocks noGrp="1"/>
          </p:cNvSpPr>
          <p:nvPr>
            <p:ph type="sldNum" sz="quarter" idx="12"/>
          </p:nvPr>
        </p:nvSpPr>
        <p:spPr/>
        <p:txBody>
          <a:bodyPr/>
          <a:lstStyle/>
          <a:p>
            <a:fld id="{69ADDD85-5A9F-4E89-AC81-0A64F86A6DC6}" type="slidenum">
              <a:rPr lang="th-TH" smtClean="0"/>
              <a:pPr/>
              <a:t>48</a:t>
            </a:fld>
            <a:endParaRPr lang="th-TH"/>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ยึดเนื้อหา 2"/>
          <p:cNvSpPr>
            <a:spLocks noGrp="1"/>
          </p:cNvSpPr>
          <p:nvPr>
            <p:ph idx="1"/>
          </p:nvPr>
        </p:nvSpPr>
        <p:spPr>
          <a:xfrm>
            <a:off x="395536" y="980728"/>
            <a:ext cx="8286808" cy="4082796"/>
          </a:xfrm>
        </p:spPr>
        <p:txBody>
          <a:bodyPr>
            <a:noAutofit/>
          </a:bodyPr>
          <a:lstStyle/>
          <a:p>
            <a:pPr marL="457200" indent="-457200" algn="just">
              <a:lnSpc>
                <a:spcPct val="150000"/>
              </a:lnSpc>
              <a:buFont typeface="+mj-cs"/>
              <a:buAutoNum type="thaiNumPeriod"/>
            </a:pPr>
            <a:r>
              <a:rPr lang="th-TH" sz="2400" b="1" dirty="0" smtClean="0">
                <a:latin typeface="Tahoma" pitchFamily="34" charset="0"/>
                <a:ea typeface="Tahoma" pitchFamily="34" charset="0"/>
                <a:cs typeface="Tahoma" pitchFamily="34" charset="0"/>
              </a:rPr>
              <a:t>เร่งพัฒนาให้ประเทศไทยเป็นสังคมที่อยู่บนพื้นฐานขององค์ความรู้</a:t>
            </a:r>
          </a:p>
          <a:p>
            <a:pPr marL="457200" indent="-457200" algn="just">
              <a:lnSpc>
                <a:spcPct val="150000"/>
              </a:lnSpc>
              <a:buFont typeface="+mj-cs"/>
              <a:buAutoNum type="thaiNumPeriod"/>
            </a:pPr>
            <a:r>
              <a:rPr lang="th-TH" sz="2400" b="1" dirty="0" smtClean="0">
                <a:solidFill>
                  <a:srgbClr val="002060"/>
                </a:solidFill>
                <a:latin typeface="Tahoma" pitchFamily="34" charset="0"/>
                <a:ea typeface="Tahoma" pitchFamily="34" charset="0"/>
                <a:cs typeface="Tahoma" pitchFamily="34" charset="0"/>
              </a:rPr>
              <a:t>เร่งสร้างนักวิทยาศาสตร์ นักวิจัย และครูวิทยาศาสตร์ให้เพียงพอต่อความต้องการของประเทศ เพื่อรองรับการพัฒนาประเทศ</a:t>
            </a:r>
            <a:endParaRPr lang="th-TH" sz="1800" dirty="0" smtClean="0">
              <a:latin typeface="Tahoma" pitchFamily="34" charset="0"/>
              <a:ea typeface="Tahoma" pitchFamily="34" charset="0"/>
              <a:cs typeface="Tahoma" pitchFamily="34" charset="0"/>
            </a:endParaRPr>
          </a:p>
          <a:p>
            <a:pPr marL="457200" indent="-457200" algn="just">
              <a:lnSpc>
                <a:spcPct val="150000"/>
              </a:lnSpc>
              <a:buFont typeface="+mj-cs"/>
              <a:buAutoNum type="thaiNumPeriod"/>
            </a:pPr>
            <a:r>
              <a:rPr lang="th-TH" sz="2400" b="1" dirty="0" smtClean="0">
                <a:latin typeface="Tahoma" pitchFamily="34" charset="0"/>
                <a:ea typeface="Tahoma" pitchFamily="34" charset="0"/>
                <a:cs typeface="Tahoma" pitchFamily="34" charset="0"/>
              </a:rPr>
              <a:t>สนับสนุนและส่งเสริมให้เกิดการลงทุนและความร่วมมือระหว่างภาครัฐและเอกชน</a:t>
            </a:r>
            <a:endParaRPr lang="th-TH" sz="1800" dirty="0" smtClean="0">
              <a:latin typeface="Tahoma" pitchFamily="34" charset="0"/>
              <a:ea typeface="Tahoma" pitchFamily="34" charset="0"/>
              <a:cs typeface="Tahoma" pitchFamily="34" charset="0"/>
            </a:endParaRPr>
          </a:p>
          <a:p>
            <a:pPr marL="457200" indent="-457200" algn="just">
              <a:lnSpc>
                <a:spcPct val="150000"/>
              </a:lnSpc>
              <a:buFont typeface="+mj-cs"/>
              <a:buAutoNum type="thaiNumPeriod"/>
            </a:pPr>
            <a:r>
              <a:rPr lang="th-TH" sz="2400" b="1" dirty="0" smtClean="0">
                <a:solidFill>
                  <a:srgbClr val="002060"/>
                </a:solidFill>
                <a:latin typeface="Tahoma" pitchFamily="34" charset="0"/>
                <a:ea typeface="Tahoma" pitchFamily="34" charset="0"/>
                <a:cs typeface="Tahoma" pitchFamily="34" charset="0"/>
              </a:rPr>
              <a:t>จัดระบบบริหารงานวิจัยให้เกิดประสิทธิภาพสูง</a:t>
            </a:r>
            <a:endParaRPr lang="th-TH" sz="1800" dirty="0" smtClean="0">
              <a:latin typeface="Tahoma" pitchFamily="34" charset="0"/>
              <a:ea typeface="Tahoma" pitchFamily="34" charset="0"/>
              <a:cs typeface="Tahoma" pitchFamily="34" charset="0"/>
            </a:endParaRPr>
          </a:p>
          <a:p>
            <a:pPr marL="457200" indent="-457200" algn="just">
              <a:lnSpc>
                <a:spcPct val="150000"/>
              </a:lnSpc>
              <a:buFont typeface="+mj-cs"/>
              <a:buAutoNum type="thaiNumPeriod"/>
            </a:pPr>
            <a:r>
              <a:rPr lang="th-TH" sz="2400" b="1" dirty="0" smtClean="0">
                <a:latin typeface="Tahoma" pitchFamily="34" charset="0"/>
                <a:ea typeface="Tahoma" pitchFamily="34" charset="0"/>
                <a:cs typeface="Tahoma" pitchFamily="34" charset="0"/>
              </a:rPr>
              <a:t>ส่งเสริมการใช้ข้อมูลเทคโนโลยีอวกาศและภูมิสารสนเทศ</a:t>
            </a:r>
            <a:endParaRPr lang="th-TH" sz="1800" dirty="0">
              <a:latin typeface="Tahoma" pitchFamily="34" charset="0"/>
              <a:ea typeface="Tahoma" pitchFamily="34" charset="0"/>
              <a:cs typeface="Tahoma" pitchFamily="34" charset="0"/>
            </a:endParaRPr>
          </a:p>
        </p:txBody>
      </p:sp>
      <p:sp>
        <p:nvSpPr>
          <p:cNvPr id="4" name="ตัวยึดหมายเลขภาพนิ่ง 3"/>
          <p:cNvSpPr>
            <a:spLocks noGrp="1"/>
          </p:cNvSpPr>
          <p:nvPr>
            <p:ph type="sldNum" sz="quarter" idx="12"/>
          </p:nvPr>
        </p:nvSpPr>
        <p:spPr/>
        <p:txBody>
          <a:bodyPr/>
          <a:lstStyle/>
          <a:p>
            <a:pPr>
              <a:defRPr/>
            </a:pPr>
            <a:fld id="{69D9E965-978B-4083-B910-9745B108F1E8}" type="slidenum">
              <a:rPr lang="th-TH" sz="1400" smtClean="0">
                <a:latin typeface="Tahoma" pitchFamily="34" charset="0"/>
                <a:ea typeface="Tahoma" pitchFamily="34" charset="0"/>
                <a:cs typeface="Tahoma" pitchFamily="34" charset="0"/>
              </a:rPr>
              <a:pPr>
                <a:defRPr/>
              </a:pPr>
              <a:t>49</a:t>
            </a:fld>
            <a:endParaRPr lang="th-TH" sz="1400" dirty="0">
              <a:latin typeface="Tahoma" pitchFamily="34" charset="0"/>
              <a:ea typeface="Tahoma" pitchFamily="34" charset="0"/>
              <a:cs typeface="Tahoma" pitchFamily="34" charset="0"/>
            </a:endParaRPr>
          </a:p>
        </p:txBody>
      </p:sp>
      <p:sp>
        <p:nvSpPr>
          <p:cNvPr id="6" name="ชื่อเรื่อง 1"/>
          <p:cNvSpPr txBox="1">
            <a:spLocks/>
          </p:cNvSpPr>
          <p:nvPr/>
        </p:nvSpPr>
        <p:spPr>
          <a:xfrm>
            <a:off x="0" y="-24"/>
            <a:ext cx="9144000" cy="500066"/>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fontAlgn="auto">
              <a:spcAft>
                <a:spcPts val="0"/>
              </a:spcAft>
              <a:defRPr/>
            </a:pPr>
            <a:r>
              <a:rPr lang="th-TH" sz="2000" b="1" dirty="0" smtClean="0">
                <a:latin typeface="Tahoma" pitchFamily="34" charset="0"/>
                <a:ea typeface="Tahoma" pitchFamily="34" charset="0"/>
                <a:cs typeface="Tahoma" pitchFamily="34" charset="0"/>
              </a:rPr>
              <a:t>นโยบายวิทยาศาสตร์ เทคโนโลยี การวิจัย และนวัตกรรม</a:t>
            </a:r>
            <a:r>
              <a:rPr lang="en-US" sz="2000" b="1" dirty="0" smtClean="0">
                <a:latin typeface="Tahoma" pitchFamily="34" charset="0"/>
                <a:ea typeface="Tahoma" pitchFamily="34" charset="0"/>
                <a:cs typeface="Tahoma" pitchFamily="34" charset="0"/>
              </a:rPr>
              <a:t> </a:t>
            </a:r>
            <a:r>
              <a:rPr lang="th-TH" sz="2000" b="1" dirty="0" smtClean="0">
                <a:latin typeface="Tahoma" pitchFamily="34" charset="0"/>
                <a:ea typeface="Tahoma" pitchFamily="34" charset="0"/>
                <a:cs typeface="Tahoma" pitchFamily="34" charset="0"/>
              </a:rPr>
              <a:t>ของรัฐบาล</a:t>
            </a:r>
            <a:endParaRPr lang="th-TH" sz="2000" b="1" dirty="0">
              <a:latin typeface="Tahoma" pitchFamily="34" charset="0"/>
              <a:ea typeface="Tahoma" pitchFamily="34" charset="0"/>
              <a:cs typeface="Tahoma" pitchFamily="34" charset="0"/>
            </a:endParaRPr>
          </a:p>
        </p:txBody>
      </p:sp>
      <p:pic>
        <p:nvPicPr>
          <p:cNvPr id="7" name="Picture 2" descr="STI_Final_Logo_Web"/>
          <p:cNvPicPr>
            <a:picLocks noChangeAspect="1" noChangeArrowheads="1"/>
          </p:cNvPicPr>
          <p:nvPr/>
        </p:nvPicPr>
        <p:blipFill>
          <a:blip r:embed="rId2" cstate="print"/>
          <a:srcRect/>
          <a:stretch>
            <a:fillRect/>
          </a:stretch>
        </p:blipFill>
        <p:spPr bwMode="auto">
          <a:xfrm>
            <a:off x="8786842" y="-23"/>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pic>
        <p:nvPicPr>
          <p:cNvPr id="142338" name="Picture 2"/>
          <p:cNvPicPr>
            <a:picLocks noGrp="1" noChangeAspect="1" noChangeArrowheads="1"/>
          </p:cNvPicPr>
          <p:nvPr>
            <p:ph idx="1"/>
          </p:nvPr>
        </p:nvPicPr>
        <p:blipFill>
          <a:blip r:embed="rId2" cstate="print"/>
          <a:srcRect/>
          <a:stretch>
            <a:fillRect/>
          </a:stretch>
        </p:blipFill>
        <p:spPr bwMode="auto">
          <a:xfrm>
            <a:off x="288032" y="3772312"/>
            <a:ext cx="8532440" cy="3085688"/>
          </a:xfrm>
          <a:prstGeom prst="rect">
            <a:avLst/>
          </a:prstGeom>
          <a:noFill/>
          <a:ln w="9525">
            <a:noFill/>
            <a:miter lim="800000"/>
            <a:headEnd/>
            <a:tailEnd/>
          </a:ln>
        </p:spPr>
      </p:pic>
      <p:pic>
        <p:nvPicPr>
          <p:cNvPr id="142340" name="Picture 4"/>
          <p:cNvPicPr>
            <a:picLocks noChangeAspect="1" noChangeArrowheads="1"/>
          </p:cNvPicPr>
          <p:nvPr/>
        </p:nvPicPr>
        <p:blipFill>
          <a:blip r:embed="rId3" cstate="print"/>
          <a:srcRect/>
          <a:stretch>
            <a:fillRect/>
          </a:stretch>
        </p:blipFill>
        <p:spPr bwMode="auto">
          <a:xfrm>
            <a:off x="3275856" y="69712"/>
            <a:ext cx="2448272" cy="364732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9ADDD85-5A9F-4E89-AC81-0A64F86A6DC6}" type="slidenum">
              <a:rPr lang="th-TH" smtClean="0"/>
              <a:pPr/>
              <a:t>5</a:t>
            </a:fld>
            <a:endParaRPr lang="th-TH"/>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ยึดเนื้อหา 2"/>
          <p:cNvSpPr>
            <a:spLocks noGrp="1"/>
          </p:cNvSpPr>
          <p:nvPr>
            <p:ph idx="1"/>
          </p:nvPr>
        </p:nvSpPr>
        <p:spPr>
          <a:xfrm>
            <a:off x="214282" y="714356"/>
            <a:ext cx="8716044" cy="5929354"/>
          </a:xfrm>
        </p:spPr>
        <p:txBody>
          <a:bodyPr/>
          <a:lstStyle/>
          <a:p>
            <a:pPr marL="514350" indent="-514350">
              <a:buFont typeface="+mj-cs"/>
              <a:buAutoNum type="thaiNumPeriod"/>
            </a:pPr>
            <a:r>
              <a:rPr lang="th-TH" sz="2000" b="1" dirty="0" smtClean="0">
                <a:latin typeface="Tahoma" pitchFamily="34" charset="0"/>
                <a:ea typeface="Tahoma" pitchFamily="34" charset="0"/>
                <a:cs typeface="Tahoma" pitchFamily="34" charset="0"/>
              </a:rPr>
              <a:t>สู่เศรษฐกิจและสังคมฐานความรู้</a:t>
            </a:r>
          </a:p>
          <a:p>
            <a:pPr marL="514350" indent="-514350">
              <a:buFont typeface="+mj-cs"/>
              <a:buAutoNum type="thaiNumPeriod"/>
            </a:pPr>
            <a:endParaRPr lang="th-TH" sz="2000" b="1" dirty="0" smtClean="0">
              <a:latin typeface="Tahoma" pitchFamily="34" charset="0"/>
              <a:ea typeface="Tahoma" pitchFamily="34" charset="0"/>
              <a:cs typeface="Tahoma" pitchFamily="34" charset="0"/>
            </a:endParaRPr>
          </a:p>
          <a:p>
            <a:pPr marL="514350" indent="-514350">
              <a:buFont typeface="+mj-cs"/>
              <a:buAutoNum type="thaiNumPeriod"/>
            </a:pPr>
            <a:r>
              <a:rPr lang="th-TH" sz="2000" b="1" dirty="0" smtClean="0">
                <a:solidFill>
                  <a:srgbClr val="002060"/>
                </a:solidFill>
                <a:latin typeface="Tahoma" pitchFamily="34" charset="0"/>
                <a:ea typeface="Tahoma" pitchFamily="34" charset="0"/>
                <a:cs typeface="Tahoma" pitchFamily="34" charset="0"/>
              </a:rPr>
              <a:t>มีนวัตกรรมเป็นเครื่องมือนำพาวิทยาศาสตร์และเทคโนโลยีไปสู่การใช้ประโยชน์เชิงพาณิชย์ และเศรษฐกิจหลักของประเทศ</a:t>
            </a:r>
          </a:p>
          <a:p>
            <a:pPr marL="514350" indent="-514350">
              <a:buFont typeface="+mj-cs"/>
              <a:buAutoNum type="thaiNumPeriod"/>
            </a:pPr>
            <a:endParaRPr lang="th-TH" sz="2000" b="1" dirty="0" smtClean="0">
              <a:latin typeface="Tahoma" pitchFamily="34" charset="0"/>
              <a:ea typeface="Tahoma" pitchFamily="34" charset="0"/>
              <a:cs typeface="Tahoma" pitchFamily="34" charset="0"/>
            </a:endParaRPr>
          </a:p>
          <a:p>
            <a:pPr marL="514350" indent="-514350">
              <a:buFont typeface="+mj-cs"/>
              <a:buAutoNum type="thaiNumPeriod"/>
            </a:pPr>
            <a:r>
              <a:rPr lang="th-TH" sz="2000" b="1" dirty="0" smtClean="0">
                <a:latin typeface="Tahoma" pitchFamily="34" charset="0"/>
                <a:ea typeface="Tahoma" pitchFamily="34" charset="0"/>
                <a:cs typeface="Tahoma" pitchFamily="34" charset="0"/>
              </a:rPr>
              <a:t>มุ่งเข้าสู่ความยั่งยืนเพราะนโยบายรองรับสังคมฐานคาร์บอนต่ำ</a:t>
            </a:r>
          </a:p>
          <a:p>
            <a:pPr marL="514350" indent="-514350">
              <a:buFont typeface="+mj-cs"/>
              <a:buAutoNum type="thaiNumPeriod"/>
            </a:pPr>
            <a:endParaRPr lang="th-TH" sz="2000" b="1" dirty="0" smtClean="0">
              <a:latin typeface="Tahoma" pitchFamily="34" charset="0"/>
              <a:ea typeface="Tahoma" pitchFamily="34" charset="0"/>
              <a:cs typeface="Tahoma" pitchFamily="34" charset="0"/>
            </a:endParaRPr>
          </a:p>
          <a:p>
            <a:pPr marL="514350" indent="-514350">
              <a:buFont typeface="+mj-cs"/>
              <a:buAutoNum type="thaiNumPeriod"/>
            </a:pPr>
            <a:r>
              <a:rPr lang="th-TH" sz="2000" b="1" dirty="0" smtClean="0">
                <a:solidFill>
                  <a:srgbClr val="002060"/>
                </a:solidFill>
                <a:latin typeface="Tahoma" pitchFamily="34" charset="0"/>
                <a:ea typeface="Tahoma" pitchFamily="34" charset="0"/>
                <a:cs typeface="Tahoma" pitchFamily="34" charset="0"/>
              </a:rPr>
              <a:t>เทคโนโลยีของไทยในอนาคตสามารถก้าวออกจากวงจรพัฒนาเดิมๆ ไปสู่การก้าวกระโดดเข้าหานวัตกรรมเขียว</a:t>
            </a:r>
          </a:p>
          <a:p>
            <a:pPr marL="514350" indent="-514350">
              <a:buFont typeface="+mj-cs"/>
              <a:buAutoNum type="thaiNumPeriod"/>
            </a:pPr>
            <a:endParaRPr lang="th-TH" sz="2000" b="1" dirty="0" smtClean="0">
              <a:latin typeface="Tahoma" pitchFamily="34" charset="0"/>
              <a:ea typeface="Tahoma" pitchFamily="34" charset="0"/>
              <a:cs typeface="Tahoma" pitchFamily="34" charset="0"/>
            </a:endParaRPr>
          </a:p>
          <a:p>
            <a:pPr marL="514350" indent="-514350">
              <a:buFont typeface="+mj-cs"/>
              <a:buAutoNum type="thaiNumPeriod"/>
            </a:pPr>
            <a:r>
              <a:rPr lang="th-TH" sz="2000" b="1" dirty="0" smtClean="0">
                <a:latin typeface="Tahoma" pitchFamily="34" charset="0"/>
                <a:ea typeface="Tahoma" pitchFamily="34" charset="0"/>
                <a:cs typeface="Tahoma" pitchFamily="34" charset="0"/>
              </a:rPr>
              <a:t>เป้าหมายทางเศรษฐกิจอุตสาหกรรมรายสาขามีความชัดเจน ใช้ประโยชน์สูงสุดจากฐานทรัพยากร ศักยภาพภาคบริการ และส่งเสริมการลงทุนในอุตสาหกรรมสำคัญของโลก</a:t>
            </a:r>
          </a:p>
          <a:p>
            <a:pPr marL="514350" indent="-514350">
              <a:buFont typeface="+mj-cs"/>
              <a:buAutoNum type="thaiNumPeriod"/>
            </a:pPr>
            <a:endParaRPr lang="th-TH" sz="2000" b="1" dirty="0" smtClean="0">
              <a:latin typeface="Tahoma" pitchFamily="34" charset="0"/>
              <a:ea typeface="Tahoma" pitchFamily="34" charset="0"/>
              <a:cs typeface="Tahoma" pitchFamily="34" charset="0"/>
            </a:endParaRPr>
          </a:p>
          <a:p>
            <a:pPr marL="514350" indent="-514350">
              <a:buFont typeface="+mj-cs"/>
              <a:buAutoNum type="thaiNumPeriod"/>
            </a:pPr>
            <a:r>
              <a:rPr lang="th-TH" sz="2000" b="1" dirty="0" smtClean="0">
                <a:solidFill>
                  <a:srgbClr val="002060"/>
                </a:solidFill>
                <a:latin typeface="Tahoma" pitchFamily="34" charset="0"/>
                <a:ea typeface="Tahoma" pitchFamily="34" charset="0"/>
                <a:cs typeface="Tahoma" pitchFamily="34" charset="0"/>
              </a:rPr>
              <a:t>ใช้วิทยาศาสตร์ฯ รองรับความเปลี่ยนแปลงของสังคม ดูแลคุณภาพชีวิต ในขณะเดียวกันเพิ่มความเข้มแข็งให้กับองค์กรท้องถิ่นและประชาชนด้วยความรู้ในวิถีชีวิตและการทำมาหากิน</a:t>
            </a:r>
            <a:endParaRPr lang="th-TH" sz="2400" b="1" dirty="0">
              <a:solidFill>
                <a:srgbClr val="002060"/>
              </a:solidFill>
              <a:latin typeface="Tahoma" pitchFamily="34" charset="0"/>
              <a:ea typeface="Tahoma" pitchFamily="34" charset="0"/>
              <a:cs typeface="Tahoma" pitchFamily="34" charset="0"/>
            </a:endParaRPr>
          </a:p>
        </p:txBody>
      </p:sp>
      <p:sp>
        <p:nvSpPr>
          <p:cNvPr id="4" name="ตัวยึดหมายเลขภาพนิ่ง 3"/>
          <p:cNvSpPr>
            <a:spLocks noGrp="1"/>
          </p:cNvSpPr>
          <p:nvPr>
            <p:ph type="sldNum" sz="quarter" idx="12"/>
          </p:nvPr>
        </p:nvSpPr>
        <p:spPr/>
        <p:txBody>
          <a:bodyPr/>
          <a:lstStyle/>
          <a:p>
            <a:pPr>
              <a:defRPr/>
            </a:pPr>
            <a:fld id="{69D9E965-978B-4083-B910-9745B108F1E8}" type="slidenum">
              <a:rPr lang="th-TH" sz="1600" smtClean="0">
                <a:latin typeface="Tahoma" pitchFamily="34" charset="0"/>
                <a:ea typeface="Tahoma" pitchFamily="34" charset="0"/>
                <a:cs typeface="Tahoma" pitchFamily="34" charset="0"/>
              </a:rPr>
              <a:pPr>
                <a:defRPr/>
              </a:pPr>
              <a:t>50</a:t>
            </a:fld>
            <a:endParaRPr lang="th-TH" sz="1600" dirty="0">
              <a:latin typeface="Tahoma" pitchFamily="34" charset="0"/>
              <a:ea typeface="Tahoma" pitchFamily="34" charset="0"/>
              <a:cs typeface="Tahoma" pitchFamily="34" charset="0"/>
            </a:endParaRPr>
          </a:p>
        </p:txBody>
      </p:sp>
      <p:sp>
        <p:nvSpPr>
          <p:cNvPr id="6" name="ชื่อเรื่อง 1"/>
          <p:cNvSpPr txBox="1">
            <a:spLocks/>
          </p:cNvSpPr>
          <p:nvPr/>
        </p:nvSpPr>
        <p:spPr>
          <a:xfrm>
            <a:off x="0" y="-24"/>
            <a:ext cx="9144000" cy="500066"/>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fontAlgn="auto">
              <a:spcAft>
                <a:spcPts val="0"/>
              </a:spcAft>
              <a:defRPr/>
            </a:pPr>
            <a:r>
              <a:rPr lang="th-TH" sz="2000" b="1" dirty="0" smtClean="0">
                <a:latin typeface="Tahoma" pitchFamily="34" charset="0"/>
                <a:ea typeface="Tahoma" pitchFamily="34" charset="0"/>
                <a:cs typeface="Tahoma" pitchFamily="34" charset="0"/>
              </a:rPr>
              <a:t>ทิศทางของนโยบายและแผนวิทยาศาสตร์ฯ (สาระสำคัญ)</a:t>
            </a:r>
            <a:endParaRPr lang="th-TH" sz="2000" b="1" dirty="0">
              <a:latin typeface="Tahoma" pitchFamily="34" charset="0"/>
              <a:ea typeface="Tahoma" pitchFamily="34" charset="0"/>
              <a:cs typeface="Tahoma" pitchFamily="34" charset="0"/>
            </a:endParaRPr>
          </a:p>
        </p:txBody>
      </p:sp>
      <p:pic>
        <p:nvPicPr>
          <p:cNvPr id="7" name="Picture 2" descr="STI_Final_Logo_Web"/>
          <p:cNvPicPr>
            <a:picLocks noChangeAspect="1" noChangeArrowheads="1"/>
          </p:cNvPicPr>
          <p:nvPr/>
        </p:nvPicPr>
        <p:blipFill>
          <a:blip r:embed="rId2" cstate="print"/>
          <a:srcRect/>
          <a:stretch>
            <a:fillRect/>
          </a:stretch>
        </p:blipFill>
        <p:spPr bwMode="auto">
          <a:xfrm>
            <a:off x="8786842" y="-23"/>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วงรี 51"/>
          <p:cNvSpPr/>
          <p:nvPr/>
        </p:nvSpPr>
        <p:spPr>
          <a:xfrm>
            <a:off x="428596" y="642918"/>
            <a:ext cx="8429684" cy="600079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a:solidFill>
                <a:schemeClr val="bg1"/>
              </a:solidFill>
              <a:effectLst>
                <a:outerShdw blurRad="38100" dist="38100" dir="2700000" algn="tl">
                  <a:srgbClr val="000000">
                    <a:alpha val="43137"/>
                  </a:srgbClr>
                </a:outerShdw>
              </a:effectLst>
            </a:endParaRPr>
          </a:p>
        </p:txBody>
      </p:sp>
      <p:graphicFrame>
        <p:nvGraphicFramePr>
          <p:cNvPr id="11" name="Diagram 10"/>
          <p:cNvGraphicFramePr/>
          <p:nvPr/>
        </p:nvGraphicFramePr>
        <p:xfrm>
          <a:off x="760386" y="854064"/>
          <a:ext cx="7643866"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Down Arrow 16"/>
          <p:cNvSpPr/>
          <p:nvPr/>
        </p:nvSpPr>
        <p:spPr>
          <a:xfrm>
            <a:off x="4257103" y="2200275"/>
            <a:ext cx="602929" cy="220613"/>
          </a:xfrm>
          <a:prstGeom prst="downArrow">
            <a:avLst>
              <a:gd name="adj1" fmla="val 50000"/>
              <a:gd name="adj2" fmla="val 50000"/>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ffectLst>
                <a:outerShdw blurRad="38100" dist="38100" dir="2700000" algn="tl">
                  <a:srgbClr val="000000">
                    <a:alpha val="43137"/>
                  </a:srgbClr>
                </a:outerShdw>
              </a:effectLst>
            </a:endParaRPr>
          </a:p>
        </p:txBody>
      </p:sp>
      <p:sp>
        <p:nvSpPr>
          <p:cNvPr id="18" name="Down Arrow 17"/>
          <p:cNvSpPr/>
          <p:nvPr/>
        </p:nvSpPr>
        <p:spPr>
          <a:xfrm flipV="1">
            <a:off x="4386263" y="4772025"/>
            <a:ext cx="428625" cy="157163"/>
          </a:xfrm>
          <a:prstGeom prst="downArrow">
            <a:avLst>
              <a:gd name="adj1" fmla="val 5000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ffectLst>
                <a:outerShdw blurRad="38100" dist="38100" dir="2700000" algn="tl">
                  <a:srgbClr val="000000">
                    <a:alpha val="43137"/>
                  </a:srgbClr>
                </a:outerShdw>
              </a:effectLst>
            </a:endParaRPr>
          </a:p>
        </p:txBody>
      </p:sp>
      <p:sp>
        <p:nvSpPr>
          <p:cNvPr id="19" name="Down Arrow 18"/>
          <p:cNvSpPr/>
          <p:nvPr/>
        </p:nvSpPr>
        <p:spPr>
          <a:xfrm rot="5400000" flipV="1">
            <a:off x="3157537" y="3514726"/>
            <a:ext cx="428625" cy="171450"/>
          </a:xfrm>
          <a:prstGeom prst="downArrow">
            <a:avLst>
              <a:gd name="adj1" fmla="val 50000"/>
              <a:gd name="adj2" fmla="val 500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ffectLst>
                <a:outerShdw blurRad="38100" dist="38100" dir="2700000" algn="tl">
                  <a:srgbClr val="000000">
                    <a:alpha val="43137"/>
                  </a:srgbClr>
                </a:outerShdw>
              </a:effectLst>
            </a:endParaRPr>
          </a:p>
        </p:txBody>
      </p:sp>
      <p:sp>
        <p:nvSpPr>
          <p:cNvPr id="20" name="Down Arrow 19"/>
          <p:cNvSpPr/>
          <p:nvPr/>
        </p:nvSpPr>
        <p:spPr>
          <a:xfrm rot="16200000" flipH="1" flipV="1">
            <a:off x="5590691" y="3433280"/>
            <a:ext cx="428625" cy="305768"/>
          </a:xfrm>
          <a:prstGeom prst="downArrow">
            <a:avLst>
              <a:gd name="adj1" fmla="val 50000"/>
              <a:gd name="adj2" fmla="val 50000"/>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ffectLst>
                <a:outerShdw blurRad="38100" dist="38100" dir="2700000" algn="tl">
                  <a:srgbClr val="000000">
                    <a:alpha val="43137"/>
                  </a:srgbClr>
                </a:outerShdw>
              </a:effectLst>
            </a:endParaRPr>
          </a:p>
        </p:txBody>
      </p:sp>
      <p:cxnSp>
        <p:nvCxnSpPr>
          <p:cNvPr id="56" name="ตัวเชื่อมต่อตรง 55"/>
          <p:cNvCxnSpPr/>
          <p:nvPr/>
        </p:nvCxnSpPr>
        <p:spPr>
          <a:xfrm rot="5400000">
            <a:off x="4071938" y="3571875"/>
            <a:ext cx="10017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54282" name="TextBox 71"/>
          <p:cNvSpPr txBox="1">
            <a:spLocks noChangeArrowheads="1"/>
          </p:cNvSpPr>
          <p:nvPr/>
        </p:nvSpPr>
        <p:spPr bwMode="auto">
          <a:xfrm>
            <a:off x="4267200" y="2395538"/>
            <a:ext cx="681038" cy="400050"/>
          </a:xfrm>
          <a:prstGeom prst="rect">
            <a:avLst/>
          </a:prstGeom>
          <a:noFill/>
          <a:ln w="9525">
            <a:noFill/>
            <a:miter lim="800000"/>
            <a:headEnd/>
            <a:tailEnd/>
          </a:ln>
        </p:spPr>
        <p:txBody>
          <a:bodyPr wrap="none">
            <a:spAutoFit/>
          </a:bodyPr>
          <a:lstStyle/>
          <a:p>
            <a:pPr fontAlgn="auto">
              <a:spcBef>
                <a:spcPts val="0"/>
              </a:spcBef>
              <a:spcAft>
                <a:spcPts val="0"/>
              </a:spcAft>
              <a:defRPr/>
            </a:pPr>
            <a:r>
              <a:rPr lang="th-TH" sz="2000" b="1" dirty="0" err="1">
                <a:effectLst>
                  <a:outerShdw blurRad="38100" dist="38100" dir="2700000" algn="tl">
                    <a:srgbClr val="000000">
                      <a:alpha val="43137"/>
                    </a:srgbClr>
                  </a:outerShdw>
                </a:effectLst>
                <a:latin typeface="Tahoma" pitchFamily="34" charset="0"/>
                <a:cs typeface="Tahoma" pitchFamily="34" charset="0"/>
              </a:rPr>
              <a:t>วทน</a:t>
            </a:r>
            <a:endParaRPr lang="th-TH" sz="2000" b="1" dirty="0">
              <a:effectLst>
                <a:outerShdw blurRad="38100" dist="38100" dir="2700000" algn="tl">
                  <a:srgbClr val="000000">
                    <a:alpha val="43137"/>
                  </a:srgbClr>
                </a:outerShdw>
              </a:effectLst>
              <a:latin typeface="Tahoma" pitchFamily="34" charset="0"/>
              <a:cs typeface="Tahoma" pitchFamily="34" charset="0"/>
            </a:endParaRPr>
          </a:p>
        </p:txBody>
      </p:sp>
      <p:sp>
        <p:nvSpPr>
          <p:cNvPr id="54283" name="TextBox 72"/>
          <p:cNvSpPr txBox="1">
            <a:spLocks noChangeArrowheads="1"/>
          </p:cNvSpPr>
          <p:nvPr/>
        </p:nvSpPr>
        <p:spPr bwMode="auto">
          <a:xfrm rot="10800000">
            <a:off x="4006850" y="4264025"/>
            <a:ext cx="1225550" cy="307975"/>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400">
                <a:solidFill>
                  <a:schemeClr val="bg1"/>
                </a:solidFill>
                <a:effectLst>
                  <a:outerShdw blurRad="38100" dist="38100" dir="2700000" algn="tl">
                    <a:srgbClr val="000000">
                      <a:alpha val="43137"/>
                    </a:srgbClr>
                  </a:outerShdw>
                </a:effectLst>
                <a:latin typeface="Tahoma" pitchFamily="34" charset="0"/>
                <a:cs typeface="Tahoma" pitchFamily="34" charset="0"/>
              </a:rPr>
              <a:t>Sustainability</a:t>
            </a:r>
            <a:endParaRPr lang="th-TH" sz="1400">
              <a:solidFill>
                <a:schemeClr val="bg1"/>
              </a:solidFill>
              <a:effectLst>
                <a:outerShdw blurRad="38100" dist="38100" dir="2700000" algn="tl">
                  <a:srgbClr val="000000">
                    <a:alpha val="43137"/>
                  </a:srgbClr>
                </a:outerShdw>
              </a:effectLst>
              <a:latin typeface="Tahoma" pitchFamily="34" charset="0"/>
              <a:cs typeface="Tahoma" pitchFamily="34" charset="0"/>
            </a:endParaRPr>
          </a:p>
        </p:txBody>
      </p:sp>
      <p:grpSp>
        <p:nvGrpSpPr>
          <p:cNvPr id="2" name="Group 44"/>
          <p:cNvGrpSpPr>
            <a:grpSpLocks/>
          </p:cNvGrpSpPr>
          <p:nvPr/>
        </p:nvGrpSpPr>
        <p:grpSpPr bwMode="auto">
          <a:xfrm>
            <a:off x="3276600" y="2708275"/>
            <a:ext cx="2547938" cy="2273300"/>
            <a:chOff x="3058484" y="2374208"/>
            <a:chExt cx="2547760" cy="2273375"/>
          </a:xfrm>
        </p:grpSpPr>
        <p:pic>
          <p:nvPicPr>
            <p:cNvPr id="8261" name="Picture 2" descr="C:\Users\tipawan\AppData\Local\Microsoft\Windows\Temporary Internet Files\Content.IE5\L0EXJF36\MC900016699[1].wmf"/>
            <p:cNvPicPr>
              <a:picLocks noChangeAspect="1" noChangeArrowheads="1"/>
            </p:cNvPicPr>
            <p:nvPr/>
          </p:nvPicPr>
          <p:blipFill>
            <a:blip r:embed="rId6" cstate="print"/>
            <a:srcRect/>
            <a:stretch>
              <a:fillRect/>
            </a:stretch>
          </p:blipFill>
          <p:spPr bwMode="auto">
            <a:xfrm rot="-689798">
              <a:off x="3058484" y="2374208"/>
              <a:ext cx="2547760" cy="2273375"/>
            </a:xfrm>
            <a:prstGeom prst="rect">
              <a:avLst/>
            </a:prstGeom>
            <a:noFill/>
            <a:ln w="9525">
              <a:noFill/>
              <a:miter lim="800000"/>
              <a:headEnd/>
              <a:tailEnd/>
            </a:ln>
          </p:spPr>
        </p:pic>
        <p:sp>
          <p:nvSpPr>
            <p:cNvPr id="54312" name="TextBox 41"/>
            <p:cNvSpPr txBox="1">
              <a:spLocks noChangeArrowheads="1"/>
            </p:cNvSpPr>
            <p:nvPr/>
          </p:nvSpPr>
          <p:spPr bwMode="auto">
            <a:xfrm>
              <a:off x="3428346" y="2571064"/>
              <a:ext cx="1000055" cy="339736"/>
            </a:xfrm>
            <a:prstGeom prst="rect">
              <a:avLst/>
            </a:prstGeom>
            <a:noFill/>
            <a:ln w="9525">
              <a:noFill/>
              <a:miter lim="800000"/>
              <a:headEnd/>
              <a:tailEnd/>
            </a:ln>
          </p:spPr>
          <p:txBody>
            <a:bodyPr>
              <a:spAutoFit/>
            </a:bodyPr>
            <a:lstStyle/>
            <a:p>
              <a:pPr fontAlgn="auto">
                <a:spcBef>
                  <a:spcPts val="0"/>
                </a:spcBef>
                <a:spcAft>
                  <a:spcPts val="0"/>
                </a:spcAft>
                <a:defRPr/>
              </a:pPr>
              <a:r>
                <a:rPr lang="en-US" sz="1600" b="1">
                  <a:solidFill>
                    <a:schemeClr val="bg1"/>
                  </a:solidFill>
                  <a:effectLst>
                    <a:outerShdw blurRad="38100" dist="38100" dir="2700000" algn="tl">
                      <a:srgbClr val="000000">
                        <a:alpha val="43137"/>
                      </a:srgbClr>
                    </a:outerShdw>
                  </a:effectLst>
                  <a:latin typeface="+mn-lt"/>
                  <a:cs typeface="+mn-cs"/>
                </a:rPr>
                <a:t>    </a:t>
              </a:r>
              <a:endParaRPr lang="th-TH" sz="1600" b="1">
                <a:solidFill>
                  <a:schemeClr val="bg1"/>
                </a:solidFill>
                <a:effectLst>
                  <a:outerShdw blurRad="38100" dist="38100" dir="2700000" algn="tl">
                    <a:srgbClr val="000000">
                      <a:alpha val="43137"/>
                    </a:srgbClr>
                  </a:outerShdw>
                </a:effectLst>
                <a:latin typeface="+mn-lt"/>
                <a:cs typeface="+mn-cs"/>
              </a:endParaRPr>
            </a:p>
          </p:txBody>
        </p:sp>
        <p:sp>
          <p:nvSpPr>
            <p:cNvPr id="54313" name="TextBox 42"/>
            <p:cNvSpPr txBox="1">
              <a:spLocks noChangeArrowheads="1"/>
            </p:cNvSpPr>
            <p:nvPr/>
          </p:nvSpPr>
          <p:spPr bwMode="auto">
            <a:xfrm>
              <a:off x="4391891" y="2861587"/>
              <a:ext cx="1000055" cy="584219"/>
            </a:xfrm>
            <a:prstGeom prst="rect">
              <a:avLst/>
            </a:prstGeom>
            <a:noFill/>
            <a:ln w="9525">
              <a:noFill/>
              <a:miter lim="800000"/>
              <a:headEnd/>
              <a:tailEnd/>
            </a:ln>
          </p:spPr>
          <p:txBody>
            <a:bodyPr>
              <a:spAutoFit/>
            </a:bodyPr>
            <a:lstStyle/>
            <a:p>
              <a:pPr fontAlgn="auto">
                <a:spcBef>
                  <a:spcPts val="0"/>
                </a:spcBef>
                <a:spcAft>
                  <a:spcPts val="0"/>
                </a:spcAft>
                <a:defRPr/>
              </a:pPr>
              <a:r>
                <a:rPr lang="en-US" sz="1600" b="1">
                  <a:solidFill>
                    <a:schemeClr val="bg1"/>
                  </a:solidFill>
                  <a:effectLst>
                    <a:outerShdw blurRad="38100" dist="38100" dir="2700000" algn="tl">
                      <a:srgbClr val="000000">
                        <a:alpha val="43137"/>
                      </a:srgbClr>
                    </a:outerShdw>
                  </a:effectLst>
                  <a:latin typeface="+mn-lt"/>
                  <a:cs typeface="+mn-cs"/>
                </a:rPr>
                <a:t>    </a:t>
              </a:r>
            </a:p>
            <a:p>
              <a:pPr fontAlgn="auto">
                <a:spcBef>
                  <a:spcPts val="0"/>
                </a:spcBef>
                <a:spcAft>
                  <a:spcPts val="0"/>
                </a:spcAft>
                <a:defRPr/>
              </a:pPr>
              <a:r>
                <a:rPr lang="en-US" sz="1600" b="1">
                  <a:solidFill>
                    <a:schemeClr val="bg1"/>
                  </a:solidFill>
                  <a:effectLst>
                    <a:outerShdw blurRad="38100" dist="38100" dir="2700000" algn="tl">
                      <a:srgbClr val="000000">
                        <a:alpha val="43137"/>
                      </a:srgbClr>
                    </a:outerShdw>
                  </a:effectLst>
                  <a:latin typeface="+mn-lt"/>
                  <a:cs typeface="+mn-cs"/>
                </a:rPr>
                <a:t>   </a:t>
              </a:r>
              <a:endParaRPr lang="th-TH" sz="1600" b="1">
                <a:solidFill>
                  <a:schemeClr val="bg1"/>
                </a:solidFill>
                <a:effectLst>
                  <a:outerShdw blurRad="38100" dist="38100" dir="2700000" algn="tl">
                    <a:srgbClr val="000000">
                      <a:alpha val="43137"/>
                    </a:srgbClr>
                  </a:outerShdw>
                </a:effectLst>
                <a:latin typeface="+mn-lt"/>
                <a:cs typeface="+mn-cs"/>
              </a:endParaRPr>
            </a:p>
          </p:txBody>
        </p:sp>
      </p:grpSp>
      <p:sp>
        <p:nvSpPr>
          <p:cNvPr id="33" name="Rectangle 32"/>
          <p:cNvSpPr/>
          <p:nvPr/>
        </p:nvSpPr>
        <p:spPr>
          <a:xfrm>
            <a:off x="4357688" y="3071813"/>
            <a:ext cx="428625" cy="357187"/>
          </a:xfrm>
          <a:prstGeom prst="rect">
            <a:avLst/>
          </a:prstGeom>
          <a:solidFill>
            <a:srgbClr val="F7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a:solidFill>
                <a:schemeClr val="bg1"/>
              </a:solidFill>
              <a:effectLst>
                <a:outerShdw blurRad="38100" dist="38100" dir="2700000" algn="tl">
                  <a:srgbClr val="000000">
                    <a:alpha val="43137"/>
                  </a:srgbClr>
                </a:outerShdw>
              </a:effectLst>
            </a:endParaRPr>
          </a:p>
        </p:txBody>
      </p:sp>
      <p:sp>
        <p:nvSpPr>
          <p:cNvPr id="42" name="Rectangle 41"/>
          <p:cNvSpPr/>
          <p:nvPr/>
        </p:nvSpPr>
        <p:spPr>
          <a:xfrm>
            <a:off x="4500563" y="4071938"/>
            <a:ext cx="357187" cy="2857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a:solidFill>
                <a:schemeClr val="bg1"/>
              </a:solidFill>
              <a:effectLst>
                <a:outerShdw blurRad="38100" dist="38100" dir="2700000" algn="tl">
                  <a:srgbClr val="000000">
                    <a:alpha val="43137"/>
                  </a:srgbClr>
                </a:outerShdw>
              </a:effectLst>
            </a:endParaRPr>
          </a:p>
        </p:txBody>
      </p:sp>
      <p:sp>
        <p:nvSpPr>
          <p:cNvPr id="49" name="Rectangle 40"/>
          <p:cNvSpPr>
            <a:spLocks noChangeArrowheads="1"/>
          </p:cNvSpPr>
          <p:nvPr/>
        </p:nvSpPr>
        <p:spPr bwMode="auto">
          <a:xfrm>
            <a:off x="0" y="1"/>
            <a:ext cx="9144000" cy="500042"/>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auto">
              <a:spcBef>
                <a:spcPts val="0"/>
              </a:spcBef>
              <a:spcAft>
                <a:spcPts val="0"/>
              </a:spcAft>
              <a:defRPr/>
            </a:pPr>
            <a:r>
              <a:rPr lang="th-TH" sz="2400" b="1" dirty="0">
                <a:latin typeface="Angsana New" pitchFamily="18" charset="-34"/>
              </a:rPr>
              <a:t>กรอบแนวคิดร่างนโยบายและแผน </a:t>
            </a:r>
            <a:r>
              <a:rPr lang="th-TH" sz="2400" b="1" dirty="0" err="1">
                <a:latin typeface="Angsana New" pitchFamily="18" charset="-34"/>
              </a:rPr>
              <a:t>วทน.</a:t>
            </a:r>
            <a:r>
              <a:rPr lang="th-TH" sz="2400" b="1" dirty="0">
                <a:latin typeface="Angsana New" pitchFamily="18" charset="-34"/>
              </a:rPr>
              <a:t> แห่งชาติ (พ.ศ. </a:t>
            </a:r>
            <a:r>
              <a:rPr lang="en-US" sz="2400" b="1" dirty="0">
                <a:latin typeface="Angsana New" pitchFamily="18" charset="-34"/>
              </a:rPr>
              <a:t>2555-2564)</a:t>
            </a:r>
            <a:endParaRPr lang="th-TH" sz="2400" b="1" dirty="0">
              <a:latin typeface="Angsana New" pitchFamily="18" charset="-34"/>
            </a:endParaRPr>
          </a:p>
        </p:txBody>
      </p:sp>
      <p:pic>
        <p:nvPicPr>
          <p:cNvPr id="21" name="Picture 2" descr="STI_Final_Logo_Web">
            <a:hlinkClick r:id="rId7" action="ppaction://hlinksldjump"/>
          </p:cNvPr>
          <p:cNvPicPr>
            <a:picLocks noChangeAspect="1" noChangeArrowheads="1"/>
          </p:cNvPicPr>
          <p:nvPr/>
        </p:nvPicPr>
        <p:blipFill>
          <a:blip r:embed="rId8"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3" name="Rectangle 22"/>
          <p:cNvSpPr/>
          <p:nvPr/>
        </p:nvSpPr>
        <p:spPr>
          <a:xfrm>
            <a:off x="1403350" y="3284538"/>
            <a:ext cx="2232025" cy="576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400" b="1" dirty="0" err="1">
                <a:solidFill>
                  <a:schemeClr val="tx1"/>
                </a:solidFill>
                <a:latin typeface="Angsana New" pitchFamily="18" charset="-34"/>
                <a:cs typeface="Angsana New" pitchFamily="18" charset="-34"/>
              </a:rPr>
              <a:t>ภูมิภาคภิวัตน์</a:t>
            </a:r>
            <a:endParaRPr lang="th-TH" sz="2400" b="1" dirty="0">
              <a:solidFill>
                <a:schemeClr val="tx1"/>
              </a:solidFill>
              <a:latin typeface="Angsana New" pitchFamily="18" charset="-34"/>
              <a:cs typeface="Angsana New" pitchFamily="18" charset="-34"/>
            </a:endParaRPr>
          </a:p>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(ประชาคม</a:t>
            </a:r>
          </a:p>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อาเซียน</a:t>
            </a:r>
            <a:r>
              <a:rPr lang="en-US" sz="2400" b="1" dirty="0">
                <a:solidFill>
                  <a:schemeClr val="tx1"/>
                </a:solidFill>
                <a:latin typeface="Angsana New" pitchFamily="18" charset="-34"/>
                <a:cs typeface="Angsana New" pitchFamily="18" charset="-34"/>
              </a:rPr>
              <a:t>+</a:t>
            </a:r>
            <a:r>
              <a:rPr lang="th-TH" sz="2400" b="1" dirty="0">
                <a:solidFill>
                  <a:schemeClr val="tx1"/>
                </a:solidFill>
                <a:latin typeface="Angsana New" pitchFamily="18" charset="-34"/>
                <a:cs typeface="Angsana New" pitchFamily="18" charset="-34"/>
              </a:rPr>
              <a:t>)</a:t>
            </a:r>
            <a:endParaRPr lang="en-US" sz="2400" b="1" dirty="0">
              <a:solidFill>
                <a:schemeClr val="tx1"/>
              </a:solidFill>
              <a:latin typeface="Angsana New" pitchFamily="18" charset="-34"/>
              <a:cs typeface="Angsana New" pitchFamily="18" charset="-34"/>
            </a:endParaRPr>
          </a:p>
        </p:txBody>
      </p:sp>
      <p:sp>
        <p:nvSpPr>
          <p:cNvPr id="24" name="Rectangle 23"/>
          <p:cNvSpPr/>
          <p:nvPr/>
        </p:nvSpPr>
        <p:spPr>
          <a:xfrm>
            <a:off x="3492500" y="5300663"/>
            <a:ext cx="2232025" cy="576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นวัตกรรม</a:t>
            </a:r>
          </a:p>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สีเขียว</a:t>
            </a:r>
          </a:p>
        </p:txBody>
      </p:sp>
      <p:sp>
        <p:nvSpPr>
          <p:cNvPr id="25" name="Rectangle 24"/>
          <p:cNvSpPr/>
          <p:nvPr/>
        </p:nvSpPr>
        <p:spPr>
          <a:xfrm>
            <a:off x="5715000" y="3284538"/>
            <a:ext cx="1963738" cy="576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พลังงาน</a:t>
            </a:r>
          </a:p>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 และ</a:t>
            </a:r>
            <a:endParaRPr lang="en-US" sz="2400" b="1" dirty="0">
              <a:solidFill>
                <a:schemeClr val="tx1"/>
              </a:solidFill>
              <a:latin typeface="Angsana New" pitchFamily="18" charset="-34"/>
              <a:cs typeface="Angsana New" pitchFamily="18" charset="-34"/>
            </a:endParaRPr>
          </a:p>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สิ่งแวดล้อม</a:t>
            </a:r>
          </a:p>
        </p:txBody>
      </p:sp>
      <p:sp>
        <p:nvSpPr>
          <p:cNvPr id="26" name="Rectangle 25"/>
          <p:cNvSpPr/>
          <p:nvPr/>
        </p:nvSpPr>
        <p:spPr>
          <a:xfrm>
            <a:off x="3492500" y="1328738"/>
            <a:ext cx="2232025" cy="576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ความเปลี่ยนแปลง</a:t>
            </a:r>
          </a:p>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ด้านประชากร</a:t>
            </a:r>
          </a:p>
          <a:p>
            <a:pPr algn="ctr" fontAlgn="auto">
              <a:spcBef>
                <a:spcPts val="0"/>
              </a:spcBef>
              <a:spcAft>
                <a:spcPts val="0"/>
              </a:spcAft>
              <a:defRPr/>
            </a:pPr>
            <a:r>
              <a:rPr lang="th-TH" sz="2400" b="1" dirty="0">
                <a:solidFill>
                  <a:schemeClr val="tx1"/>
                </a:solidFill>
                <a:latin typeface="Angsana New" pitchFamily="18" charset="-34"/>
                <a:cs typeface="Angsana New" pitchFamily="18" charset="-34"/>
              </a:rPr>
              <a:t>และสังคม</a:t>
            </a:r>
          </a:p>
        </p:txBody>
      </p:sp>
      <p:sp>
        <p:nvSpPr>
          <p:cNvPr id="27" name="Right Arrow 26"/>
          <p:cNvSpPr/>
          <p:nvPr/>
        </p:nvSpPr>
        <p:spPr>
          <a:xfrm>
            <a:off x="3214678" y="3356992"/>
            <a:ext cx="216024" cy="504056"/>
          </a:xfrm>
          <a:prstGeom prst="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a:p>
        </p:txBody>
      </p:sp>
      <p:sp>
        <p:nvSpPr>
          <p:cNvPr id="29" name="Up Arrow 28"/>
          <p:cNvSpPr/>
          <p:nvPr/>
        </p:nvSpPr>
        <p:spPr>
          <a:xfrm>
            <a:off x="4355976" y="4725144"/>
            <a:ext cx="504056" cy="216024"/>
          </a:xfrm>
          <a:prstGeom prst="up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a:p>
        </p:txBody>
      </p:sp>
      <p:sp>
        <p:nvSpPr>
          <p:cNvPr id="30" name="วงรี 35"/>
          <p:cNvSpPr/>
          <p:nvPr/>
        </p:nvSpPr>
        <p:spPr>
          <a:xfrm>
            <a:off x="7072330" y="3157542"/>
            <a:ext cx="1914500" cy="914400"/>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bg2">
                    <a:lumMod val="25000"/>
                  </a:schemeClr>
                </a:solidFill>
                <a:latin typeface="Tahoma" pitchFamily="34" charset="0"/>
                <a:ea typeface="Tahoma" pitchFamily="34" charset="0"/>
                <a:cs typeface="Tahoma" pitchFamily="34" charset="0"/>
              </a:rPr>
              <a:t>การเปลี่ยนแปลงสภาพภูมิอากาศ</a:t>
            </a:r>
          </a:p>
        </p:txBody>
      </p:sp>
      <p:sp>
        <p:nvSpPr>
          <p:cNvPr id="31" name="วงรี 35"/>
          <p:cNvSpPr/>
          <p:nvPr/>
        </p:nvSpPr>
        <p:spPr>
          <a:xfrm>
            <a:off x="6215074" y="4129102"/>
            <a:ext cx="2571736" cy="871534"/>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bg2">
                    <a:lumMod val="25000"/>
                  </a:schemeClr>
                </a:solidFill>
                <a:latin typeface="Tahoma" pitchFamily="34" charset="0"/>
                <a:ea typeface="Tahoma" pitchFamily="34" charset="0"/>
                <a:cs typeface="Tahoma" pitchFamily="34" charset="0"/>
              </a:rPr>
              <a:t>การบริหารจัดการทรัพยากรธรรม</a:t>
            </a:r>
          </a:p>
          <a:p>
            <a:pPr algn="ctr" fontAlgn="auto">
              <a:spcBef>
                <a:spcPts val="0"/>
              </a:spcBef>
              <a:spcAft>
                <a:spcPts val="0"/>
              </a:spcAft>
              <a:defRPr/>
            </a:pPr>
            <a:r>
              <a:rPr lang="th-TH" sz="1400" b="1" dirty="0">
                <a:solidFill>
                  <a:schemeClr val="bg2">
                    <a:lumMod val="25000"/>
                  </a:schemeClr>
                </a:solidFill>
                <a:latin typeface="Tahoma" pitchFamily="34" charset="0"/>
                <a:ea typeface="Tahoma" pitchFamily="34" charset="0"/>
                <a:cs typeface="Tahoma" pitchFamily="34" charset="0"/>
              </a:rPr>
              <a:t>ชาติและสิ่งแวดล้อม</a:t>
            </a:r>
          </a:p>
        </p:txBody>
      </p:sp>
      <p:sp>
        <p:nvSpPr>
          <p:cNvPr id="32" name="วงรี 35"/>
          <p:cNvSpPr/>
          <p:nvPr/>
        </p:nvSpPr>
        <p:spPr>
          <a:xfrm>
            <a:off x="6643702" y="2214554"/>
            <a:ext cx="2152680" cy="914400"/>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bg2">
                    <a:lumMod val="25000"/>
                  </a:schemeClr>
                </a:solidFill>
                <a:latin typeface="Tahoma" pitchFamily="34" charset="0"/>
                <a:ea typeface="Tahoma" pitchFamily="34" charset="0"/>
                <a:cs typeface="Tahoma" pitchFamily="34" charset="0"/>
              </a:rPr>
              <a:t>ความมั่นคงทางพลังงานและพลังงานสะอาด</a:t>
            </a:r>
          </a:p>
        </p:txBody>
      </p:sp>
      <p:sp>
        <p:nvSpPr>
          <p:cNvPr id="34" name="วงรี 31"/>
          <p:cNvSpPr/>
          <p:nvPr/>
        </p:nvSpPr>
        <p:spPr>
          <a:xfrm>
            <a:off x="2857496" y="819136"/>
            <a:ext cx="1143000" cy="609600"/>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accent4">
                    <a:lumMod val="50000"/>
                  </a:schemeClr>
                </a:solidFill>
                <a:latin typeface="Tahoma" pitchFamily="34" charset="0"/>
                <a:ea typeface="Tahoma" pitchFamily="34" charset="0"/>
                <a:cs typeface="Tahoma" pitchFamily="34" charset="0"/>
              </a:rPr>
              <a:t>สังคมสูงอายุ</a:t>
            </a:r>
          </a:p>
        </p:txBody>
      </p:sp>
      <p:sp>
        <p:nvSpPr>
          <p:cNvPr id="35" name="วงรี 31"/>
          <p:cNvSpPr/>
          <p:nvPr/>
        </p:nvSpPr>
        <p:spPr>
          <a:xfrm>
            <a:off x="5181600" y="5486400"/>
            <a:ext cx="1752600" cy="609600"/>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accent3">
                    <a:lumMod val="50000"/>
                  </a:schemeClr>
                </a:solidFill>
                <a:latin typeface="Tahoma" pitchFamily="34" charset="0"/>
                <a:ea typeface="Tahoma" pitchFamily="34" charset="0"/>
                <a:cs typeface="Tahoma" pitchFamily="34" charset="0"/>
              </a:rPr>
              <a:t>การเปลี่ยนแปลงของวิทยาศาสตร์และเทคโนโลยี</a:t>
            </a:r>
          </a:p>
        </p:txBody>
      </p:sp>
      <p:sp>
        <p:nvSpPr>
          <p:cNvPr id="37" name="วงรี 33"/>
          <p:cNvSpPr/>
          <p:nvPr/>
        </p:nvSpPr>
        <p:spPr>
          <a:xfrm>
            <a:off x="500034" y="4000504"/>
            <a:ext cx="1785950" cy="652458"/>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accent6">
                    <a:lumMod val="75000"/>
                  </a:schemeClr>
                </a:solidFill>
                <a:latin typeface="Tahoma" pitchFamily="34" charset="0"/>
                <a:ea typeface="Tahoma" pitchFamily="34" charset="0"/>
                <a:cs typeface="Tahoma" pitchFamily="34" charset="0"/>
              </a:rPr>
              <a:t>การเคลื่อนย้ายทางสังคมและวัฒนธรรม</a:t>
            </a:r>
            <a:endParaRPr lang="en-US" sz="1400" b="1" dirty="0">
              <a:solidFill>
                <a:schemeClr val="accent6">
                  <a:lumMod val="75000"/>
                </a:schemeClr>
              </a:solidFill>
              <a:latin typeface="Tahoma" pitchFamily="34" charset="0"/>
              <a:ea typeface="Tahoma" pitchFamily="34" charset="0"/>
              <a:cs typeface="Tahoma" pitchFamily="34" charset="0"/>
            </a:endParaRPr>
          </a:p>
        </p:txBody>
      </p:sp>
      <p:sp>
        <p:nvSpPr>
          <p:cNvPr id="41" name="วงรี 31"/>
          <p:cNvSpPr/>
          <p:nvPr/>
        </p:nvSpPr>
        <p:spPr>
          <a:xfrm>
            <a:off x="5161796" y="657212"/>
            <a:ext cx="1553344" cy="914400"/>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accent4">
                    <a:lumMod val="50000"/>
                  </a:schemeClr>
                </a:solidFill>
                <a:latin typeface="Tahoma" pitchFamily="34" charset="0"/>
                <a:ea typeface="Tahoma" pitchFamily="34" charset="0"/>
                <a:cs typeface="Tahoma" pitchFamily="34" charset="0"/>
              </a:rPr>
              <a:t>การกระจายความเจริญ</a:t>
            </a:r>
          </a:p>
        </p:txBody>
      </p:sp>
      <p:sp>
        <p:nvSpPr>
          <p:cNvPr id="43" name="วงรี 31"/>
          <p:cNvSpPr/>
          <p:nvPr/>
        </p:nvSpPr>
        <p:spPr>
          <a:xfrm>
            <a:off x="3714744" y="6257948"/>
            <a:ext cx="1762132" cy="457200"/>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accent3">
                    <a:lumMod val="50000"/>
                  </a:schemeClr>
                </a:solidFill>
                <a:latin typeface="Tahoma" pitchFamily="34" charset="0"/>
                <a:ea typeface="Tahoma" pitchFamily="34" charset="0"/>
                <a:cs typeface="Tahoma" pitchFamily="34" charset="0"/>
              </a:rPr>
              <a:t>การสร้างสรรค์</a:t>
            </a:r>
            <a:endParaRPr lang="en-US" sz="1400" b="1" dirty="0">
              <a:solidFill>
                <a:schemeClr val="accent3">
                  <a:lumMod val="50000"/>
                </a:schemeClr>
              </a:solidFill>
              <a:latin typeface="Tahoma" pitchFamily="34" charset="0"/>
              <a:ea typeface="Tahoma" pitchFamily="34" charset="0"/>
              <a:cs typeface="Tahoma" pitchFamily="34" charset="0"/>
            </a:endParaRPr>
          </a:p>
        </p:txBody>
      </p:sp>
      <p:sp>
        <p:nvSpPr>
          <p:cNvPr id="44" name="วงรี 31"/>
          <p:cNvSpPr/>
          <p:nvPr/>
        </p:nvSpPr>
        <p:spPr>
          <a:xfrm>
            <a:off x="2438400" y="5562600"/>
            <a:ext cx="1714496" cy="533400"/>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accent3">
                    <a:lumMod val="50000"/>
                  </a:schemeClr>
                </a:solidFill>
                <a:latin typeface="Tahoma" pitchFamily="34" charset="0"/>
                <a:ea typeface="Tahoma" pitchFamily="34" charset="0"/>
                <a:cs typeface="Tahoma" pitchFamily="34" charset="0"/>
              </a:rPr>
              <a:t>การผลิตและบริการเชิงนิเวศน์</a:t>
            </a:r>
          </a:p>
        </p:txBody>
      </p:sp>
      <p:sp>
        <p:nvSpPr>
          <p:cNvPr id="8253" name="TextBox 41"/>
          <p:cNvSpPr txBox="1">
            <a:spLocks noChangeArrowheads="1"/>
          </p:cNvSpPr>
          <p:nvPr/>
        </p:nvSpPr>
        <p:spPr bwMode="auto">
          <a:xfrm>
            <a:off x="3657600" y="2895600"/>
            <a:ext cx="1317625" cy="1200329"/>
          </a:xfrm>
          <a:prstGeom prst="rect">
            <a:avLst/>
          </a:prstGeom>
          <a:noFill/>
          <a:ln w="9525">
            <a:noFill/>
            <a:miter lim="800000"/>
            <a:headEnd/>
            <a:tailEnd/>
          </a:ln>
        </p:spPr>
        <p:txBody>
          <a:bodyPr>
            <a:spAutoFit/>
          </a:bodyPr>
          <a:lstStyle/>
          <a:p>
            <a:r>
              <a:rPr lang="en-US" sz="2400" b="1" dirty="0">
                <a:latin typeface="Angsana New" pitchFamily="18" charset="-34"/>
              </a:rPr>
              <a:t>    </a:t>
            </a:r>
            <a:r>
              <a:rPr lang="th-TH" sz="2400" b="1" dirty="0">
                <a:latin typeface="Angsana New" pitchFamily="18" charset="-34"/>
              </a:rPr>
              <a:t> เศรษฐกิจ</a:t>
            </a:r>
          </a:p>
          <a:p>
            <a:r>
              <a:rPr lang="th-TH" sz="2400" b="1" dirty="0" smtClean="0">
                <a:latin typeface="Angsana New" pitchFamily="18" charset="-34"/>
              </a:rPr>
              <a:t>มีเส</a:t>
            </a:r>
            <a:r>
              <a:rPr lang="th-TH" sz="2400" b="1" dirty="0" err="1" smtClean="0">
                <a:latin typeface="Angsana New" pitchFamily="18" charset="-34"/>
              </a:rPr>
              <a:t>ถีย</a:t>
            </a:r>
            <a:r>
              <a:rPr lang="th-TH" sz="2400" b="1" dirty="0" smtClean="0">
                <a:latin typeface="Angsana New" pitchFamily="18" charset="-34"/>
              </a:rPr>
              <a:t>ภาพ</a:t>
            </a:r>
            <a:endParaRPr lang="th-TH" sz="2400" b="1" dirty="0">
              <a:latin typeface="Angsana New" pitchFamily="18" charset="-34"/>
            </a:endParaRPr>
          </a:p>
          <a:p>
            <a:r>
              <a:rPr lang="th-TH" sz="2400" b="1" dirty="0">
                <a:latin typeface="Angsana New" pitchFamily="18" charset="-34"/>
              </a:rPr>
              <a:t>ยั่งยืน</a:t>
            </a:r>
          </a:p>
        </p:txBody>
      </p:sp>
      <p:sp>
        <p:nvSpPr>
          <p:cNvPr id="46" name="TextBox 42"/>
          <p:cNvSpPr txBox="1">
            <a:spLocks noChangeArrowheads="1"/>
          </p:cNvSpPr>
          <p:nvPr/>
        </p:nvSpPr>
        <p:spPr bwMode="auto">
          <a:xfrm>
            <a:off x="4419600" y="3505200"/>
            <a:ext cx="1000125" cy="1292225"/>
          </a:xfrm>
          <a:prstGeom prst="rect">
            <a:avLst/>
          </a:prstGeom>
          <a:noFill/>
          <a:ln w="9525">
            <a:noFill/>
            <a:miter lim="800000"/>
            <a:headEnd/>
            <a:tailEnd/>
          </a:ln>
        </p:spPr>
        <p:txBody>
          <a:bodyPr>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latin typeface="+mn-lt"/>
                <a:cs typeface="+mn-cs"/>
              </a:rPr>
              <a:t>    </a:t>
            </a:r>
          </a:p>
          <a:p>
            <a:pPr fontAlgn="auto">
              <a:spcBef>
                <a:spcPts val="0"/>
              </a:spcBef>
              <a:spcAft>
                <a:spcPts val="0"/>
              </a:spcAft>
              <a:defRPr/>
            </a:pPr>
            <a:r>
              <a:rPr lang="th-TH" sz="2400" b="1" dirty="0">
                <a:solidFill>
                  <a:schemeClr val="bg1"/>
                </a:solidFill>
                <a:latin typeface="Angsana New" pitchFamily="18" charset="-34"/>
              </a:rPr>
              <a:t>สังคมดีมี</a:t>
            </a:r>
          </a:p>
          <a:p>
            <a:pPr fontAlgn="auto">
              <a:spcBef>
                <a:spcPts val="0"/>
              </a:spcBef>
              <a:spcAft>
                <a:spcPts val="0"/>
              </a:spcAft>
              <a:defRPr/>
            </a:pPr>
            <a:r>
              <a:rPr lang="th-TH" sz="2400" b="1" dirty="0">
                <a:solidFill>
                  <a:schemeClr val="bg1"/>
                </a:solidFill>
                <a:effectLst>
                  <a:outerShdw blurRad="38100" dist="38100" dir="2700000" algn="tl">
                    <a:srgbClr val="000000">
                      <a:alpha val="43137"/>
                    </a:srgbClr>
                  </a:outerShdw>
                </a:effectLst>
                <a:latin typeface="Angsana New" pitchFamily="18" charset="-34"/>
              </a:rPr>
              <a:t>คุณภาพ</a:t>
            </a:r>
          </a:p>
          <a:p>
            <a:pPr fontAlgn="auto">
              <a:spcBef>
                <a:spcPts val="0"/>
              </a:spcBef>
              <a:spcAft>
                <a:spcPts val="0"/>
              </a:spcAft>
              <a:defRPr/>
            </a:pPr>
            <a:endParaRPr lang="th-TH" b="1" dirty="0">
              <a:solidFill>
                <a:schemeClr val="bg1"/>
              </a:solidFill>
              <a:effectLst>
                <a:outerShdw blurRad="38100" dist="38100" dir="2700000" algn="tl">
                  <a:srgbClr val="000000">
                    <a:alpha val="43137"/>
                  </a:srgbClr>
                </a:outerShdw>
              </a:effectLst>
              <a:latin typeface="+mn-lt"/>
              <a:cs typeface="+mn-cs"/>
            </a:endParaRPr>
          </a:p>
        </p:txBody>
      </p:sp>
      <p:sp>
        <p:nvSpPr>
          <p:cNvPr id="48" name="วงรี 33"/>
          <p:cNvSpPr/>
          <p:nvPr/>
        </p:nvSpPr>
        <p:spPr>
          <a:xfrm>
            <a:off x="1371600" y="2438400"/>
            <a:ext cx="914400" cy="914400"/>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en-US" sz="900" b="1" dirty="0">
              <a:solidFill>
                <a:schemeClr val="tx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47" name="Rectangle 46"/>
          <p:cNvSpPr/>
          <p:nvPr/>
        </p:nvSpPr>
        <p:spPr>
          <a:xfrm>
            <a:off x="838200" y="2819400"/>
            <a:ext cx="1512888"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1400" dirty="0">
              <a:solidFill>
                <a:schemeClr val="tx1"/>
              </a:solidFill>
              <a:latin typeface="Angsana New" pitchFamily="18" charset="-34"/>
              <a:ea typeface="Tahoma" pitchFamily="34" charset="0"/>
              <a:cs typeface="Angsana New" pitchFamily="18" charset="-34"/>
            </a:endParaRPr>
          </a:p>
        </p:txBody>
      </p:sp>
      <p:sp>
        <p:nvSpPr>
          <p:cNvPr id="50" name="Slide Number Placeholder 49"/>
          <p:cNvSpPr>
            <a:spLocks noGrp="1"/>
          </p:cNvSpPr>
          <p:nvPr>
            <p:ph type="sldNum" sz="quarter" idx="12"/>
          </p:nvPr>
        </p:nvSpPr>
        <p:spPr/>
        <p:txBody>
          <a:bodyPr/>
          <a:lstStyle/>
          <a:p>
            <a:pPr>
              <a:defRPr/>
            </a:pPr>
            <a:fld id="{B037F301-4CD6-4333-831E-5F505F8D14DA}" type="slidenum">
              <a:rPr lang="en-US"/>
              <a:pPr>
                <a:defRPr/>
              </a:pPr>
              <a:t>51</a:t>
            </a:fld>
            <a:endParaRPr lang="en-US" dirty="0"/>
          </a:p>
        </p:txBody>
      </p:sp>
      <p:sp>
        <p:nvSpPr>
          <p:cNvPr id="51" name="Rectangle 50"/>
          <p:cNvSpPr/>
          <p:nvPr/>
        </p:nvSpPr>
        <p:spPr>
          <a:xfrm>
            <a:off x="571500" y="2571750"/>
            <a:ext cx="1936750" cy="523875"/>
          </a:xfrm>
          <a:prstGeom prst="rect">
            <a:avLst/>
          </a:prstGeom>
        </p:spPr>
        <p:txBody>
          <a:bodyPr wrap="none">
            <a:spAutoFit/>
          </a:bodyPr>
          <a:lstStyle/>
          <a:p>
            <a:pPr algn="ctr" fontAlgn="auto">
              <a:spcBef>
                <a:spcPts val="0"/>
              </a:spcBef>
              <a:spcAft>
                <a:spcPts val="0"/>
              </a:spcAft>
              <a:defRPr/>
            </a:pPr>
            <a:r>
              <a:rPr lang="th-TH" sz="1400" b="1" dirty="0">
                <a:solidFill>
                  <a:schemeClr val="accent6">
                    <a:lumMod val="75000"/>
                  </a:schemeClr>
                </a:solidFill>
                <a:latin typeface="Tahoma" pitchFamily="34" charset="0"/>
                <a:ea typeface="Tahoma" pitchFamily="34" charset="0"/>
                <a:cs typeface="Tahoma" pitchFamily="34" charset="0"/>
              </a:rPr>
              <a:t>การแข่งขันและร่วมมือ</a:t>
            </a:r>
          </a:p>
          <a:p>
            <a:pPr algn="ctr" fontAlgn="auto">
              <a:spcBef>
                <a:spcPts val="0"/>
              </a:spcBef>
              <a:spcAft>
                <a:spcPts val="0"/>
              </a:spcAft>
              <a:defRPr/>
            </a:pPr>
            <a:r>
              <a:rPr lang="th-TH" sz="1400" b="1" dirty="0">
                <a:solidFill>
                  <a:schemeClr val="accent6">
                    <a:lumMod val="75000"/>
                  </a:schemeClr>
                </a:solidFill>
                <a:latin typeface="Tahoma" pitchFamily="34" charset="0"/>
                <a:ea typeface="Tahoma" pitchFamily="34" charset="0"/>
                <a:cs typeface="Tahoma" pitchFamily="34" charset="0"/>
              </a:rPr>
              <a:t>ทางเศรษฐกิจ</a:t>
            </a:r>
            <a:endParaRPr lang="en-US" sz="1400" b="1" dirty="0">
              <a:solidFill>
                <a:schemeClr val="accent6">
                  <a:lumMod val="75000"/>
                </a:schemeClr>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วงรี 51"/>
          <p:cNvSpPr/>
          <p:nvPr/>
        </p:nvSpPr>
        <p:spPr>
          <a:xfrm>
            <a:off x="179512" y="836712"/>
            <a:ext cx="8429684" cy="5857916"/>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bg1"/>
              </a:solidFill>
              <a:effectLst>
                <a:outerShdw blurRad="38100" dist="38100" dir="2700000" algn="tl">
                  <a:srgbClr val="000000">
                    <a:alpha val="43137"/>
                  </a:srgbClr>
                </a:outerShdw>
              </a:effectLst>
            </a:endParaRPr>
          </a:p>
        </p:txBody>
      </p:sp>
      <p:graphicFrame>
        <p:nvGraphicFramePr>
          <p:cNvPr id="11" name="Diagram 10"/>
          <p:cNvGraphicFramePr/>
          <p:nvPr/>
        </p:nvGraphicFramePr>
        <p:xfrm>
          <a:off x="357158" y="854064"/>
          <a:ext cx="8535322" cy="581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ตัวยึดหมายเลขภาพนิ่ง 27"/>
          <p:cNvSpPr txBox="1">
            <a:spLocks noGrp="1"/>
          </p:cNvSpPr>
          <p:nvPr/>
        </p:nvSpPr>
        <p:spPr>
          <a:xfrm>
            <a:off x="8724900" y="6357938"/>
            <a:ext cx="347663" cy="365125"/>
          </a:xfrm>
          <a:prstGeom prst="rect">
            <a:avLst/>
          </a:prstGeom>
          <a:noFill/>
        </p:spPr>
        <p:txBody>
          <a:bodyPr anchor="ctr"/>
          <a:lstStyle/>
          <a:p>
            <a:pPr algn="r" fontAlgn="auto">
              <a:spcBef>
                <a:spcPts val="0"/>
              </a:spcBef>
              <a:spcAft>
                <a:spcPts val="0"/>
              </a:spcAft>
              <a:defRPr/>
            </a:pPr>
            <a:fld id="{2D0E708E-D6ED-4ECC-A349-BB99F40D021E}" type="slidenum">
              <a:rPr lang="th-TH" sz="1200">
                <a:solidFill>
                  <a:schemeClr val="bg1"/>
                </a:solidFill>
                <a:effectLst>
                  <a:outerShdw blurRad="38100" dist="38100" dir="2700000" algn="tl">
                    <a:srgbClr val="000000">
                      <a:alpha val="43137"/>
                    </a:srgbClr>
                  </a:outerShdw>
                </a:effectLst>
                <a:latin typeface="+mn-lt"/>
                <a:cs typeface="+mn-cs"/>
              </a:rPr>
              <a:pPr algn="r" fontAlgn="auto">
                <a:spcBef>
                  <a:spcPts val="0"/>
                </a:spcBef>
                <a:spcAft>
                  <a:spcPts val="0"/>
                </a:spcAft>
                <a:defRPr/>
              </a:pPr>
              <a:t>52</a:t>
            </a:fld>
            <a:endParaRPr lang="th-TH" sz="1200" dirty="0">
              <a:solidFill>
                <a:schemeClr val="bg1"/>
              </a:solidFill>
              <a:effectLst>
                <a:outerShdw blurRad="38100" dist="38100" dir="2700000" algn="tl">
                  <a:srgbClr val="000000">
                    <a:alpha val="43137"/>
                  </a:srgbClr>
                </a:outerShdw>
              </a:effectLst>
              <a:latin typeface="+mn-lt"/>
              <a:cs typeface="+mn-cs"/>
            </a:endParaRPr>
          </a:p>
        </p:txBody>
      </p:sp>
      <p:grpSp>
        <p:nvGrpSpPr>
          <p:cNvPr id="2" name="Group 44"/>
          <p:cNvGrpSpPr>
            <a:grpSpLocks/>
          </p:cNvGrpSpPr>
          <p:nvPr/>
        </p:nvGrpSpPr>
        <p:grpSpPr bwMode="auto">
          <a:xfrm>
            <a:off x="3203848" y="2564904"/>
            <a:ext cx="5336563" cy="2273300"/>
            <a:chOff x="55831" y="2317284"/>
            <a:chExt cx="5336192" cy="2273375"/>
          </a:xfrm>
        </p:grpSpPr>
        <p:pic>
          <p:nvPicPr>
            <p:cNvPr id="54311" name="Picture 2" descr="C:\Users\tipawan\AppData\Local\Microsoft\Windows\Temporary Internet Files\Content.IE5\L0EXJF36\MC900016699[1].wmf"/>
            <p:cNvPicPr>
              <a:picLocks noChangeAspect="1" noChangeArrowheads="1"/>
            </p:cNvPicPr>
            <p:nvPr/>
          </p:nvPicPr>
          <p:blipFill>
            <a:blip r:embed="rId6" cstate="print"/>
            <a:srcRect/>
            <a:stretch>
              <a:fillRect/>
            </a:stretch>
          </p:blipFill>
          <p:spPr bwMode="auto">
            <a:xfrm rot="20910202">
              <a:off x="55831" y="2317284"/>
              <a:ext cx="2547760" cy="2273375"/>
            </a:xfrm>
            <a:prstGeom prst="rect">
              <a:avLst/>
            </a:prstGeom>
            <a:noFill/>
            <a:ln w="9525">
              <a:noFill/>
              <a:miter lim="800000"/>
              <a:headEnd/>
              <a:tailEnd/>
            </a:ln>
          </p:spPr>
        </p:pic>
        <p:sp>
          <p:nvSpPr>
            <p:cNvPr id="54312" name="TextBox 41"/>
            <p:cNvSpPr txBox="1">
              <a:spLocks noChangeArrowheads="1"/>
            </p:cNvSpPr>
            <p:nvPr/>
          </p:nvSpPr>
          <p:spPr bwMode="auto">
            <a:xfrm>
              <a:off x="3428992" y="2571744"/>
              <a:ext cx="1000132" cy="338565"/>
            </a:xfrm>
            <a:prstGeom prst="rect">
              <a:avLst/>
            </a:prstGeom>
            <a:noFill/>
            <a:ln w="9525">
              <a:noFill/>
              <a:miter lim="800000"/>
              <a:headEnd/>
              <a:tailEnd/>
            </a:ln>
          </p:spPr>
          <p:txBody>
            <a:bodyPr>
              <a:spAutoFit/>
            </a:bodyPr>
            <a:lstStyle/>
            <a:p>
              <a:r>
                <a:rPr lang="en-US" sz="1600" b="1">
                  <a:solidFill>
                    <a:schemeClr val="bg1"/>
                  </a:solidFill>
                  <a:effectLst>
                    <a:outerShdw blurRad="38100" dist="38100" dir="2700000" algn="tl">
                      <a:srgbClr val="000000">
                        <a:alpha val="43137"/>
                      </a:srgbClr>
                    </a:outerShdw>
                  </a:effectLst>
                </a:rPr>
                <a:t>    </a:t>
              </a:r>
              <a:endParaRPr lang="th-TH" sz="1600" b="1">
                <a:solidFill>
                  <a:schemeClr val="bg1"/>
                </a:solidFill>
                <a:effectLst>
                  <a:outerShdw blurRad="38100" dist="38100" dir="2700000" algn="tl">
                    <a:srgbClr val="000000">
                      <a:alpha val="43137"/>
                    </a:srgbClr>
                  </a:outerShdw>
                </a:effectLst>
              </a:endParaRPr>
            </a:p>
          </p:txBody>
        </p:sp>
        <p:sp>
          <p:nvSpPr>
            <p:cNvPr id="54313" name="TextBox 42"/>
            <p:cNvSpPr txBox="1">
              <a:spLocks noChangeArrowheads="1"/>
            </p:cNvSpPr>
            <p:nvPr/>
          </p:nvSpPr>
          <p:spPr bwMode="auto">
            <a:xfrm>
              <a:off x="4391891" y="2861585"/>
              <a:ext cx="1000132" cy="584794"/>
            </a:xfrm>
            <a:prstGeom prst="rect">
              <a:avLst/>
            </a:prstGeom>
            <a:noFill/>
            <a:ln w="9525">
              <a:noFill/>
              <a:miter lim="800000"/>
              <a:headEnd/>
              <a:tailEnd/>
            </a:ln>
          </p:spPr>
          <p:txBody>
            <a:bodyPr>
              <a:spAutoFit/>
            </a:bodyPr>
            <a:lstStyle/>
            <a:p>
              <a:r>
                <a:rPr lang="en-US" sz="1600" b="1">
                  <a:solidFill>
                    <a:schemeClr val="bg1"/>
                  </a:solidFill>
                  <a:effectLst>
                    <a:outerShdw blurRad="38100" dist="38100" dir="2700000" algn="tl">
                      <a:srgbClr val="000000">
                        <a:alpha val="43137"/>
                      </a:srgbClr>
                    </a:outerShdw>
                  </a:effectLst>
                </a:rPr>
                <a:t>    </a:t>
              </a:r>
            </a:p>
            <a:p>
              <a:r>
                <a:rPr lang="en-US" sz="1600" b="1">
                  <a:solidFill>
                    <a:schemeClr val="bg1"/>
                  </a:solidFill>
                  <a:effectLst>
                    <a:outerShdw blurRad="38100" dist="38100" dir="2700000" algn="tl">
                      <a:srgbClr val="000000">
                        <a:alpha val="43137"/>
                      </a:srgbClr>
                    </a:outerShdw>
                  </a:effectLst>
                </a:rPr>
                <a:t>   </a:t>
              </a:r>
              <a:endParaRPr lang="th-TH" sz="1600" b="1">
                <a:solidFill>
                  <a:schemeClr val="bg1"/>
                </a:solidFill>
                <a:effectLst>
                  <a:outerShdw blurRad="38100" dist="38100" dir="2700000" algn="tl">
                    <a:srgbClr val="000000">
                      <a:alpha val="43137"/>
                    </a:srgbClr>
                  </a:outerShdw>
                </a:effectLst>
              </a:endParaRPr>
            </a:p>
          </p:txBody>
        </p:sp>
      </p:grpSp>
      <p:sp>
        <p:nvSpPr>
          <p:cNvPr id="49" name="Rectangle 40"/>
          <p:cNvSpPr>
            <a:spLocks noChangeArrowheads="1"/>
          </p:cNvSpPr>
          <p:nvPr/>
        </p:nvSpPr>
        <p:spPr bwMode="auto">
          <a:xfrm>
            <a:off x="0" y="1"/>
            <a:ext cx="9144000" cy="500042"/>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auto">
              <a:spcBef>
                <a:spcPts val="0"/>
              </a:spcBef>
              <a:spcAft>
                <a:spcPts val="0"/>
              </a:spcAft>
              <a:defRPr/>
            </a:pPr>
            <a:r>
              <a:rPr lang="th-TH" sz="2400" b="1" dirty="0" smtClean="0">
                <a:latin typeface="Angsana New" pitchFamily="18" charset="-34"/>
                <a:cs typeface="Angsana New" pitchFamily="18" charset="-34"/>
              </a:rPr>
              <a:t>กรอบแนวคิดร่างนโยบายและแผน </a:t>
            </a:r>
            <a:r>
              <a:rPr lang="th-TH" sz="2400" b="1" dirty="0" err="1" smtClean="0">
                <a:latin typeface="Angsana New" pitchFamily="18" charset="-34"/>
                <a:cs typeface="Angsana New" pitchFamily="18" charset="-34"/>
              </a:rPr>
              <a:t>วทน.</a:t>
            </a:r>
            <a:r>
              <a:rPr lang="th-TH" sz="2400" b="1" dirty="0" smtClean="0">
                <a:latin typeface="Angsana New" pitchFamily="18" charset="-34"/>
                <a:cs typeface="Angsana New" pitchFamily="18" charset="-34"/>
              </a:rPr>
              <a:t> แห่งชาติ (พ.ศ. </a:t>
            </a:r>
            <a:r>
              <a:rPr lang="en-US" sz="2400" b="1" dirty="0" smtClean="0">
                <a:latin typeface="Angsana New" pitchFamily="18" charset="-34"/>
                <a:cs typeface="Angsana New" pitchFamily="18" charset="-34"/>
              </a:rPr>
              <a:t>2555-2564) -</a:t>
            </a:r>
            <a:r>
              <a:rPr lang="th-TH" sz="2400" b="1" dirty="0" smtClean="0">
                <a:latin typeface="Angsana New" pitchFamily="18" charset="-34"/>
                <a:cs typeface="Angsana New" pitchFamily="18" charset="-34"/>
              </a:rPr>
              <a:t> ต่อ</a:t>
            </a:r>
            <a:endParaRPr lang="th-TH" sz="2400" b="1" dirty="0">
              <a:latin typeface="Angsana New" pitchFamily="18" charset="-34"/>
              <a:cs typeface="Angsana New" pitchFamily="18" charset="-34"/>
            </a:endParaRPr>
          </a:p>
        </p:txBody>
      </p:sp>
      <p:pic>
        <p:nvPicPr>
          <p:cNvPr id="21" name="Picture 2" descr="STI_Final_Logo_Web">
            <a:hlinkClick r:id="rId7" action="ppaction://hlinksldjump"/>
          </p:cNvPr>
          <p:cNvPicPr>
            <a:picLocks noChangeAspect="1" noChangeArrowheads="1"/>
          </p:cNvPicPr>
          <p:nvPr/>
        </p:nvPicPr>
        <p:blipFill>
          <a:blip r:embed="rId8"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Oval 13"/>
          <p:cNvSpPr/>
          <p:nvPr/>
        </p:nvSpPr>
        <p:spPr>
          <a:xfrm>
            <a:off x="0" y="908720"/>
            <a:ext cx="2160240"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b="1" dirty="0">
              <a:solidFill>
                <a:schemeClr val="tx1"/>
              </a:solidFill>
            </a:endParaRPr>
          </a:p>
        </p:txBody>
      </p:sp>
      <p:sp>
        <p:nvSpPr>
          <p:cNvPr id="15" name="Oval 14"/>
          <p:cNvSpPr/>
          <p:nvPr/>
        </p:nvSpPr>
        <p:spPr>
          <a:xfrm>
            <a:off x="6732240" y="908720"/>
            <a:ext cx="2411760"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b="1" dirty="0">
              <a:solidFill>
                <a:schemeClr val="tx1"/>
              </a:solidFill>
            </a:endParaRPr>
          </a:p>
        </p:txBody>
      </p:sp>
      <p:sp>
        <p:nvSpPr>
          <p:cNvPr id="16" name="Oval 15"/>
          <p:cNvSpPr/>
          <p:nvPr/>
        </p:nvSpPr>
        <p:spPr>
          <a:xfrm>
            <a:off x="-180528" y="6093296"/>
            <a:ext cx="2411760"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b="1" dirty="0">
              <a:solidFill>
                <a:schemeClr val="tx1"/>
              </a:solidFill>
            </a:endParaRPr>
          </a:p>
        </p:txBody>
      </p:sp>
      <p:sp>
        <p:nvSpPr>
          <p:cNvPr id="17" name="Oval 16"/>
          <p:cNvSpPr/>
          <p:nvPr/>
        </p:nvSpPr>
        <p:spPr>
          <a:xfrm>
            <a:off x="6948264" y="5949280"/>
            <a:ext cx="2411760"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b="1" dirty="0">
              <a:solidFill>
                <a:schemeClr val="tx1"/>
              </a:solidFill>
            </a:endParaRPr>
          </a:p>
        </p:txBody>
      </p:sp>
      <p:sp>
        <p:nvSpPr>
          <p:cNvPr id="18" name="สี่เหลี่ยมผืนผ้า 14"/>
          <p:cNvSpPr/>
          <p:nvPr/>
        </p:nvSpPr>
        <p:spPr>
          <a:xfrm>
            <a:off x="2771800" y="548680"/>
            <a:ext cx="3000396" cy="288032"/>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400" b="1" dirty="0" smtClean="0">
                <a:solidFill>
                  <a:schemeClr val="tx1"/>
                </a:solidFill>
                <a:latin typeface="Angsana New" pitchFamily="18" charset="-34"/>
                <a:cs typeface="Angsana New" pitchFamily="18" charset="-34"/>
              </a:rPr>
              <a:t>สาขาเป้าหมายของแผน </a:t>
            </a:r>
            <a:r>
              <a:rPr lang="th-TH" sz="2400" b="1" dirty="0" err="1" smtClean="0">
                <a:solidFill>
                  <a:schemeClr val="tx1"/>
                </a:solidFill>
                <a:latin typeface="Angsana New" pitchFamily="18" charset="-34"/>
                <a:cs typeface="Angsana New" pitchFamily="18" charset="-34"/>
              </a:rPr>
              <a:t>วทน.</a:t>
            </a:r>
            <a:endParaRPr lang="th-TH" sz="2400" b="1" dirty="0">
              <a:solidFill>
                <a:schemeClr val="tx1"/>
              </a:solidFill>
              <a:latin typeface="Angsana New" pitchFamily="18" charset="-34"/>
              <a:cs typeface="Angsana New" pitchFamily="18" charset="-34"/>
            </a:endParaRPr>
          </a:p>
        </p:txBody>
      </p:sp>
      <p:sp>
        <p:nvSpPr>
          <p:cNvPr id="19" name="TextBox 41"/>
          <p:cNvSpPr txBox="1">
            <a:spLocks noChangeArrowheads="1"/>
          </p:cNvSpPr>
          <p:nvPr/>
        </p:nvSpPr>
        <p:spPr bwMode="auto">
          <a:xfrm>
            <a:off x="3544840" y="2928934"/>
            <a:ext cx="1312912" cy="1015663"/>
          </a:xfrm>
          <a:prstGeom prst="rect">
            <a:avLst/>
          </a:prstGeom>
          <a:noFill/>
          <a:ln w="9525">
            <a:noFill/>
            <a:miter lim="800000"/>
            <a:headEnd/>
            <a:tailEnd/>
          </a:ln>
        </p:spPr>
        <p:txBody>
          <a:bodyPr wrap="square">
            <a:spAutoFit/>
          </a:bodyPr>
          <a:lstStyle/>
          <a:p>
            <a:r>
              <a:rPr lang="en-US" sz="1600" b="1" dirty="0">
                <a:effectLst>
                  <a:outerShdw blurRad="38100" dist="38100" dir="2700000" algn="tl">
                    <a:srgbClr val="000000">
                      <a:alpha val="43137"/>
                    </a:srgbClr>
                  </a:outerShdw>
                </a:effectLst>
              </a:rPr>
              <a:t>    </a:t>
            </a:r>
            <a:r>
              <a:rPr lang="th-TH" sz="2000" b="1" dirty="0" smtClean="0"/>
              <a:t>เศรษฐกิจ</a:t>
            </a:r>
          </a:p>
          <a:p>
            <a:r>
              <a:rPr lang="th-TH" sz="2000" b="1" dirty="0" smtClean="0"/>
              <a:t>มีเสถียรภาพ</a:t>
            </a:r>
          </a:p>
          <a:p>
            <a:r>
              <a:rPr lang="th-TH" sz="2000" b="1" dirty="0" smtClean="0"/>
              <a:t>ยั่งยืน</a:t>
            </a:r>
            <a:endParaRPr lang="th-TH" sz="2000" b="1" dirty="0"/>
          </a:p>
        </p:txBody>
      </p:sp>
      <p:sp>
        <p:nvSpPr>
          <p:cNvPr id="20" name="Slide Number Placeholder 19"/>
          <p:cNvSpPr>
            <a:spLocks noGrp="1"/>
          </p:cNvSpPr>
          <p:nvPr>
            <p:ph type="sldNum" sz="quarter" idx="12"/>
          </p:nvPr>
        </p:nvSpPr>
        <p:spPr/>
        <p:txBody>
          <a:bodyPr/>
          <a:lstStyle/>
          <a:p>
            <a:fld id="{D1F56ABE-159D-4865-B98F-F87E33D68645}"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วงรี 51"/>
          <p:cNvSpPr/>
          <p:nvPr/>
        </p:nvSpPr>
        <p:spPr>
          <a:xfrm>
            <a:off x="179512" y="836712"/>
            <a:ext cx="8429684" cy="5857916"/>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bg1"/>
              </a:solidFill>
              <a:effectLst>
                <a:outerShdw blurRad="38100" dist="38100" dir="2700000" algn="tl">
                  <a:srgbClr val="000000">
                    <a:alpha val="43137"/>
                  </a:srgbClr>
                </a:outerShdw>
              </a:effectLst>
            </a:endParaRPr>
          </a:p>
        </p:txBody>
      </p:sp>
      <p:graphicFrame>
        <p:nvGraphicFramePr>
          <p:cNvPr id="11" name="Diagram 10"/>
          <p:cNvGraphicFramePr/>
          <p:nvPr/>
        </p:nvGraphicFramePr>
        <p:xfrm>
          <a:off x="214282" y="854064"/>
          <a:ext cx="8678198" cy="581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ตัวยึดหมายเลขภาพนิ่ง 27"/>
          <p:cNvSpPr txBox="1">
            <a:spLocks noGrp="1"/>
          </p:cNvSpPr>
          <p:nvPr/>
        </p:nvSpPr>
        <p:spPr>
          <a:xfrm>
            <a:off x="8724900" y="6357938"/>
            <a:ext cx="347663" cy="365125"/>
          </a:xfrm>
          <a:prstGeom prst="rect">
            <a:avLst/>
          </a:prstGeom>
          <a:noFill/>
        </p:spPr>
        <p:txBody>
          <a:bodyPr anchor="ctr"/>
          <a:lstStyle/>
          <a:p>
            <a:pPr algn="r" fontAlgn="auto">
              <a:spcBef>
                <a:spcPts val="0"/>
              </a:spcBef>
              <a:spcAft>
                <a:spcPts val="0"/>
              </a:spcAft>
              <a:defRPr/>
            </a:pPr>
            <a:fld id="{2D0E708E-D6ED-4ECC-A349-BB99F40D021E}" type="slidenum">
              <a:rPr lang="th-TH" sz="1200">
                <a:solidFill>
                  <a:schemeClr val="bg1"/>
                </a:solidFill>
                <a:effectLst>
                  <a:outerShdw blurRad="38100" dist="38100" dir="2700000" algn="tl">
                    <a:srgbClr val="000000">
                      <a:alpha val="43137"/>
                    </a:srgbClr>
                  </a:outerShdw>
                </a:effectLst>
                <a:latin typeface="+mn-lt"/>
                <a:cs typeface="+mn-cs"/>
              </a:rPr>
              <a:pPr algn="r" fontAlgn="auto">
                <a:spcBef>
                  <a:spcPts val="0"/>
                </a:spcBef>
                <a:spcAft>
                  <a:spcPts val="0"/>
                </a:spcAft>
                <a:defRPr/>
              </a:pPr>
              <a:t>53</a:t>
            </a:fld>
            <a:endParaRPr lang="th-TH" sz="1200" dirty="0">
              <a:solidFill>
                <a:schemeClr val="bg1"/>
              </a:solidFill>
              <a:effectLst>
                <a:outerShdw blurRad="38100" dist="38100" dir="2700000" algn="tl">
                  <a:srgbClr val="000000">
                    <a:alpha val="43137"/>
                  </a:srgbClr>
                </a:outerShdw>
              </a:effectLst>
              <a:latin typeface="+mn-lt"/>
              <a:cs typeface="+mn-cs"/>
            </a:endParaRPr>
          </a:p>
        </p:txBody>
      </p:sp>
      <p:grpSp>
        <p:nvGrpSpPr>
          <p:cNvPr id="2" name="Group 44"/>
          <p:cNvGrpSpPr>
            <a:grpSpLocks/>
          </p:cNvGrpSpPr>
          <p:nvPr/>
        </p:nvGrpSpPr>
        <p:grpSpPr bwMode="auto">
          <a:xfrm>
            <a:off x="3203848" y="2564904"/>
            <a:ext cx="5336563" cy="2273300"/>
            <a:chOff x="55831" y="2317284"/>
            <a:chExt cx="5336192" cy="2273375"/>
          </a:xfrm>
        </p:grpSpPr>
        <p:pic>
          <p:nvPicPr>
            <p:cNvPr id="54311" name="Picture 2" descr="C:\Users\tipawan\AppData\Local\Microsoft\Windows\Temporary Internet Files\Content.IE5\L0EXJF36\MC900016699[1].wmf"/>
            <p:cNvPicPr>
              <a:picLocks noChangeAspect="1" noChangeArrowheads="1"/>
            </p:cNvPicPr>
            <p:nvPr/>
          </p:nvPicPr>
          <p:blipFill>
            <a:blip r:embed="rId6" cstate="print"/>
            <a:srcRect/>
            <a:stretch>
              <a:fillRect/>
            </a:stretch>
          </p:blipFill>
          <p:spPr bwMode="auto">
            <a:xfrm rot="20910202">
              <a:off x="55831" y="2317284"/>
              <a:ext cx="2547760" cy="2273375"/>
            </a:xfrm>
            <a:prstGeom prst="rect">
              <a:avLst/>
            </a:prstGeom>
            <a:noFill/>
            <a:ln w="9525">
              <a:noFill/>
              <a:miter lim="800000"/>
              <a:headEnd/>
              <a:tailEnd/>
            </a:ln>
          </p:spPr>
        </p:pic>
        <p:sp>
          <p:nvSpPr>
            <p:cNvPr id="54312" name="TextBox 41"/>
            <p:cNvSpPr txBox="1">
              <a:spLocks noChangeArrowheads="1"/>
            </p:cNvSpPr>
            <p:nvPr/>
          </p:nvSpPr>
          <p:spPr bwMode="auto">
            <a:xfrm>
              <a:off x="3428992" y="2571744"/>
              <a:ext cx="1000132" cy="338565"/>
            </a:xfrm>
            <a:prstGeom prst="rect">
              <a:avLst/>
            </a:prstGeom>
            <a:noFill/>
            <a:ln w="9525">
              <a:noFill/>
              <a:miter lim="800000"/>
              <a:headEnd/>
              <a:tailEnd/>
            </a:ln>
          </p:spPr>
          <p:txBody>
            <a:bodyPr>
              <a:spAutoFit/>
            </a:bodyPr>
            <a:lstStyle/>
            <a:p>
              <a:r>
                <a:rPr lang="en-US" sz="1600" b="1">
                  <a:solidFill>
                    <a:schemeClr val="bg1"/>
                  </a:solidFill>
                  <a:effectLst>
                    <a:outerShdw blurRad="38100" dist="38100" dir="2700000" algn="tl">
                      <a:srgbClr val="000000">
                        <a:alpha val="43137"/>
                      </a:srgbClr>
                    </a:outerShdw>
                  </a:effectLst>
                </a:rPr>
                <a:t>    </a:t>
              </a:r>
              <a:endParaRPr lang="th-TH" sz="1600" b="1">
                <a:solidFill>
                  <a:schemeClr val="bg1"/>
                </a:solidFill>
                <a:effectLst>
                  <a:outerShdw blurRad="38100" dist="38100" dir="2700000" algn="tl">
                    <a:srgbClr val="000000">
                      <a:alpha val="43137"/>
                    </a:srgbClr>
                  </a:outerShdw>
                </a:effectLst>
              </a:endParaRPr>
            </a:p>
          </p:txBody>
        </p:sp>
        <p:sp>
          <p:nvSpPr>
            <p:cNvPr id="54313" name="TextBox 42"/>
            <p:cNvSpPr txBox="1">
              <a:spLocks noChangeArrowheads="1"/>
            </p:cNvSpPr>
            <p:nvPr/>
          </p:nvSpPr>
          <p:spPr bwMode="auto">
            <a:xfrm>
              <a:off x="4391891" y="2861585"/>
              <a:ext cx="1000132" cy="584794"/>
            </a:xfrm>
            <a:prstGeom prst="rect">
              <a:avLst/>
            </a:prstGeom>
            <a:noFill/>
            <a:ln w="9525">
              <a:noFill/>
              <a:miter lim="800000"/>
              <a:headEnd/>
              <a:tailEnd/>
            </a:ln>
          </p:spPr>
          <p:txBody>
            <a:bodyPr>
              <a:spAutoFit/>
            </a:bodyPr>
            <a:lstStyle/>
            <a:p>
              <a:r>
                <a:rPr lang="en-US" sz="1600" b="1">
                  <a:solidFill>
                    <a:schemeClr val="bg1"/>
                  </a:solidFill>
                  <a:effectLst>
                    <a:outerShdw blurRad="38100" dist="38100" dir="2700000" algn="tl">
                      <a:srgbClr val="000000">
                        <a:alpha val="43137"/>
                      </a:srgbClr>
                    </a:outerShdw>
                  </a:effectLst>
                </a:rPr>
                <a:t>    </a:t>
              </a:r>
            </a:p>
            <a:p>
              <a:r>
                <a:rPr lang="en-US" sz="1600" b="1">
                  <a:solidFill>
                    <a:schemeClr val="bg1"/>
                  </a:solidFill>
                  <a:effectLst>
                    <a:outerShdw blurRad="38100" dist="38100" dir="2700000" algn="tl">
                      <a:srgbClr val="000000">
                        <a:alpha val="43137"/>
                      </a:srgbClr>
                    </a:outerShdw>
                  </a:effectLst>
                </a:rPr>
                <a:t>   </a:t>
              </a:r>
              <a:endParaRPr lang="th-TH" sz="1600" b="1">
                <a:solidFill>
                  <a:schemeClr val="bg1"/>
                </a:solidFill>
                <a:effectLst>
                  <a:outerShdw blurRad="38100" dist="38100" dir="2700000" algn="tl">
                    <a:srgbClr val="000000">
                      <a:alpha val="43137"/>
                    </a:srgbClr>
                  </a:outerShdw>
                </a:effectLst>
              </a:endParaRPr>
            </a:p>
          </p:txBody>
        </p:sp>
      </p:grpSp>
      <p:sp>
        <p:nvSpPr>
          <p:cNvPr id="49" name="Rectangle 40"/>
          <p:cNvSpPr>
            <a:spLocks noChangeArrowheads="1"/>
          </p:cNvSpPr>
          <p:nvPr/>
        </p:nvSpPr>
        <p:spPr bwMode="auto">
          <a:xfrm>
            <a:off x="0" y="1"/>
            <a:ext cx="9144000" cy="500042"/>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auto">
              <a:spcBef>
                <a:spcPts val="0"/>
              </a:spcBef>
              <a:spcAft>
                <a:spcPts val="0"/>
              </a:spcAft>
              <a:defRPr/>
            </a:pPr>
            <a:r>
              <a:rPr lang="th-TH" sz="2400" b="1" dirty="0" smtClean="0">
                <a:latin typeface="Angsana New" pitchFamily="18" charset="-34"/>
                <a:cs typeface="Angsana New" pitchFamily="18" charset="-34"/>
              </a:rPr>
              <a:t>กรอบแนวคิดร่างนโยบายและแผน </a:t>
            </a:r>
            <a:r>
              <a:rPr lang="th-TH" sz="2400" b="1" dirty="0" err="1" smtClean="0">
                <a:latin typeface="Angsana New" pitchFamily="18" charset="-34"/>
                <a:cs typeface="Angsana New" pitchFamily="18" charset="-34"/>
              </a:rPr>
              <a:t>วทน.</a:t>
            </a:r>
            <a:r>
              <a:rPr lang="th-TH" sz="2400" b="1" dirty="0" smtClean="0">
                <a:latin typeface="Angsana New" pitchFamily="18" charset="-34"/>
                <a:cs typeface="Angsana New" pitchFamily="18" charset="-34"/>
              </a:rPr>
              <a:t> แห่งชาติ (พ.ศ. </a:t>
            </a:r>
            <a:r>
              <a:rPr lang="en-US" sz="2400" b="1" dirty="0" smtClean="0">
                <a:latin typeface="Angsana New" pitchFamily="18" charset="-34"/>
                <a:cs typeface="Angsana New" pitchFamily="18" charset="-34"/>
              </a:rPr>
              <a:t>2555-2564)</a:t>
            </a:r>
            <a:r>
              <a:rPr lang="th-TH" sz="2400" b="1" dirty="0" smtClean="0">
                <a:latin typeface="Angsana New" pitchFamily="18" charset="-34"/>
                <a:cs typeface="Angsana New" pitchFamily="18" charset="-34"/>
              </a:rPr>
              <a:t> </a:t>
            </a:r>
            <a:r>
              <a:rPr lang="en-US" sz="2400" b="1" dirty="0" smtClean="0">
                <a:latin typeface="Angsana New" pitchFamily="18" charset="-34"/>
                <a:cs typeface="Angsana New" pitchFamily="18" charset="-34"/>
              </a:rPr>
              <a:t>-</a:t>
            </a:r>
            <a:r>
              <a:rPr lang="th-TH" sz="2400" b="1" dirty="0" smtClean="0">
                <a:latin typeface="Angsana New" pitchFamily="18" charset="-34"/>
                <a:cs typeface="Angsana New" pitchFamily="18" charset="-34"/>
              </a:rPr>
              <a:t> ต่อ</a:t>
            </a:r>
            <a:endParaRPr lang="th-TH" sz="2400" b="1" dirty="0">
              <a:latin typeface="Angsana New" pitchFamily="18" charset="-34"/>
              <a:cs typeface="Angsana New" pitchFamily="18" charset="-34"/>
            </a:endParaRPr>
          </a:p>
        </p:txBody>
      </p:sp>
      <p:pic>
        <p:nvPicPr>
          <p:cNvPr id="21" name="Picture 2" descr="STI_Final_Logo_Web">
            <a:hlinkClick r:id="rId7" action="ppaction://hlinksldjump"/>
          </p:cNvPr>
          <p:cNvPicPr>
            <a:picLocks noChangeAspect="1" noChangeArrowheads="1"/>
          </p:cNvPicPr>
          <p:nvPr/>
        </p:nvPicPr>
        <p:blipFill>
          <a:blip r:embed="rId8"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1" name="TextBox 42"/>
          <p:cNvSpPr txBox="1">
            <a:spLocks noChangeArrowheads="1"/>
          </p:cNvSpPr>
          <p:nvPr/>
        </p:nvSpPr>
        <p:spPr bwMode="auto">
          <a:xfrm>
            <a:off x="4543428" y="3214686"/>
            <a:ext cx="1528770" cy="1143008"/>
          </a:xfrm>
          <a:prstGeom prst="rect">
            <a:avLst/>
          </a:prstGeom>
          <a:noFill/>
          <a:ln w="9525">
            <a:noFill/>
            <a:miter lim="800000"/>
            <a:headEnd/>
            <a:tailEnd/>
          </a:ln>
        </p:spPr>
        <p:txBody>
          <a:bodyPr wrap="square">
            <a:noAutofit/>
          </a:bodyPr>
          <a:lstStyle/>
          <a:p>
            <a:r>
              <a:rPr lang="en-US" sz="1200" b="1" dirty="0">
                <a:solidFill>
                  <a:schemeClr val="bg1"/>
                </a:solidFill>
                <a:effectLst>
                  <a:outerShdw blurRad="38100" dist="38100" dir="2700000" algn="tl">
                    <a:srgbClr val="000000">
                      <a:alpha val="43137"/>
                    </a:srgbClr>
                  </a:outerShdw>
                </a:effectLst>
              </a:rPr>
              <a:t>    </a:t>
            </a:r>
          </a:p>
          <a:p>
            <a:r>
              <a:rPr lang="th-TH" sz="2000" b="1" dirty="0" smtClean="0">
                <a:solidFill>
                  <a:schemeClr val="bg1"/>
                </a:solidFill>
              </a:rPr>
              <a:t>สังคมดีมี</a:t>
            </a:r>
          </a:p>
          <a:p>
            <a:r>
              <a:rPr lang="th-TH" sz="2000" b="1" dirty="0" smtClean="0">
                <a:solidFill>
                  <a:schemeClr val="bg1"/>
                </a:solidFill>
              </a:rPr>
              <a:t>คุณภาพ</a:t>
            </a:r>
            <a:endParaRPr lang="en-US" sz="2000" b="1" dirty="0">
              <a:solidFill>
                <a:schemeClr val="bg1"/>
              </a:solidFill>
            </a:endParaRPr>
          </a:p>
          <a:p>
            <a:r>
              <a:rPr lang="en-US" sz="1200" b="1" dirty="0">
                <a:solidFill>
                  <a:schemeClr val="bg1"/>
                </a:solidFill>
                <a:effectLst>
                  <a:outerShdw blurRad="38100" dist="38100" dir="2700000" algn="tl">
                    <a:srgbClr val="000000">
                      <a:alpha val="43137"/>
                    </a:srgbClr>
                  </a:outerShdw>
                </a:effectLst>
              </a:rPr>
              <a:t>   </a:t>
            </a:r>
            <a:endParaRPr lang="th-TH" sz="1200" b="1" dirty="0">
              <a:solidFill>
                <a:schemeClr val="bg1"/>
              </a:solidFill>
              <a:effectLst>
                <a:outerShdw blurRad="38100" dist="38100" dir="2700000" algn="tl">
                  <a:srgbClr val="000000">
                    <a:alpha val="43137"/>
                  </a:srgbClr>
                </a:outerShdw>
              </a:effectLst>
            </a:endParaRPr>
          </a:p>
        </p:txBody>
      </p:sp>
      <p:sp>
        <p:nvSpPr>
          <p:cNvPr id="12" name="Slide Number Placeholder 11"/>
          <p:cNvSpPr>
            <a:spLocks noGrp="1"/>
          </p:cNvSpPr>
          <p:nvPr>
            <p:ph type="sldNum" sz="quarter" idx="12"/>
          </p:nvPr>
        </p:nvSpPr>
        <p:spPr/>
        <p:txBody>
          <a:bodyPr/>
          <a:lstStyle/>
          <a:p>
            <a:fld id="{69ADDD85-5A9F-4E89-AC81-0A64F86A6DC6}" type="slidenum">
              <a:rPr lang="th-TH" smtClean="0"/>
              <a:pPr/>
              <a:t>53</a:t>
            </a:fld>
            <a:endParaRPr lang="th-TH"/>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สี่เหลี่ยมผืนผ้า 12"/>
          <p:cNvSpPr/>
          <p:nvPr/>
        </p:nvSpPr>
        <p:spPr>
          <a:xfrm>
            <a:off x="3071802" y="3305504"/>
            <a:ext cx="2786082" cy="1261969"/>
          </a:xfrm>
          <a:prstGeom prst="rect">
            <a:avLst/>
          </a:prstGeom>
          <a:solidFill>
            <a:schemeClr val="bg1">
              <a:lumMod val="95000"/>
            </a:schemeClr>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400" b="1" dirty="0" smtClean="0">
                <a:solidFill>
                  <a:schemeClr val="tx1"/>
                </a:solidFill>
                <a:latin typeface="Angsana New" pitchFamily="18" charset="-34"/>
                <a:cs typeface="Angsana New" pitchFamily="18" charset="-34"/>
              </a:rPr>
              <a:t>การเพิ่มขีดความสามารถ ความยืดหยุ่น และนวัตกรรมในภาค</a:t>
            </a:r>
            <a:r>
              <a:rPr lang="th-TH" sz="2400" b="1" dirty="0" smtClean="0">
                <a:solidFill>
                  <a:srgbClr val="FF0000"/>
                </a:solidFill>
                <a:latin typeface="Angsana New" pitchFamily="18" charset="-34"/>
                <a:cs typeface="Angsana New" pitchFamily="18" charset="-34"/>
              </a:rPr>
              <a:t>เกษตร ผลิตและบริการ</a:t>
            </a:r>
            <a:r>
              <a:rPr lang="th-TH" sz="2400" b="1" dirty="0" smtClean="0">
                <a:solidFill>
                  <a:schemeClr val="tx1"/>
                </a:solidFill>
                <a:latin typeface="Angsana New" pitchFamily="18" charset="-34"/>
                <a:cs typeface="Angsana New" pitchFamily="18" charset="-34"/>
              </a:rPr>
              <a:t>ด้วย </a:t>
            </a:r>
            <a:r>
              <a:rPr lang="th-TH" sz="2400" b="1" dirty="0" err="1" smtClean="0">
                <a:solidFill>
                  <a:schemeClr val="tx1"/>
                </a:solidFill>
                <a:latin typeface="Angsana New" pitchFamily="18" charset="-34"/>
                <a:cs typeface="Angsana New" pitchFamily="18" charset="-34"/>
              </a:rPr>
              <a:t>วทน.</a:t>
            </a:r>
            <a:r>
              <a:rPr lang="th-TH" sz="2400" b="1" dirty="0" smtClean="0">
                <a:solidFill>
                  <a:schemeClr val="tx1"/>
                </a:solidFill>
                <a:latin typeface="Angsana New" pitchFamily="18" charset="-34"/>
                <a:cs typeface="Angsana New" pitchFamily="18" charset="-34"/>
              </a:rPr>
              <a:t> </a:t>
            </a:r>
            <a:endParaRPr lang="en-US" sz="2400" dirty="0">
              <a:solidFill>
                <a:schemeClr val="tx1"/>
              </a:solidFill>
              <a:latin typeface="Angsana New" pitchFamily="18" charset="-34"/>
              <a:cs typeface="Angsana New" pitchFamily="18" charset="-34"/>
            </a:endParaRPr>
          </a:p>
        </p:txBody>
      </p:sp>
      <p:sp>
        <p:nvSpPr>
          <p:cNvPr id="18" name="สี่เหลี่ยมผืนผ้า 17"/>
          <p:cNvSpPr/>
          <p:nvPr/>
        </p:nvSpPr>
        <p:spPr>
          <a:xfrm>
            <a:off x="214282" y="3305504"/>
            <a:ext cx="2777745" cy="1261969"/>
          </a:xfrm>
          <a:prstGeom prst="rect">
            <a:avLst/>
          </a:prstGeom>
          <a:solidFill>
            <a:schemeClr val="bg1">
              <a:lumMod val="95000"/>
            </a:schemeClr>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2400" b="1" dirty="0" smtClean="0">
                <a:solidFill>
                  <a:schemeClr val="tx1"/>
                </a:solidFill>
                <a:latin typeface="Angsana New" pitchFamily="18" charset="-34"/>
                <a:cs typeface="Angsana New" pitchFamily="18" charset="-34"/>
              </a:rPr>
              <a:t>การพัฒนาความเข้มแข็งของ</a:t>
            </a:r>
            <a:r>
              <a:rPr lang="th-TH" sz="2400" b="1" dirty="0" smtClean="0">
                <a:solidFill>
                  <a:srgbClr val="FF0000"/>
                </a:solidFill>
                <a:latin typeface="Angsana New" pitchFamily="18" charset="-34"/>
                <a:cs typeface="Angsana New" pitchFamily="18" charset="-34"/>
              </a:rPr>
              <a:t>สังคม ชุมชน และท้องถิ่น</a:t>
            </a:r>
            <a:r>
              <a:rPr lang="th-TH" sz="2400" b="1" dirty="0" smtClean="0">
                <a:solidFill>
                  <a:schemeClr val="tx1"/>
                </a:solidFill>
                <a:latin typeface="Angsana New" pitchFamily="18" charset="-34"/>
                <a:cs typeface="Angsana New" pitchFamily="18" charset="-34"/>
              </a:rPr>
              <a:t>ด้วย </a:t>
            </a:r>
            <a:r>
              <a:rPr lang="th-TH" sz="2400" b="1" dirty="0" err="1" smtClean="0">
                <a:solidFill>
                  <a:schemeClr val="tx1"/>
                </a:solidFill>
                <a:latin typeface="Angsana New" pitchFamily="18" charset="-34"/>
                <a:cs typeface="Angsana New" pitchFamily="18" charset="-34"/>
              </a:rPr>
              <a:t>วทน.</a:t>
            </a:r>
            <a:endParaRPr lang="th-TH" sz="2400" b="1" dirty="0">
              <a:solidFill>
                <a:schemeClr val="tx1"/>
              </a:solidFill>
              <a:latin typeface="Angsana New" pitchFamily="18" charset="-34"/>
              <a:cs typeface="Angsana New" pitchFamily="18" charset="-34"/>
            </a:endParaRPr>
          </a:p>
        </p:txBody>
      </p:sp>
      <p:sp>
        <p:nvSpPr>
          <p:cNvPr id="20" name="สี่เหลี่ยมผืนผ้า 19"/>
          <p:cNvSpPr/>
          <p:nvPr/>
        </p:nvSpPr>
        <p:spPr>
          <a:xfrm>
            <a:off x="214282" y="5250966"/>
            <a:ext cx="8715435" cy="698314"/>
          </a:xfrm>
          <a:prstGeom prst="rect">
            <a:avLst/>
          </a:prstGeom>
          <a:solidFill>
            <a:schemeClr val="bg1">
              <a:lumMod val="85000"/>
            </a:schemeClr>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300" b="1" dirty="0" smtClean="0">
                <a:solidFill>
                  <a:schemeClr val="tx1"/>
                </a:solidFill>
                <a:latin typeface="Angsana New" pitchFamily="18" charset="-34"/>
                <a:cs typeface="Angsana New" pitchFamily="18" charset="-34"/>
              </a:rPr>
              <a:t>การส่งเสริมและสนับสนุนการพัฒนา</a:t>
            </a:r>
            <a:r>
              <a:rPr lang="th-TH" sz="2300" b="1" dirty="0" smtClean="0">
                <a:solidFill>
                  <a:srgbClr val="FF0000"/>
                </a:solidFill>
                <a:latin typeface="Angsana New" pitchFamily="18" charset="-34"/>
                <a:cs typeface="Angsana New" pitchFamily="18" charset="-34"/>
              </a:rPr>
              <a:t>โครงสร้างพื้นฐานและปัจจัยเอื้อ</a:t>
            </a:r>
            <a:r>
              <a:rPr lang="th-TH" sz="2300" b="1" dirty="0" smtClean="0">
                <a:solidFill>
                  <a:schemeClr val="tx1"/>
                </a:solidFill>
                <a:latin typeface="Angsana New" pitchFamily="18" charset="-34"/>
                <a:cs typeface="Angsana New" pitchFamily="18" charset="-34"/>
              </a:rPr>
              <a:t>ในการพัฒนา </a:t>
            </a:r>
            <a:r>
              <a:rPr lang="th-TH" sz="2300" b="1" dirty="0" err="1" smtClean="0">
                <a:solidFill>
                  <a:schemeClr val="tx1"/>
                </a:solidFill>
                <a:latin typeface="Angsana New" pitchFamily="18" charset="-34"/>
                <a:cs typeface="Angsana New" pitchFamily="18" charset="-34"/>
              </a:rPr>
              <a:t>วทน.</a:t>
            </a:r>
            <a:r>
              <a:rPr lang="th-TH" sz="2300" b="1" dirty="0" smtClean="0">
                <a:solidFill>
                  <a:schemeClr val="tx1"/>
                </a:solidFill>
                <a:latin typeface="Angsana New" pitchFamily="18" charset="-34"/>
                <a:cs typeface="Angsana New" pitchFamily="18" charset="-34"/>
              </a:rPr>
              <a:t> ของประเทศเพื่อเพิ่มขีดความสามารถในการแข่งขัน</a:t>
            </a:r>
          </a:p>
        </p:txBody>
      </p:sp>
      <p:sp>
        <p:nvSpPr>
          <p:cNvPr id="58385" name="Text Box 20"/>
          <p:cNvSpPr txBox="1">
            <a:spLocks noChangeArrowheads="1"/>
          </p:cNvSpPr>
          <p:nvPr/>
        </p:nvSpPr>
        <p:spPr bwMode="auto">
          <a:xfrm>
            <a:off x="-36513" y="-24"/>
            <a:ext cx="9144001" cy="439737"/>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sz="1800" b="1" dirty="0" smtClean="0">
                <a:latin typeface="Tahoma" pitchFamily="34" charset="0"/>
                <a:ea typeface="Tahoma" pitchFamily="34" charset="0"/>
                <a:cs typeface="Tahoma" pitchFamily="34" charset="0"/>
              </a:rPr>
              <a:t>วิสัยทัศน์และยุทธศาสตร์ของนโยบายและแผน </a:t>
            </a:r>
            <a:r>
              <a:rPr lang="th-TH" sz="1800" b="1" dirty="0" err="1" smtClean="0">
                <a:latin typeface="Tahoma" pitchFamily="34" charset="0"/>
                <a:ea typeface="Tahoma" pitchFamily="34" charset="0"/>
                <a:cs typeface="Tahoma" pitchFamily="34" charset="0"/>
              </a:rPr>
              <a:t>วทน.</a:t>
            </a:r>
            <a:r>
              <a:rPr lang="th-TH" sz="1800" b="1" dirty="0" smtClean="0">
                <a:latin typeface="Tahoma" pitchFamily="34" charset="0"/>
                <a:ea typeface="Tahoma" pitchFamily="34" charset="0"/>
                <a:cs typeface="Tahoma" pitchFamily="34" charset="0"/>
              </a:rPr>
              <a:t> แห่งชาติ (พ.ศ. </a:t>
            </a:r>
            <a:r>
              <a:rPr lang="en-US" sz="1800" b="1" dirty="0" smtClean="0">
                <a:latin typeface="Tahoma" pitchFamily="34" charset="0"/>
                <a:ea typeface="Tahoma" pitchFamily="34" charset="0"/>
                <a:cs typeface="Tahoma" pitchFamily="34" charset="0"/>
              </a:rPr>
              <a:t>2555-2564) </a:t>
            </a:r>
            <a:endParaRPr lang="th-TH" sz="1800" b="1" dirty="0">
              <a:latin typeface="Tahoma" pitchFamily="34" charset="0"/>
              <a:ea typeface="Tahoma" pitchFamily="34" charset="0"/>
              <a:cs typeface="Tahoma" pitchFamily="34" charset="0"/>
            </a:endParaRPr>
          </a:p>
        </p:txBody>
      </p:sp>
      <p:sp>
        <p:nvSpPr>
          <p:cNvPr id="2" name="สี่เหลี่ยมผืนผ้า 31"/>
          <p:cNvSpPr/>
          <p:nvPr/>
        </p:nvSpPr>
        <p:spPr>
          <a:xfrm>
            <a:off x="219528" y="4679462"/>
            <a:ext cx="8710190" cy="571504"/>
          </a:xfrm>
          <a:prstGeom prst="rect">
            <a:avLst/>
          </a:prstGeom>
          <a:solidFill>
            <a:schemeClr val="bg1">
              <a:lumMod val="85000"/>
            </a:schemeClr>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2400" b="1" dirty="0" smtClean="0">
                <a:solidFill>
                  <a:schemeClr val="tx1"/>
                </a:solidFill>
                <a:latin typeface="Angsana New" pitchFamily="18" charset="-34"/>
                <a:cs typeface="Angsana New" pitchFamily="18" charset="-34"/>
              </a:rPr>
              <a:t>การพัฒนาและเพิ่มศักยภาพ</a:t>
            </a:r>
            <a:r>
              <a:rPr lang="th-TH" sz="2400" b="1" dirty="0" smtClean="0">
                <a:solidFill>
                  <a:srgbClr val="FF0000"/>
                </a:solidFill>
                <a:latin typeface="Angsana New" pitchFamily="18" charset="-34"/>
                <a:cs typeface="Angsana New" pitchFamily="18" charset="-34"/>
              </a:rPr>
              <a:t>ทุนมนุษย์</a:t>
            </a:r>
            <a:r>
              <a:rPr lang="th-TH" sz="2400" b="1" dirty="0" smtClean="0">
                <a:solidFill>
                  <a:schemeClr val="tx1"/>
                </a:solidFill>
                <a:latin typeface="Angsana New" pitchFamily="18" charset="-34"/>
                <a:cs typeface="Angsana New" pitchFamily="18" charset="-34"/>
              </a:rPr>
              <a:t>ของประเทศด้าน </a:t>
            </a:r>
            <a:r>
              <a:rPr lang="th-TH" sz="2400" b="1" dirty="0" err="1" smtClean="0">
                <a:solidFill>
                  <a:schemeClr val="tx1"/>
                </a:solidFill>
                <a:latin typeface="Angsana New" pitchFamily="18" charset="-34"/>
                <a:cs typeface="Angsana New" pitchFamily="18" charset="-34"/>
              </a:rPr>
              <a:t>วทน.</a:t>
            </a:r>
            <a:r>
              <a:rPr lang="th-TH" sz="2400" b="1" dirty="0" smtClean="0">
                <a:solidFill>
                  <a:schemeClr val="tx1"/>
                </a:solidFill>
                <a:latin typeface="Angsana New" pitchFamily="18" charset="-34"/>
                <a:cs typeface="Angsana New" pitchFamily="18" charset="-34"/>
              </a:rPr>
              <a:t> </a:t>
            </a:r>
            <a:endParaRPr lang="th-TH" sz="2400" b="1" dirty="0">
              <a:solidFill>
                <a:schemeClr val="tx1"/>
              </a:solidFill>
              <a:latin typeface="Angsana New" pitchFamily="18" charset="-34"/>
              <a:cs typeface="Angsana New" pitchFamily="18" charset="-34"/>
            </a:endParaRPr>
          </a:p>
        </p:txBody>
      </p:sp>
      <p:sp>
        <p:nvSpPr>
          <p:cNvPr id="37916" name="Text Box 28"/>
          <p:cNvSpPr txBox="1">
            <a:spLocks noChangeArrowheads="1"/>
          </p:cNvSpPr>
          <p:nvPr/>
        </p:nvSpPr>
        <p:spPr bwMode="auto">
          <a:xfrm>
            <a:off x="5929322" y="3321379"/>
            <a:ext cx="3051182" cy="1262062"/>
          </a:xfrm>
          <a:prstGeom prst="rect">
            <a:avLst/>
          </a:prstGeom>
          <a:solidFill>
            <a:schemeClr val="bg1">
              <a:lumMod val="95000"/>
            </a:schemeClr>
          </a:solidFill>
          <a:ln w="9525">
            <a:noFill/>
            <a:miter lim="800000"/>
            <a:headEnd/>
            <a:tailEnd/>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lnSpc>
                <a:spcPts val="2500"/>
              </a:lnSpc>
              <a:defRPr/>
            </a:pPr>
            <a:r>
              <a:rPr lang="th-TH" sz="2400" b="1" dirty="0" smtClean="0"/>
              <a:t>การเสริมสร้างความมั่นคงด้าน</a:t>
            </a:r>
            <a:r>
              <a:rPr lang="th-TH" sz="2400" b="1" dirty="0" smtClean="0">
                <a:solidFill>
                  <a:srgbClr val="FF0000"/>
                </a:solidFill>
              </a:rPr>
              <a:t>พลังงาน ทรัพยากรธรรมชาติและสิ่งแวดล้อม</a:t>
            </a:r>
            <a:r>
              <a:rPr lang="th-TH" sz="2400" b="1" dirty="0" smtClean="0"/>
              <a:t>ของประเทศด้วย </a:t>
            </a:r>
            <a:r>
              <a:rPr lang="th-TH" sz="2400" b="1" dirty="0" err="1" smtClean="0"/>
              <a:t>วทน.</a:t>
            </a:r>
            <a:endParaRPr lang="th-TH" sz="2200" b="1" dirty="0">
              <a:latin typeface="Angsana New" pitchFamily="18" charset="-34"/>
              <a:cs typeface="Angsana New" pitchFamily="18" charset="-34"/>
            </a:endParaRPr>
          </a:p>
        </p:txBody>
      </p:sp>
      <p:sp>
        <p:nvSpPr>
          <p:cNvPr id="40" name="Cloud 39"/>
          <p:cNvSpPr/>
          <p:nvPr/>
        </p:nvSpPr>
        <p:spPr>
          <a:xfrm>
            <a:off x="85713" y="952040"/>
            <a:ext cx="2700337" cy="1587500"/>
          </a:xfrm>
          <a:prstGeom prst="cloud">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b="1" dirty="0">
                <a:solidFill>
                  <a:schemeClr val="tx1"/>
                </a:solidFill>
                <a:latin typeface="Angsana New" pitchFamily="18" charset="-34"/>
                <a:cs typeface="Angsana New" pitchFamily="18" charset="-34"/>
              </a:rPr>
              <a:t>ภูมิ</a:t>
            </a:r>
            <a:r>
              <a:rPr lang="th-TH" b="1" dirty="0" smtClean="0">
                <a:solidFill>
                  <a:schemeClr val="tx1"/>
                </a:solidFill>
                <a:latin typeface="Angsana New" pitchFamily="18" charset="-34"/>
                <a:cs typeface="Angsana New" pitchFamily="18" charset="-34"/>
              </a:rPr>
              <a:t>รัฐศาสตร์</a:t>
            </a:r>
          </a:p>
          <a:p>
            <a:pPr algn="ctr">
              <a:defRPr/>
            </a:pPr>
            <a:r>
              <a:rPr lang="th-TH" b="1" dirty="0" smtClean="0">
                <a:solidFill>
                  <a:schemeClr val="tx1"/>
                </a:solidFill>
                <a:latin typeface="Angsana New" pitchFamily="18" charset="-34"/>
                <a:cs typeface="Angsana New" pitchFamily="18" charset="-34"/>
              </a:rPr>
              <a:t>และกระแสประชาคมใหม่</a:t>
            </a:r>
            <a:endParaRPr lang="th-TH" b="1" dirty="0">
              <a:solidFill>
                <a:schemeClr val="tx1"/>
              </a:solidFill>
              <a:latin typeface="Angsana New" pitchFamily="18" charset="-34"/>
              <a:cs typeface="Angsana New" pitchFamily="18" charset="-34"/>
            </a:endParaRPr>
          </a:p>
        </p:txBody>
      </p:sp>
      <p:sp>
        <p:nvSpPr>
          <p:cNvPr id="42" name="Cloud 41"/>
          <p:cNvSpPr/>
          <p:nvPr/>
        </p:nvSpPr>
        <p:spPr>
          <a:xfrm>
            <a:off x="6143625" y="880602"/>
            <a:ext cx="2928938" cy="1500187"/>
          </a:xfrm>
          <a:prstGeom prst="cloud">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b="1" dirty="0">
                <a:solidFill>
                  <a:schemeClr val="tx1"/>
                </a:solidFill>
                <a:latin typeface="Angsana New" pitchFamily="18" charset="-34"/>
                <a:cs typeface="Angsana New" pitchFamily="18" charset="-34"/>
              </a:rPr>
              <a:t>การเปลี่ยนแปลงภูมิอากาศ</a:t>
            </a:r>
          </a:p>
        </p:txBody>
      </p:sp>
      <p:sp>
        <p:nvSpPr>
          <p:cNvPr id="19" name="สามเหลี่ยมหน้าจั่ว 18"/>
          <p:cNvSpPr/>
          <p:nvPr/>
        </p:nvSpPr>
        <p:spPr>
          <a:xfrm>
            <a:off x="258930" y="1595000"/>
            <a:ext cx="8721171" cy="1571636"/>
          </a:xfrm>
          <a:prstGeom prst="triangle">
            <a:avLst/>
          </a:prstGeom>
          <a:solidFill>
            <a:schemeClr val="accent3">
              <a:lumMod val="40000"/>
              <a:lumOff val="60000"/>
              <a:alpha val="33000"/>
            </a:schemeClr>
          </a:solidFill>
          <a:ln>
            <a:no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smtClean="0">
                <a:solidFill>
                  <a:schemeClr val="tx1"/>
                </a:solidFill>
                <a:latin typeface="Angsana New" pitchFamily="18" charset="-34"/>
                <a:cs typeface="Angsana New" pitchFamily="18" charset="-34"/>
              </a:rPr>
              <a:t>“</a:t>
            </a:r>
            <a:r>
              <a:rPr lang="th-TH" sz="4000" b="1" dirty="0" smtClean="0">
                <a:solidFill>
                  <a:schemeClr val="tx1"/>
                </a:solidFill>
                <a:latin typeface="Angsana New" pitchFamily="18" charset="-34"/>
                <a:cs typeface="Angsana New" pitchFamily="18" charset="-34"/>
              </a:rPr>
              <a:t>นวัตกรรมเขียว</a:t>
            </a:r>
            <a:r>
              <a:rPr lang="en-US" sz="4000" b="1" dirty="0" smtClean="0">
                <a:solidFill>
                  <a:schemeClr val="tx1"/>
                </a:solidFill>
                <a:latin typeface="Angsana New" pitchFamily="18" charset="-34"/>
                <a:cs typeface="Angsana New" pitchFamily="18" charset="-34"/>
              </a:rPr>
              <a:t>”</a:t>
            </a:r>
            <a:endParaRPr lang="th-TH" sz="4000" b="1" dirty="0" smtClean="0">
              <a:solidFill>
                <a:schemeClr val="tx1"/>
              </a:solidFill>
              <a:latin typeface="Angsana New" pitchFamily="18" charset="-34"/>
              <a:cs typeface="Angsana New" pitchFamily="18" charset="-34"/>
            </a:endParaRPr>
          </a:p>
          <a:p>
            <a:pPr algn="ctr"/>
            <a:r>
              <a:rPr lang="th-TH" sz="2400" b="1" dirty="0" smtClean="0">
                <a:solidFill>
                  <a:schemeClr val="tx1"/>
                </a:solidFill>
                <a:latin typeface="Angsana New" pitchFamily="18" charset="-34"/>
                <a:cs typeface="Angsana New" pitchFamily="18" charset="-34"/>
              </a:rPr>
              <a:t>เพื่อสังคมดีมีคุณภาพและเศรษฐกิจที่มีเสถียรภาพ</a:t>
            </a:r>
            <a:endParaRPr lang="en-US" sz="2400" b="1" dirty="0" smtClean="0">
              <a:solidFill>
                <a:schemeClr val="tx1"/>
              </a:solidFill>
              <a:latin typeface="Angsana New" pitchFamily="18" charset="-34"/>
              <a:cs typeface="Angsana New" pitchFamily="18" charset="-34"/>
            </a:endParaRPr>
          </a:p>
          <a:p>
            <a:pPr algn="ctr" fontAlgn="auto">
              <a:spcBef>
                <a:spcPts val="0"/>
              </a:spcBef>
              <a:spcAft>
                <a:spcPts val="0"/>
              </a:spcAft>
              <a:defRPr/>
            </a:pPr>
            <a:endParaRPr lang="th-TH" sz="4400" b="1" dirty="0">
              <a:solidFill>
                <a:schemeClr val="tx1"/>
              </a:solidFill>
              <a:latin typeface="Times New Roman" pitchFamily="18" charset="0"/>
              <a:cs typeface="+mj-cs"/>
            </a:endParaRPr>
          </a:p>
        </p:txBody>
      </p:sp>
      <p:sp>
        <p:nvSpPr>
          <p:cNvPr id="14" name="ตัวยึดหมายเลขภาพนิ่ง 3"/>
          <p:cNvSpPr>
            <a:spLocks noGrp="1"/>
          </p:cNvSpPr>
          <p:nvPr>
            <p:ph type="sldNum" sz="quarter" idx="12"/>
          </p:nvPr>
        </p:nvSpPr>
        <p:spPr>
          <a:xfrm>
            <a:off x="7010400" y="6492875"/>
            <a:ext cx="2133600" cy="365125"/>
          </a:xfrm>
        </p:spPr>
        <p:txBody>
          <a:bodyPr/>
          <a:lstStyle/>
          <a:p>
            <a:pPr>
              <a:defRPr/>
            </a:pPr>
            <a:fld id="{723693B8-917F-4EB6-B5A9-3BFA1B59BB2F}" type="slidenum">
              <a:rPr lang="en-US" sz="1400"/>
              <a:pPr>
                <a:defRPr/>
              </a:pPr>
              <a:t>54</a:t>
            </a:fld>
            <a:endParaRPr lang="th-TH" sz="1400" dirty="0"/>
          </a:p>
        </p:txBody>
      </p:sp>
      <p:pic>
        <p:nvPicPr>
          <p:cNvPr id="12" name="Picture 7" descr="E:\BOW\0ther\LOGO\STI_Final_Logo_Web1.jpg"/>
          <p:cNvPicPr>
            <a:picLocks noChangeAspect="1" noChangeArrowheads="1"/>
          </p:cNvPicPr>
          <p:nvPr/>
        </p:nvPicPr>
        <p:blipFill>
          <a:blip r:embed="rId2" cstate="print"/>
          <a:srcRect/>
          <a:stretch>
            <a:fillRect/>
          </a:stretch>
        </p:blipFill>
        <p:spPr bwMode="auto">
          <a:xfrm>
            <a:off x="8684568" y="0"/>
            <a:ext cx="459432" cy="47667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5" name="Text Box 20"/>
          <p:cNvSpPr txBox="1">
            <a:spLocks noChangeArrowheads="1"/>
          </p:cNvSpPr>
          <p:nvPr/>
        </p:nvSpPr>
        <p:spPr bwMode="auto">
          <a:xfrm>
            <a:off x="31" y="-24"/>
            <a:ext cx="9144001" cy="439737"/>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sz="2500" b="1" dirty="0" smtClean="0">
                <a:latin typeface="TH SarabunPSK" pitchFamily="34" charset="-34"/>
                <a:ea typeface="Tahoma" pitchFamily="34" charset="0"/>
                <a:cs typeface="TH SarabunPSK" pitchFamily="34" charset="-34"/>
              </a:rPr>
              <a:t>เป้าหมายหลักของแผน </a:t>
            </a:r>
            <a:r>
              <a:rPr lang="th-TH" sz="2500" b="1" dirty="0" err="1" smtClean="0">
                <a:latin typeface="TH SarabunPSK" pitchFamily="34" charset="-34"/>
                <a:ea typeface="Tahoma" pitchFamily="34" charset="0"/>
                <a:cs typeface="TH SarabunPSK" pitchFamily="34" charset="-34"/>
              </a:rPr>
              <a:t>วทน.</a:t>
            </a:r>
            <a:r>
              <a:rPr lang="th-TH" sz="2500" b="1" dirty="0" smtClean="0">
                <a:latin typeface="TH SarabunPSK" pitchFamily="34" charset="-34"/>
                <a:ea typeface="Tahoma" pitchFamily="34" charset="0"/>
                <a:cs typeface="TH SarabunPSK" pitchFamily="34" charset="-34"/>
              </a:rPr>
              <a:t> แห่งชาติ (พ.ศ. </a:t>
            </a:r>
            <a:r>
              <a:rPr lang="en-US" sz="2500" b="1" dirty="0" smtClean="0">
                <a:latin typeface="TH SarabunPSK" pitchFamily="34" charset="-34"/>
                <a:ea typeface="Tahoma" pitchFamily="34" charset="0"/>
                <a:cs typeface="TH SarabunPSK" pitchFamily="34" charset="-34"/>
              </a:rPr>
              <a:t>2555-2564) </a:t>
            </a:r>
            <a:endParaRPr lang="th-TH" sz="2500" b="1" dirty="0">
              <a:latin typeface="TH SarabunPSK" pitchFamily="34" charset="-34"/>
              <a:ea typeface="Tahoma" pitchFamily="34" charset="0"/>
              <a:cs typeface="TH SarabunPSK" pitchFamily="34" charset="-34"/>
            </a:endParaRPr>
          </a:p>
        </p:txBody>
      </p:sp>
      <p:sp>
        <p:nvSpPr>
          <p:cNvPr id="17" name="สี่เหลี่ยมผืนผ้า 16"/>
          <p:cNvSpPr/>
          <p:nvPr/>
        </p:nvSpPr>
        <p:spPr>
          <a:xfrm>
            <a:off x="3143240" y="1678971"/>
            <a:ext cx="2786082" cy="39270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1400" b="1" dirty="0" smtClean="0">
                <a:solidFill>
                  <a:schemeClr val="tx1"/>
                </a:solidFill>
                <a:latin typeface="TH SarabunPSK" pitchFamily="34" charset="-34"/>
                <a:cs typeface="TH SarabunPSK" pitchFamily="34" charset="-34"/>
              </a:rPr>
              <a:t>เป้าทางเศรษฐกิจ</a:t>
            </a:r>
            <a:endParaRPr lang="en-US" sz="1400" dirty="0">
              <a:solidFill>
                <a:schemeClr val="tx1"/>
              </a:solidFill>
              <a:latin typeface="TH SarabunPSK" pitchFamily="34" charset="-34"/>
              <a:cs typeface="TH SarabunPSK" pitchFamily="34" charset="-34"/>
            </a:endParaRPr>
          </a:p>
        </p:txBody>
      </p:sp>
      <p:sp>
        <p:nvSpPr>
          <p:cNvPr id="21" name="สี่เหลี่ยมผืนผ้า 20"/>
          <p:cNvSpPr/>
          <p:nvPr/>
        </p:nvSpPr>
        <p:spPr>
          <a:xfrm>
            <a:off x="234934" y="1714488"/>
            <a:ext cx="2777745" cy="39270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400" b="1" dirty="0" smtClean="0">
                <a:solidFill>
                  <a:schemeClr val="tx1"/>
                </a:solidFill>
                <a:latin typeface="TH SarabunPSK" pitchFamily="34" charset="-34"/>
                <a:cs typeface="TH SarabunPSK" pitchFamily="34" charset="-34"/>
              </a:rPr>
              <a:t>เป้าทางสังคม</a:t>
            </a:r>
            <a:endParaRPr lang="th-TH" sz="1400" b="1" dirty="0">
              <a:solidFill>
                <a:schemeClr val="tx1"/>
              </a:solidFill>
              <a:latin typeface="TH SarabunPSK" pitchFamily="34" charset="-34"/>
              <a:cs typeface="TH SarabunPSK" pitchFamily="34" charset="-34"/>
            </a:endParaRPr>
          </a:p>
        </p:txBody>
      </p:sp>
      <p:sp>
        <p:nvSpPr>
          <p:cNvPr id="22" name="Text Box 28"/>
          <p:cNvSpPr txBox="1">
            <a:spLocks noChangeArrowheads="1"/>
          </p:cNvSpPr>
          <p:nvPr/>
        </p:nvSpPr>
        <p:spPr bwMode="auto">
          <a:xfrm>
            <a:off x="6072198" y="1714488"/>
            <a:ext cx="2786082" cy="35719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w="9525">
            <a:noFill/>
            <a:miter lim="800000"/>
            <a:headEnd/>
            <a:tailEnd/>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lnSpc>
                <a:spcPts val="2500"/>
              </a:lnSpc>
              <a:defRPr/>
            </a:pPr>
            <a:r>
              <a:rPr lang="th-TH" sz="1400" b="1" dirty="0" smtClean="0">
                <a:latin typeface="TH SarabunPSK" pitchFamily="34" charset="-34"/>
                <a:cs typeface="TH SarabunPSK" pitchFamily="34" charset="-34"/>
              </a:rPr>
              <a:t>เป้าทางสิ่งแวดล้อมและพลังงาน</a:t>
            </a:r>
            <a:endParaRPr lang="th-TH" sz="1400" b="1" dirty="0">
              <a:latin typeface="TH SarabunPSK" pitchFamily="34" charset="-34"/>
              <a:cs typeface="TH SarabunPSK" pitchFamily="34" charset="-34"/>
            </a:endParaRPr>
          </a:p>
        </p:txBody>
      </p:sp>
      <p:sp>
        <p:nvSpPr>
          <p:cNvPr id="23" name="สามเหลี่ยมหน้าจั่ว 22"/>
          <p:cNvSpPr/>
          <p:nvPr/>
        </p:nvSpPr>
        <p:spPr>
          <a:xfrm>
            <a:off x="214282" y="500042"/>
            <a:ext cx="8721171" cy="1119620"/>
          </a:xfrm>
          <a:prstGeom prst="triangle">
            <a:avLst/>
          </a:prstGeom>
          <a:blipFill>
            <a:blip r:embed="rId2" cstate="print"/>
            <a:tile tx="0" ty="0" sx="100000" sy="100000" flip="none" algn="tl"/>
          </a:blipFill>
          <a:ln>
            <a:no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400" b="1" dirty="0" smtClean="0">
                <a:solidFill>
                  <a:schemeClr val="bg1"/>
                </a:solidFill>
                <a:latin typeface="TH SarabunPSK" pitchFamily="34" charset="-34"/>
                <a:cs typeface="TH SarabunPSK" pitchFamily="34" charset="-34"/>
              </a:rPr>
              <a:t>นวัตกรรมเขียว</a:t>
            </a:r>
          </a:p>
          <a:p>
            <a:pPr algn="ctr"/>
            <a:r>
              <a:rPr lang="th-TH" sz="1600" b="1" dirty="0" smtClean="0">
                <a:solidFill>
                  <a:schemeClr val="accent2">
                    <a:lumMod val="60000"/>
                    <a:lumOff val="40000"/>
                  </a:schemeClr>
                </a:solidFill>
                <a:latin typeface="TH SarabunPSK" pitchFamily="34" charset="-34"/>
                <a:cs typeface="TH SarabunPSK" pitchFamily="34" charset="-34"/>
              </a:rPr>
              <a:t>เพื่อสังคมดีมีคุณภาพและเศรษฐกิจที่มีเสถียรภาพ</a:t>
            </a:r>
            <a:r>
              <a:rPr lang="en-US" sz="1600" b="1" dirty="0" smtClean="0">
                <a:solidFill>
                  <a:schemeClr val="accent2">
                    <a:lumMod val="60000"/>
                    <a:lumOff val="40000"/>
                  </a:schemeClr>
                </a:solidFill>
                <a:latin typeface="TH SarabunPSK" pitchFamily="34" charset="-34"/>
                <a:cs typeface="TH SarabunPSK" pitchFamily="34" charset="-34"/>
              </a:rPr>
              <a:t>”</a:t>
            </a:r>
          </a:p>
          <a:p>
            <a:pPr algn="ctr" fontAlgn="auto">
              <a:spcBef>
                <a:spcPts val="0"/>
              </a:spcBef>
              <a:spcAft>
                <a:spcPts val="0"/>
              </a:spcAft>
              <a:defRPr/>
            </a:pPr>
            <a:endParaRPr lang="th-TH" sz="2400" b="1" dirty="0">
              <a:solidFill>
                <a:schemeClr val="tx1"/>
              </a:solidFill>
              <a:latin typeface="TH SarabunPSK" pitchFamily="34" charset="-34"/>
              <a:cs typeface="TH SarabunPSK" pitchFamily="34" charset="-34"/>
            </a:endParaRPr>
          </a:p>
        </p:txBody>
      </p:sp>
      <p:sp>
        <p:nvSpPr>
          <p:cNvPr id="24" name="สี่เหลี่ยมผืนผ้า 23"/>
          <p:cNvSpPr/>
          <p:nvPr/>
        </p:nvSpPr>
        <p:spPr>
          <a:xfrm>
            <a:off x="214282" y="4152904"/>
            <a:ext cx="2143140" cy="5715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ผู้เรียนสาย</a:t>
            </a:r>
            <a:r>
              <a:rPr lang="th-TH" sz="1200" b="1" dirty="0" err="1" smtClean="0">
                <a:solidFill>
                  <a:schemeClr val="tx1"/>
                </a:solidFill>
                <a:latin typeface="TH SarabunPSK" pitchFamily="34" charset="-34"/>
                <a:cs typeface="TH SarabunPSK" pitchFamily="34" charset="-34"/>
              </a:rPr>
              <a:t>วิทย์</a:t>
            </a:r>
            <a:r>
              <a:rPr lang="th-TH" sz="1200" b="1" dirty="0" smtClean="0">
                <a:solidFill>
                  <a:schemeClr val="tx1"/>
                </a:solidFill>
                <a:latin typeface="TH SarabunPSK" pitchFamily="34" charset="-34"/>
                <a:cs typeface="TH SarabunPSK" pitchFamily="34" charset="-34"/>
              </a:rPr>
              <a:t>ฯ จบตรงความต้องการของตลาดร้อยละ</a:t>
            </a:r>
            <a:r>
              <a:rPr lang="en-US" sz="1200" b="1" dirty="0" smtClean="0">
                <a:solidFill>
                  <a:schemeClr val="tx1"/>
                </a:solidFill>
                <a:latin typeface="TH SarabunPSK" pitchFamily="34" charset="-34"/>
                <a:cs typeface="TH SarabunPSK" pitchFamily="34" charset="-34"/>
              </a:rPr>
              <a:t> 60</a:t>
            </a:r>
            <a:endParaRPr lang="th-TH" sz="1200" b="1" dirty="0">
              <a:solidFill>
                <a:schemeClr val="tx1"/>
              </a:solidFill>
              <a:latin typeface="TH SarabunPSK" pitchFamily="34" charset="-34"/>
              <a:cs typeface="TH SarabunPSK" pitchFamily="34" charset="-34"/>
            </a:endParaRPr>
          </a:p>
        </p:txBody>
      </p:sp>
      <p:sp>
        <p:nvSpPr>
          <p:cNvPr id="25" name="สี่เหลี่ยมผืนผ้า 24"/>
          <p:cNvSpPr/>
          <p:nvPr/>
        </p:nvSpPr>
        <p:spPr>
          <a:xfrm>
            <a:off x="2428860" y="4152904"/>
            <a:ext cx="2143140" cy="5715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ผลิตภาพแรงงานของกำลังคนสาย</a:t>
            </a:r>
            <a:r>
              <a:rPr lang="th-TH" sz="1200" b="1" dirty="0" err="1" smtClean="0">
                <a:solidFill>
                  <a:schemeClr val="tx1"/>
                </a:solidFill>
                <a:latin typeface="TH SarabunPSK" pitchFamily="34" charset="-34"/>
                <a:cs typeface="TH SarabunPSK" pitchFamily="34" charset="-34"/>
              </a:rPr>
              <a:t>วิทย์</a:t>
            </a:r>
            <a:r>
              <a:rPr lang="th-TH" sz="1200" b="1" dirty="0" smtClean="0">
                <a:solidFill>
                  <a:schemeClr val="tx1"/>
                </a:solidFill>
                <a:latin typeface="TH SarabunPSK" pitchFamily="34" charset="-34"/>
                <a:cs typeface="TH SarabunPSK" pitchFamily="34" charset="-34"/>
              </a:rPr>
              <a:t>ฯ เพิ่มร้อยละ</a:t>
            </a:r>
            <a:r>
              <a:rPr lang="en-US" sz="1200" b="1" dirty="0" smtClean="0">
                <a:solidFill>
                  <a:schemeClr val="tx1"/>
                </a:solidFill>
                <a:latin typeface="TH SarabunPSK" pitchFamily="34" charset="-34"/>
                <a:cs typeface="TH SarabunPSK" pitchFamily="34" charset="-34"/>
              </a:rPr>
              <a:t> 5</a:t>
            </a:r>
            <a:endParaRPr lang="th-TH" sz="1200" b="1" dirty="0">
              <a:solidFill>
                <a:schemeClr val="tx1"/>
              </a:solidFill>
              <a:latin typeface="TH SarabunPSK" pitchFamily="34" charset="-34"/>
              <a:cs typeface="TH SarabunPSK" pitchFamily="34" charset="-34"/>
            </a:endParaRPr>
          </a:p>
        </p:txBody>
      </p:sp>
      <p:sp>
        <p:nvSpPr>
          <p:cNvPr id="26" name="สี่เหลี่ยมผืนผ้า 25"/>
          <p:cNvSpPr/>
          <p:nvPr/>
        </p:nvSpPr>
        <p:spPr>
          <a:xfrm>
            <a:off x="4643438" y="4152904"/>
            <a:ext cx="2143140" cy="5715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บุคลากร</a:t>
            </a:r>
            <a:r>
              <a:rPr lang="en-US" sz="1200" b="1" dirty="0" smtClean="0">
                <a:solidFill>
                  <a:schemeClr val="tx1"/>
                </a:solidFill>
                <a:latin typeface="TH SarabunPSK" pitchFamily="34" charset="-34"/>
                <a:cs typeface="TH SarabunPSK" pitchFamily="34" charset="-34"/>
              </a:rPr>
              <a:t> R&amp;D</a:t>
            </a:r>
            <a:r>
              <a:rPr lang="th-TH" sz="1200" b="1" dirty="0" smtClean="0">
                <a:solidFill>
                  <a:schemeClr val="tx1"/>
                </a:solidFill>
                <a:latin typeface="TH SarabunPSK" pitchFamily="34" charset="-34"/>
                <a:cs typeface="TH SarabunPSK" pitchFamily="34" charset="-34"/>
              </a:rPr>
              <a:t> เพิ่มเป็น</a:t>
            </a:r>
            <a:r>
              <a:rPr lang="en-US" sz="1200" b="1" dirty="0" smtClean="0">
                <a:solidFill>
                  <a:schemeClr val="tx1"/>
                </a:solidFill>
                <a:latin typeface="TH SarabunPSK" pitchFamily="34" charset="-34"/>
                <a:cs typeface="TH SarabunPSK" pitchFamily="34" charset="-34"/>
              </a:rPr>
              <a:t> 25:10,000</a:t>
            </a:r>
            <a:endParaRPr lang="th-TH" sz="1200" b="1" dirty="0">
              <a:solidFill>
                <a:schemeClr val="tx1"/>
              </a:solidFill>
              <a:latin typeface="TH SarabunPSK" pitchFamily="34" charset="-34"/>
              <a:cs typeface="TH SarabunPSK" pitchFamily="34" charset="-34"/>
            </a:endParaRPr>
          </a:p>
        </p:txBody>
      </p:sp>
      <p:sp>
        <p:nvSpPr>
          <p:cNvPr id="27" name="สี่เหลี่ยมผืนผ้า 26"/>
          <p:cNvSpPr/>
          <p:nvPr/>
        </p:nvSpPr>
        <p:spPr>
          <a:xfrm>
            <a:off x="6858016" y="4152904"/>
            <a:ext cx="2143140" cy="5715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บุคลากร</a:t>
            </a:r>
            <a:r>
              <a:rPr lang="en-US" sz="1200" b="1" dirty="0" smtClean="0">
                <a:solidFill>
                  <a:schemeClr val="tx1"/>
                </a:solidFill>
                <a:latin typeface="TH SarabunPSK" pitchFamily="34" charset="-34"/>
                <a:cs typeface="TH SarabunPSK" pitchFamily="34" charset="-34"/>
              </a:rPr>
              <a:t> R&amp;D</a:t>
            </a:r>
            <a:r>
              <a:rPr lang="th-TH" sz="1200" b="1" dirty="0" smtClean="0">
                <a:solidFill>
                  <a:schemeClr val="tx1"/>
                </a:solidFill>
                <a:latin typeface="TH SarabunPSK" pitchFamily="34" charset="-34"/>
                <a:cs typeface="TH SarabunPSK" pitchFamily="34" charset="-34"/>
              </a:rPr>
              <a:t> ทำงาน</a:t>
            </a:r>
          </a:p>
          <a:p>
            <a:pPr algn="ctr"/>
            <a:r>
              <a:rPr lang="th-TH" sz="1200" b="1" dirty="0" smtClean="0">
                <a:solidFill>
                  <a:schemeClr val="tx1"/>
                </a:solidFill>
                <a:latin typeface="TH SarabunPSK" pitchFamily="34" charset="-34"/>
                <a:cs typeface="TH SarabunPSK" pitchFamily="34" charset="-34"/>
              </a:rPr>
              <a:t>เอกชนร้อยละ</a:t>
            </a:r>
            <a:r>
              <a:rPr lang="en-US" sz="1200" b="1" dirty="0" smtClean="0">
                <a:solidFill>
                  <a:schemeClr val="tx1"/>
                </a:solidFill>
                <a:latin typeface="TH SarabunPSK" pitchFamily="34" charset="-34"/>
                <a:cs typeface="TH SarabunPSK" pitchFamily="34" charset="-34"/>
              </a:rPr>
              <a:t> 60</a:t>
            </a:r>
            <a:endParaRPr lang="th-TH" sz="1200" b="1" dirty="0">
              <a:solidFill>
                <a:schemeClr val="tx1"/>
              </a:solidFill>
              <a:latin typeface="TH SarabunPSK" pitchFamily="34" charset="-34"/>
              <a:cs typeface="TH SarabunPSK" pitchFamily="34" charset="-34"/>
            </a:endParaRPr>
          </a:p>
        </p:txBody>
      </p:sp>
      <p:sp>
        <p:nvSpPr>
          <p:cNvPr id="29" name="สี่เหลี่ยมผืนผ้า 28"/>
          <p:cNvSpPr/>
          <p:nvPr/>
        </p:nvSpPr>
        <p:spPr>
          <a:xfrm>
            <a:off x="285720" y="2142546"/>
            <a:ext cx="785818" cy="142819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200" b="1" dirty="0" smtClean="0">
                <a:solidFill>
                  <a:schemeClr val="tx1"/>
                </a:solidFill>
                <a:latin typeface="TH SarabunPSK" pitchFamily="34" charset="-34"/>
                <a:cs typeface="TH SarabunPSK" pitchFamily="34" charset="-34"/>
              </a:rPr>
              <a:t>ลดการเจ็บป่วย ลดการนำเข้า</a:t>
            </a:r>
            <a:endParaRPr lang="th-TH" sz="1200" b="1" dirty="0">
              <a:solidFill>
                <a:schemeClr val="tx1"/>
              </a:solidFill>
              <a:latin typeface="TH SarabunPSK" pitchFamily="34" charset="-34"/>
              <a:cs typeface="TH SarabunPSK" pitchFamily="34" charset="-34"/>
            </a:endParaRPr>
          </a:p>
        </p:txBody>
      </p:sp>
      <p:sp>
        <p:nvSpPr>
          <p:cNvPr id="34" name="สี่เหลี่ยมผืนผ้า 33"/>
          <p:cNvSpPr/>
          <p:nvPr/>
        </p:nvSpPr>
        <p:spPr>
          <a:xfrm>
            <a:off x="1214413" y="2143116"/>
            <a:ext cx="785818" cy="142819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200" b="1" dirty="0" smtClean="0">
                <a:solidFill>
                  <a:schemeClr val="tx1"/>
                </a:solidFill>
                <a:latin typeface="TH SarabunPSK" pitchFamily="34" charset="-34"/>
                <a:cs typeface="TH SarabunPSK" pitchFamily="34" charset="-34"/>
              </a:rPr>
              <a:t>ต่อยอด</a:t>
            </a:r>
          </a:p>
          <a:p>
            <a:pPr algn="ctr">
              <a:defRPr/>
            </a:pPr>
            <a:r>
              <a:rPr lang="th-TH" sz="1200" b="1" dirty="0" smtClean="0">
                <a:solidFill>
                  <a:schemeClr val="tx1"/>
                </a:solidFill>
                <a:latin typeface="TH SarabunPSK" pitchFamily="34" charset="-34"/>
                <a:cs typeface="TH SarabunPSK" pitchFamily="34" charset="-34"/>
              </a:rPr>
              <a:t>ภูมิปัญญาท้องถิ่น เกษตร การค้า บริการ</a:t>
            </a:r>
            <a:endParaRPr lang="th-TH" sz="1200" b="1" dirty="0">
              <a:solidFill>
                <a:schemeClr val="tx1"/>
              </a:solidFill>
              <a:latin typeface="TH SarabunPSK" pitchFamily="34" charset="-34"/>
              <a:cs typeface="TH SarabunPSK" pitchFamily="34" charset="-34"/>
            </a:endParaRPr>
          </a:p>
        </p:txBody>
      </p:sp>
      <p:sp>
        <p:nvSpPr>
          <p:cNvPr id="35" name="สี่เหลี่ยมผืนผ้า 34"/>
          <p:cNvSpPr/>
          <p:nvPr/>
        </p:nvSpPr>
        <p:spPr>
          <a:xfrm>
            <a:off x="2143107" y="2143116"/>
            <a:ext cx="785818" cy="142819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200" b="1" dirty="0" smtClean="0">
                <a:solidFill>
                  <a:schemeClr val="tx1"/>
                </a:solidFill>
                <a:latin typeface="TH SarabunPSK" pitchFamily="34" charset="-34"/>
                <a:cs typeface="TH SarabunPSK" pitchFamily="34" charset="-34"/>
              </a:rPr>
              <a:t>ผลิตภาพชุมชนเพิ่มร้อยละ</a:t>
            </a:r>
            <a:r>
              <a:rPr lang="en-US" sz="1200" b="1" dirty="0" smtClean="0">
                <a:solidFill>
                  <a:schemeClr val="tx1"/>
                </a:solidFill>
                <a:latin typeface="TH SarabunPSK" pitchFamily="34" charset="-34"/>
                <a:cs typeface="TH SarabunPSK" pitchFamily="34" charset="-34"/>
              </a:rPr>
              <a:t> 3</a:t>
            </a:r>
            <a:endParaRPr lang="th-TH" sz="1200" b="1" dirty="0">
              <a:solidFill>
                <a:schemeClr val="tx1"/>
              </a:solidFill>
              <a:latin typeface="TH SarabunPSK" pitchFamily="34" charset="-34"/>
              <a:cs typeface="TH SarabunPSK" pitchFamily="34" charset="-34"/>
            </a:endParaRPr>
          </a:p>
        </p:txBody>
      </p:sp>
      <p:sp>
        <p:nvSpPr>
          <p:cNvPr id="36" name="สี่เหลี่ยมผืนผ้า 35"/>
          <p:cNvSpPr/>
          <p:nvPr/>
        </p:nvSpPr>
        <p:spPr>
          <a:xfrm>
            <a:off x="3214678" y="2143116"/>
            <a:ext cx="785818" cy="142819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200" b="1" dirty="0" smtClean="0">
                <a:solidFill>
                  <a:schemeClr val="tx1"/>
                </a:solidFill>
                <a:latin typeface="TH SarabunPSK" pitchFamily="34" charset="-34"/>
                <a:cs typeface="TH SarabunPSK" pitchFamily="34" charset="-34"/>
              </a:rPr>
              <a:t>ผลิตภาพ ขยายตัวร้อยละ</a:t>
            </a:r>
            <a:r>
              <a:rPr lang="en-US" sz="1200" b="1" dirty="0" smtClean="0">
                <a:solidFill>
                  <a:schemeClr val="tx1"/>
                </a:solidFill>
                <a:latin typeface="TH SarabunPSK" pitchFamily="34" charset="-34"/>
                <a:cs typeface="TH SarabunPSK" pitchFamily="34" charset="-34"/>
              </a:rPr>
              <a:t> 3</a:t>
            </a:r>
            <a:endParaRPr lang="th-TH" sz="1200" b="1" dirty="0">
              <a:solidFill>
                <a:schemeClr val="tx1"/>
              </a:solidFill>
              <a:latin typeface="TH SarabunPSK" pitchFamily="34" charset="-34"/>
              <a:cs typeface="TH SarabunPSK" pitchFamily="34" charset="-34"/>
            </a:endParaRPr>
          </a:p>
        </p:txBody>
      </p:sp>
      <p:sp>
        <p:nvSpPr>
          <p:cNvPr id="37" name="สี่เหลี่ยมผืนผ้า 36"/>
          <p:cNvSpPr/>
          <p:nvPr/>
        </p:nvSpPr>
        <p:spPr>
          <a:xfrm>
            <a:off x="4143372" y="2143686"/>
            <a:ext cx="785818" cy="142819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200" b="1" dirty="0" smtClean="0">
                <a:solidFill>
                  <a:schemeClr val="tx1"/>
                </a:solidFill>
                <a:latin typeface="TH SarabunPSK" pitchFamily="34" charset="-34"/>
                <a:cs typeface="TH SarabunPSK" pitchFamily="34" charset="-34"/>
              </a:rPr>
              <a:t>มูลค่าเพิ่มขยายตัวร้อยละ</a:t>
            </a:r>
            <a:r>
              <a:rPr lang="en-US" sz="1200" b="1" dirty="0" smtClean="0">
                <a:solidFill>
                  <a:schemeClr val="tx1"/>
                </a:solidFill>
                <a:latin typeface="TH SarabunPSK" pitchFamily="34" charset="-34"/>
                <a:cs typeface="TH SarabunPSK" pitchFamily="34" charset="-34"/>
              </a:rPr>
              <a:t> 5</a:t>
            </a:r>
            <a:endParaRPr lang="th-TH" sz="1200" b="1" dirty="0">
              <a:solidFill>
                <a:schemeClr val="tx1"/>
              </a:solidFill>
              <a:latin typeface="TH SarabunPSK" pitchFamily="34" charset="-34"/>
              <a:cs typeface="TH SarabunPSK" pitchFamily="34" charset="-34"/>
            </a:endParaRPr>
          </a:p>
        </p:txBody>
      </p:sp>
      <p:sp>
        <p:nvSpPr>
          <p:cNvPr id="38" name="สี่เหลี่ยมผืนผ้า 37"/>
          <p:cNvSpPr/>
          <p:nvPr/>
        </p:nvSpPr>
        <p:spPr>
          <a:xfrm>
            <a:off x="5072066" y="2143686"/>
            <a:ext cx="785818" cy="142819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200" b="1" dirty="0" smtClean="0">
                <a:solidFill>
                  <a:schemeClr val="tx1"/>
                </a:solidFill>
                <a:latin typeface="TH SarabunPSK" pitchFamily="34" charset="-34"/>
                <a:cs typeface="TH SarabunPSK" pitchFamily="34" charset="-34"/>
              </a:rPr>
              <a:t>ใช้ประโยชน์การค้าเสรี ส่งออกขยายตัว </a:t>
            </a:r>
            <a:endParaRPr lang="th-TH" sz="1200" b="1" dirty="0">
              <a:solidFill>
                <a:schemeClr val="tx1"/>
              </a:solidFill>
              <a:latin typeface="TH SarabunPSK" pitchFamily="34" charset="-34"/>
              <a:cs typeface="TH SarabunPSK" pitchFamily="34" charset="-34"/>
            </a:endParaRPr>
          </a:p>
        </p:txBody>
      </p:sp>
      <p:sp>
        <p:nvSpPr>
          <p:cNvPr id="39" name="สี่เหลี่ยมผืนผ้า 38"/>
          <p:cNvSpPr/>
          <p:nvPr/>
        </p:nvSpPr>
        <p:spPr>
          <a:xfrm>
            <a:off x="6215074" y="2143116"/>
            <a:ext cx="785818" cy="142819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200" b="1" dirty="0" smtClean="0">
                <a:solidFill>
                  <a:schemeClr val="tx1"/>
                </a:solidFill>
                <a:latin typeface="TH SarabunPSK" pitchFamily="34" charset="-34"/>
                <a:cs typeface="TH SarabunPSK" pitchFamily="34" charset="-34"/>
              </a:rPr>
              <a:t>ลดการสูญเสียมากกว่าร้อยละ</a:t>
            </a:r>
            <a:r>
              <a:rPr lang="en-US" sz="1200" b="1" dirty="0" smtClean="0">
                <a:solidFill>
                  <a:schemeClr val="tx1"/>
                </a:solidFill>
                <a:latin typeface="TH SarabunPSK" pitchFamily="34" charset="-34"/>
                <a:cs typeface="TH SarabunPSK" pitchFamily="34" charset="-34"/>
              </a:rPr>
              <a:t> 1 </a:t>
            </a:r>
            <a:r>
              <a:rPr lang="th-TH" sz="1200" b="1" dirty="0" smtClean="0">
                <a:solidFill>
                  <a:schemeClr val="tx1"/>
                </a:solidFill>
                <a:latin typeface="TH SarabunPSK" pitchFamily="34" charset="-34"/>
                <a:cs typeface="TH SarabunPSK" pitchFamily="34" charset="-34"/>
              </a:rPr>
              <a:t>ของ </a:t>
            </a:r>
            <a:r>
              <a:rPr lang="en-US" sz="1200" b="1" dirty="0" smtClean="0">
                <a:solidFill>
                  <a:schemeClr val="tx1"/>
                </a:solidFill>
                <a:latin typeface="TH SarabunPSK" pitchFamily="34" charset="-34"/>
                <a:cs typeface="TH SarabunPSK" pitchFamily="34" charset="-34"/>
              </a:rPr>
              <a:t>GDP</a:t>
            </a:r>
            <a:endParaRPr lang="th-TH" sz="1200" b="1" dirty="0">
              <a:solidFill>
                <a:schemeClr val="tx1"/>
              </a:solidFill>
              <a:latin typeface="TH SarabunPSK" pitchFamily="34" charset="-34"/>
              <a:cs typeface="TH SarabunPSK" pitchFamily="34" charset="-34"/>
            </a:endParaRPr>
          </a:p>
        </p:txBody>
      </p:sp>
      <p:sp>
        <p:nvSpPr>
          <p:cNvPr id="40" name="สี่เหลี่ยมผืนผ้า 39"/>
          <p:cNvSpPr/>
          <p:nvPr/>
        </p:nvSpPr>
        <p:spPr>
          <a:xfrm>
            <a:off x="7143767" y="2143686"/>
            <a:ext cx="785818" cy="142819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200" b="1" dirty="0" smtClean="0">
                <a:solidFill>
                  <a:schemeClr val="tx1"/>
                </a:solidFill>
                <a:latin typeface="TH SarabunPSK" pitchFamily="34" charset="-34"/>
                <a:cs typeface="TH SarabunPSK" pitchFamily="34" charset="-34"/>
              </a:rPr>
              <a:t>พลังงานทดแทนร้อยละ</a:t>
            </a:r>
            <a:r>
              <a:rPr lang="en-US" sz="1200" b="1" dirty="0" smtClean="0">
                <a:solidFill>
                  <a:schemeClr val="tx1"/>
                </a:solidFill>
                <a:latin typeface="TH SarabunPSK" pitchFamily="34" charset="-34"/>
                <a:cs typeface="TH SarabunPSK" pitchFamily="34" charset="-34"/>
              </a:rPr>
              <a:t> 20  </a:t>
            </a:r>
            <a:r>
              <a:rPr lang="th-TH" sz="1200" b="1" dirty="0" smtClean="0">
                <a:solidFill>
                  <a:schemeClr val="tx1"/>
                </a:solidFill>
                <a:latin typeface="TH SarabunPSK" pitchFamily="34" charset="-34"/>
                <a:cs typeface="TH SarabunPSK" pitchFamily="34" charset="-34"/>
              </a:rPr>
              <a:t>ของเสียลดร้อยละ</a:t>
            </a:r>
            <a:r>
              <a:rPr lang="en-US" sz="1200" b="1" dirty="0" smtClean="0">
                <a:solidFill>
                  <a:schemeClr val="tx1"/>
                </a:solidFill>
                <a:latin typeface="TH SarabunPSK" pitchFamily="34" charset="-34"/>
                <a:cs typeface="TH SarabunPSK" pitchFamily="34" charset="-34"/>
              </a:rPr>
              <a:t> 5 </a:t>
            </a:r>
            <a:endParaRPr lang="th-TH" sz="1200" b="1" dirty="0">
              <a:solidFill>
                <a:schemeClr val="tx1"/>
              </a:solidFill>
              <a:latin typeface="TH SarabunPSK" pitchFamily="34" charset="-34"/>
              <a:cs typeface="TH SarabunPSK" pitchFamily="34" charset="-34"/>
            </a:endParaRPr>
          </a:p>
        </p:txBody>
      </p:sp>
      <p:sp>
        <p:nvSpPr>
          <p:cNvPr id="41" name="สี่เหลี่ยมผืนผ้า 40"/>
          <p:cNvSpPr/>
          <p:nvPr/>
        </p:nvSpPr>
        <p:spPr>
          <a:xfrm>
            <a:off x="8072461" y="2143686"/>
            <a:ext cx="785818" cy="142819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200" b="1" dirty="0" smtClean="0">
                <a:solidFill>
                  <a:schemeClr val="tx1"/>
                </a:solidFill>
                <a:latin typeface="TH SarabunPSK" pitchFamily="34" charset="-34"/>
                <a:cs typeface="TH SarabunPSK" pitchFamily="34" charset="-34"/>
              </a:rPr>
              <a:t>การบริโภคที่กระทบต่อระบบนิเวศลดลงร้อยละ</a:t>
            </a:r>
            <a:r>
              <a:rPr lang="en-US" sz="1200" b="1" dirty="0" smtClean="0">
                <a:solidFill>
                  <a:schemeClr val="tx1"/>
                </a:solidFill>
                <a:latin typeface="TH SarabunPSK" pitchFamily="34" charset="-34"/>
                <a:cs typeface="TH SarabunPSK" pitchFamily="34" charset="-34"/>
              </a:rPr>
              <a:t> 10</a:t>
            </a:r>
            <a:endParaRPr lang="th-TH" sz="1200" b="1" dirty="0">
              <a:solidFill>
                <a:schemeClr val="tx1"/>
              </a:solidFill>
              <a:latin typeface="TH SarabunPSK" pitchFamily="34" charset="-34"/>
              <a:cs typeface="TH SarabunPSK" pitchFamily="34" charset="-34"/>
            </a:endParaRPr>
          </a:p>
        </p:txBody>
      </p:sp>
      <p:sp>
        <p:nvSpPr>
          <p:cNvPr id="44" name="สี่เหลี่ยมผืนผ้า 43"/>
          <p:cNvSpPr/>
          <p:nvPr/>
        </p:nvSpPr>
        <p:spPr>
          <a:xfrm>
            <a:off x="214282" y="5143512"/>
            <a:ext cx="1714512" cy="1428760"/>
          </a:xfrm>
          <a:prstGeom prst="rect">
            <a:avLst/>
          </a:prstGeom>
          <a:solidFill>
            <a:srgbClr val="006699"/>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smtClean="0">
                <a:solidFill>
                  <a:schemeClr val="bg1"/>
                </a:solidFill>
                <a:latin typeface="TH SarabunPSK" pitchFamily="34" charset="-34"/>
                <a:cs typeface="TH SarabunPSK" pitchFamily="34" charset="-34"/>
              </a:rPr>
              <a:t>ขีดความสามารถด้านโครงสร้างพื้นฐาน</a:t>
            </a:r>
            <a:r>
              <a:rPr lang="en-US" sz="1600" b="1" dirty="0" smtClean="0">
                <a:solidFill>
                  <a:schemeClr val="bg1"/>
                </a:solidFill>
                <a:latin typeface="TH SarabunPSK" pitchFamily="34" charset="-34"/>
                <a:cs typeface="TH SarabunPSK" pitchFamily="34" charset="-34"/>
              </a:rPr>
              <a:t> </a:t>
            </a:r>
            <a:r>
              <a:rPr lang="th-TH" sz="1600" b="1" dirty="0" err="1" smtClean="0">
                <a:solidFill>
                  <a:schemeClr val="bg1"/>
                </a:solidFill>
                <a:latin typeface="TH SarabunPSK" pitchFamily="34" charset="-34"/>
                <a:cs typeface="TH SarabunPSK" pitchFamily="34" charset="-34"/>
              </a:rPr>
              <a:t>วทน.</a:t>
            </a:r>
            <a:r>
              <a:rPr lang="th-TH" sz="1600" b="1" dirty="0" smtClean="0">
                <a:solidFill>
                  <a:schemeClr val="bg1"/>
                </a:solidFill>
                <a:latin typeface="TH SarabunPSK" pitchFamily="34" charset="-34"/>
                <a:cs typeface="TH SarabunPSK" pitchFamily="34" charset="-34"/>
              </a:rPr>
              <a:t> อยู่ในอันดับไม่ต่ำกว่าที่</a:t>
            </a:r>
            <a:r>
              <a:rPr lang="en-US" sz="1600" b="1" dirty="0" smtClean="0">
                <a:solidFill>
                  <a:schemeClr val="bg1"/>
                </a:solidFill>
                <a:latin typeface="TH SarabunPSK" pitchFamily="34" charset="-34"/>
                <a:cs typeface="TH SarabunPSK" pitchFamily="34" charset="-34"/>
              </a:rPr>
              <a:t> 25</a:t>
            </a:r>
            <a:r>
              <a:rPr lang="th-TH" sz="1600" b="1" dirty="0" smtClean="0">
                <a:solidFill>
                  <a:schemeClr val="bg1"/>
                </a:solidFill>
                <a:latin typeface="TH SarabunPSK" pitchFamily="34" charset="-34"/>
                <a:cs typeface="TH SarabunPSK" pitchFamily="34" charset="-34"/>
              </a:rPr>
              <a:t> ของโลก </a:t>
            </a:r>
            <a:endParaRPr lang="th-TH" sz="1600" b="1" dirty="0">
              <a:solidFill>
                <a:schemeClr val="bg1"/>
              </a:solidFill>
              <a:latin typeface="TH SarabunPSK" pitchFamily="34" charset="-34"/>
              <a:cs typeface="TH SarabunPSK" pitchFamily="34" charset="-34"/>
            </a:endParaRPr>
          </a:p>
        </p:txBody>
      </p:sp>
      <p:sp>
        <p:nvSpPr>
          <p:cNvPr id="58" name="ลูกศรขึ้น 57"/>
          <p:cNvSpPr/>
          <p:nvPr/>
        </p:nvSpPr>
        <p:spPr>
          <a:xfrm>
            <a:off x="770352"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000"/>
          </a:p>
        </p:txBody>
      </p:sp>
      <p:sp>
        <p:nvSpPr>
          <p:cNvPr id="59" name="ลูกศรขึ้น 58"/>
          <p:cNvSpPr/>
          <p:nvPr/>
        </p:nvSpPr>
        <p:spPr>
          <a:xfrm>
            <a:off x="2500298"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000"/>
          </a:p>
        </p:txBody>
      </p:sp>
      <p:sp>
        <p:nvSpPr>
          <p:cNvPr id="60" name="ลูกศรขึ้น 59"/>
          <p:cNvSpPr/>
          <p:nvPr/>
        </p:nvSpPr>
        <p:spPr>
          <a:xfrm>
            <a:off x="4270814"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000"/>
          </a:p>
        </p:txBody>
      </p:sp>
      <p:sp>
        <p:nvSpPr>
          <p:cNvPr id="61" name="ลูกศรขึ้น 60"/>
          <p:cNvSpPr/>
          <p:nvPr/>
        </p:nvSpPr>
        <p:spPr>
          <a:xfrm>
            <a:off x="6000760"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000"/>
          </a:p>
        </p:txBody>
      </p:sp>
      <p:sp>
        <p:nvSpPr>
          <p:cNvPr id="62" name="ลูกศรขึ้น 61"/>
          <p:cNvSpPr/>
          <p:nvPr/>
        </p:nvSpPr>
        <p:spPr>
          <a:xfrm>
            <a:off x="7858148"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000"/>
          </a:p>
        </p:txBody>
      </p:sp>
      <p:sp>
        <p:nvSpPr>
          <p:cNvPr id="47" name="สี่เหลี่ยมผืนผ้า 46"/>
          <p:cNvSpPr/>
          <p:nvPr/>
        </p:nvSpPr>
        <p:spPr>
          <a:xfrm>
            <a:off x="214282" y="4143380"/>
            <a:ext cx="8786874" cy="581028"/>
          </a:xfrm>
          <a:prstGeom prst="rect">
            <a:avLst/>
          </a:prstGeom>
          <a:noFill/>
          <a:ln w="412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000"/>
          </a:p>
        </p:txBody>
      </p:sp>
      <p:sp>
        <p:nvSpPr>
          <p:cNvPr id="42" name="Cloud 39"/>
          <p:cNvSpPr/>
          <p:nvPr/>
        </p:nvSpPr>
        <p:spPr>
          <a:xfrm>
            <a:off x="0" y="571480"/>
            <a:ext cx="2475297" cy="691010"/>
          </a:xfrm>
          <a:prstGeom prst="cloud">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2000" b="1" dirty="0">
                <a:solidFill>
                  <a:schemeClr val="tx1"/>
                </a:solidFill>
                <a:latin typeface="TH SarabunPSK" pitchFamily="34" charset="-34"/>
                <a:cs typeface="TH SarabunPSK" pitchFamily="34" charset="-34"/>
              </a:rPr>
              <a:t>ภูมิ</a:t>
            </a:r>
            <a:r>
              <a:rPr lang="th-TH" sz="2000" b="1" dirty="0" smtClean="0">
                <a:solidFill>
                  <a:schemeClr val="tx1"/>
                </a:solidFill>
                <a:latin typeface="TH SarabunPSK" pitchFamily="34" charset="-34"/>
                <a:cs typeface="TH SarabunPSK" pitchFamily="34" charset="-34"/>
              </a:rPr>
              <a:t>รัฐศาสตร์</a:t>
            </a:r>
          </a:p>
        </p:txBody>
      </p:sp>
      <p:sp>
        <p:nvSpPr>
          <p:cNvPr id="48" name="Cloud 41"/>
          <p:cNvSpPr/>
          <p:nvPr/>
        </p:nvSpPr>
        <p:spPr>
          <a:xfrm>
            <a:off x="6012160" y="571480"/>
            <a:ext cx="3131840" cy="653004"/>
          </a:xfrm>
          <a:prstGeom prst="cloud">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2000" b="1" dirty="0" smtClean="0">
                <a:solidFill>
                  <a:schemeClr val="tx1"/>
                </a:solidFill>
                <a:latin typeface="TH SarabunPSK" pitchFamily="34" charset="-34"/>
                <a:cs typeface="TH SarabunPSK" pitchFamily="34" charset="-34"/>
              </a:rPr>
              <a:t>การเปลี่ยนแปลง</a:t>
            </a:r>
            <a:r>
              <a:rPr lang="th-TH" sz="2000" b="1" dirty="0">
                <a:solidFill>
                  <a:schemeClr val="tx1"/>
                </a:solidFill>
                <a:latin typeface="TH SarabunPSK" pitchFamily="34" charset="-34"/>
                <a:cs typeface="TH SarabunPSK" pitchFamily="34" charset="-34"/>
              </a:rPr>
              <a:t>ภูมิอากาศ</a:t>
            </a:r>
          </a:p>
        </p:txBody>
      </p:sp>
      <p:sp>
        <p:nvSpPr>
          <p:cNvPr id="68" name="สี่เหลี่ยมผืนผ้า 67"/>
          <p:cNvSpPr/>
          <p:nvPr/>
        </p:nvSpPr>
        <p:spPr>
          <a:xfrm>
            <a:off x="285720" y="3786190"/>
            <a:ext cx="8715436" cy="2498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400" b="1" dirty="0" smtClean="0">
                <a:solidFill>
                  <a:schemeClr val="tx1"/>
                </a:solidFill>
                <a:latin typeface="TH SarabunPSK" pitchFamily="34" charset="-34"/>
                <a:cs typeface="TH SarabunPSK" pitchFamily="34" charset="-34"/>
              </a:rPr>
              <a:t>เป้าทางทรัพยากรมนุษย์ (กำลังคน </a:t>
            </a:r>
            <a:r>
              <a:rPr lang="th-TH" sz="1400" b="1" dirty="0" err="1" smtClean="0">
                <a:solidFill>
                  <a:schemeClr val="tx1"/>
                </a:solidFill>
                <a:latin typeface="TH SarabunPSK" pitchFamily="34" charset="-34"/>
                <a:cs typeface="TH SarabunPSK" pitchFamily="34" charset="-34"/>
              </a:rPr>
              <a:t>วทน.</a:t>
            </a:r>
            <a:r>
              <a:rPr lang="th-TH" sz="1400" b="1" dirty="0" smtClean="0">
                <a:solidFill>
                  <a:schemeClr val="tx1"/>
                </a:solidFill>
                <a:latin typeface="TH SarabunPSK" pitchFamily="34" charset="-34"/>
                <a:cs typeface="TH SarabunPSK" pitchFamily="34" charset="-34"/>
              </a:rPr>
              <a:t>)</a:t>
            </a:r>
            <a:endParaRPr lang="th-TH" sz="1400" b="1" dirty="0">
              <a:solidFill>
                <a:schemeClr val="tx1"/>
              </a:solidFill>
              <a:latin typeface="TH SarabunPSK" pitchFamily="34" charset="-34"/>
              <a:cs typeface="TH SarabunPSK" pitchFamily="34" charset="-34"/>
            </a:endParaRPr>
          </a:p>
        </p:txBody>
      </p:sp>
      <p:sp>
        <p:nvSpPr>
          <p:cNvPr id="69" name="สี่เหลี่ยมผืนผ้า 68"/>
          <p:cNvSpPr/>
          <p:nvPr/>
        </p:nvSpPr>
        <p:spPr>
          <a:xfrm>
            <a:off x="285720" y="4822243"/>
            <a:ext cx="8715436" cy="249831"/>
          </a:xfrm>
          <a:prstGeom prst="rect">
            <a:avLst/>
          </a:prstGeom>
          <a:solidFill>
            <a:srgbClr val="006699"/>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400" b="1" dirty="0" smtClean="0">
                <a:solidFill>
                  <a:schemeClr val="bg1"/>
                </a:solidFill>
                <a:latin typeface="TH SarabunPSK" pitchFamily="34" charset="-34"/>
                <a:cs typeface="TH SarabunPSK" pitchFamily="34" charset="-34"/>
              </a:rPr>
              <a:t>เป้าทางโครงสร้างพื้นฐานและปัจจัยเอื้อ</a:t>
            </a:r>
            <a:endParaRPr lang="th-TH" sz="1400" b="1" dirty="0">
              <a:solidFill>
                <a:schemeClr val="bg1"/>
              </a:solidFill>
              <a:latin typeface="TH SarabunPSK" pitchFamily="34" charset="-34"/>
              <a:cs typeface="TH SarabunPSK" pitchFamily="34" charset="-34"/>
            </a:endParaRPr>
          </a:p>
        </p:txBody>
      </p:sp>
      <p:sp>
        <p:nvSpPr>
          <p:cNvPr id="43" name="สี่เหลี่ยมผืนผ้า 42"/>
          <p:cNvSpPr/>
          <p:nvPr/>
        </p:nvSpPr>
        <p:spPr>
          <a:xfrm>
            <a:off x="2000232" y="5143512"/>
            <a:ext cx="1714512" cy="642942"/>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ลงทุนวิจัยและพัฒนา</a:t>
            </a:r>
          </a:p>
          <a:p>
            <a:pPr algn="ctr"/>
            <a:r>
              <a:rPr lang="th-TH" sz="1200" b="1" dirty="0" smtClean="0">
                <a:solidFill>
                  <a:schemeClr val="tx1"/>
                </a:solidFill>
                <a:latin typeface="TH SarabunPSK" pitchFamily="34" charset="-34"/>
                <a:cs typeface="TH SarabunPSK" pitchFamily="34" charset="-34"/>
              </a:rPr>
              <a:t>ร้อยละ</a:t>
            </a:r>
            <a:r>
              <a:rPr lang="en-US" sz="1200" b="1" dirty="0" smtClean="0">
                <a:solidFill>
                  <a:schemeClr val="tx1"/>
                </a:solidFill>
                <a:latin typeface="TH SarabunPSK" pitchFamily="34" charset="-34"/>
                <a:cs typeface="TH SarabunPSK" pitchFamily="34" charset="-34"/>
              </a:rPr>
              <a:t> 2 </a:t>
            </a:r>
            <a:r>
              <a:rPr lang="th-TH" sz="1200" b="1" dirty="0" smtClean="0">
                <a:solidFill>
                  <a:schemeClr val="tx1"/>
                </a:solidFill>
                <a:latin typeface="TH SarabunPSK" pitchFamily="34" charset="-34"/>
                <a:cs typeface="TH SarabunPSK" pitchFamily="34" charset="-34"/>
              </a:rPr>
              <a:t>ของ </a:t>
            </a:r>
            <a:r>
              <a:rPr lang="en-US" sz="1200" b="1" dirty="0" smtClean="0">
                <a:solidFill>
                  <a:schemeClr val="tx1"/>
                </a:solidFill>
                <a:latin typeface="TH SarabunPSK" pitchFamily="34" charset="-34"/>
                <a:cs typeface="TH SarabunPSK" pitchFamily="34" charset="-34"/>
              </a:rPr>
              <a:t>GDP</a:t>
            </a:r>
          </a:p>
          <a:p>
            <a:pPr algn="ctr"/>
            <a:r>
              <a:rPr lang="en-US" sz="1200" b="1" dirty="0" smtClean="0">
                <a:solidFill>
                  <a:schemeClr val="tx1"/>
                </a:solidFill>
                <a:latin typeface="TH SarabunPSK" pitchFamily="34" charset="-34"/>
                <a:cs typeface="TH SarabunPSK" pitchFamily="34" charset="-34"/>
              </a:rPr>
              <a:t>(</a:t>
            </a:r>
            <a:r>
              <a:rPr lang="th-TH" sz="1200" b="1" dirty="0" smtClean="0">
                <a:solidFill>
                  <a:schemeClr val="tx1"/>
                </a:solidFill>
                <a:latin typeface="TH SarabunPSK" pitchFamily="34" charset="-34"/>
                <a:cs typeface="TH SarabunPSK" pitchFamily="34" charset="-34"/>
              </a:rPr>
              <a:t>รัฐ</a:t>
            </a:r>
            <a:r>
              <a:rPr lang="en-US" sz="1200" b="1" dirty="0" smtClean="0">
                <a:solidFill>
                  <a:schemeClr val="tx1"/>
                </a:solidFill>
                <a:latin typeface="TH SarabunPSK" pitchFamily="34" charset="-34"/>
                <a:cs typeface="TH SarabunPSK" pitchFamily="34" charset="-34"/>
              </a:rPr>
              <a:t>+</a:t>
            </a:r>
            <a:r>
              <a:rPr lang="th-TH" sz="1200" b="1" dirty="0" smtClean="0">
                <a:solidFill>
                  <a:schemeClr val="tx1"/>
                </a:solidFill>
                <a:latin typeface="TH SarabunPSK" pitchFamily="34" charset="-34"/>
                <a:cs typeface="TH SarabunPSK" pitchFamily="34" charset="-34"/>
              </a:rPr>
              <a:t>เอกชน)</a:t>
            </a:r>
            <a:endParaRPr lang="th-TH" sz="1200" b="1" dirty="0">
              <a:solidFill>
                <a:schemeClr val="tx1"/>
              </a:solidFill>
              <a:latin typeface="TH SarabunPSK" pitchFamily="34" charset="-34"/>
              <a:cs typeface="TH SarabunPSK" pitchFamily="34" charset="-34"/>
            </a:endParaRPr>
          </a:p>
        </p:txBody>
      </p:sp>
      <p:sp>
        <p:nvSpPr>
          <p:cNvPr id="49" name="สี่เหลี่ยมผืนผ้า 48"/>
          <p:cNvSpPr/>
          <p:nvPr/>
        </p:nvSpPr>
        <p:spPr>
          <a:xfrm>
            <a:off x="2000232" y="5929330"/>
            <a:ext cx="1714512" cy="642942"/>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มีโครงสร้างพื้นฐาน </a:t>
            </a:r>
            <a:r>
              <a:rPr lang="th-TH" sz="1200" b="1" dirty="0" err="1" smtClean="0">
                <a:solidFill>
                  <a:schemeClr val="tx1"/>
                </a:solidFill>
                <a:latin typeface="TH SarabunPSK" pitchFamily="34" charset="-34"/>
                <a:cs typeface="TH SarabunPSK" pitchFamily="34" charset="-34"/>
              </a:rPr>
              <a:t>วทน.</a:t>
            </a:r>
            <a:r>
              <a:rPr lang="th-TH" sz="1200" b="1" dirty="0" smtClean="0">
                <a:solidFill>
                  <a:schemeClr val="tx1"/>
                </a:solidFill>
                <a:latin typeface="TH SarabunPSK" pitchFamily="34" charset="-34"/>
                <a:cs typeface="TH SarabunPSK" pitchFamily="34" charset="-34"/>
              </a:rPr>
              <a:t> กระจายทั่วถึง  </a:t>
            </a:r>
            <a:endParaRPr lang="th-TH" sz="1200" b="1" dirty="0">
              <a:solidFill>
                <a:schemeClr val="tx1"/>
              </a:solidFill>
              <a:latin typeface="TH SarabunPSK" pitchFamily="34" charset="-34"/>
              <a:cs typeface="TH SarabunPSK" pitchFamily="34" charset="-34"/>
            </a:endParaRPr>
          </a:p>
        </p:txBody>
      </p:sp>
      <p:sp>
        <p:nvSpPr>
          <p:cNvPr id="51" name="สี่เหลี่ยมผืนผ้า 50"/>
          <p:cNvSpPr/>
          <p:nvPr/>
        </p:nvSpPr>
        <p:spPr>
          <a:xfrm>
            <a:off x="3786182" y="5143512"/>
            <a:ext cx="1714512" cy="642942"/>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มีสัดส่วนในการทำวิจัยของภาคเอกชนร้อยละ</a:t>
            </a:r>
            <a:r>
              <a:rPr lang="en-US" sz="1200" b="1" dirty="0" smtClean="0">
                <a:solidFill>
                  <a:schemeClr val="tx1"/>
                </a:solidFill>
                <a:latin typeface="TH SarabunPSK" pitchFamily="34" charset="-34"/>
                <a:cs typeface="TH SarabunPSK" pitchFamily="34" charset="-34"/>
              </a:rPr>
              <a:t> 70</a:t>
            </a:r>
            <a:endParaRPr lang="th-TH" sz="1200" b="1" dirty="0">
              <a:solidFill>
                <a:schemeClr val="tx1"/>
              </a:solidFill>
              <a:latin typeface="TH SarabunPSK" pitchFamily="34" charset="-34"/>
              <a:cs typeface="TH SarabunPSK" pitchFamily="34" charset="-34"/>
            </a:endParaRPr>
          </a:p>
        </p:txBody>
      </p:sp>
      <p:sp>
        <p:nvSpPr>
          <p:cNvPr id="52" name="สี่เหลี่ยมผืนผ้า 51"/>
          <p:cNvSpPr/>
          <p:nvPr/>
        </p:nvSpPr>
        <p:spPr>
          <a:xfrm>
            <a:off x="3786182" y="5929330"/>
            <a:ext cx="1714512" cy="642942"/>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มีจำนวนวัตกรรมที่นำไปใช้ในเชิงพาณิชย์เพิ่มขึ้น</a:t>
            </a:r>
            <a:endParaRPr lang="th-TH" sz="1200" b="1" dirty="0">
              <a:solidFill>
                <a:schemeClr val="tx1"/>
              </a:solidFill>
              <a:latin typeface="TH SarabunPSK" pitchFamily="34" charset="-34"/>
              <a:cs typeface="TH SarabunPSK" pitchFamily="34" charset="-34"/>
            </a:endParaRPr>
          </a:p>
        </p:txBody>
      </p:sp>
      <p:sp>
        <p:nvSpPr>
          <p:cNvPr id="53" name="สี่เหลี่ยมผืนผ้า 52"/>
          <p:cNvSpPr/>
          <p:nvPr/>
        </p:nvSpPr>
        <p:spPr>
          <a:xfrm>
            <a:off x="5572132" y="5143512"/>
            <a:ext cx="1714512" cy="642942"/>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มีการถ่ายทอดเทคโนโลยี  รัฐ เอกชน </a:t>
            </a:r>
            <a:r>
              <a:rPr lang="th-TH" sz="1200" b="1" dirty="0" err="1" smtClean="0">
                <a:solidFill>
                  <a:schemeClr val="tx1"/>
                </a:solidFill>
                <a:latin typeface="TH SarabunPSK" pitchFamily="34" charset="-34"/>
                <a:cs typeface="TH SarabunPSK" pitchFamily="34" charset="-34"/>
              </a:rPr>
              <a:t>ปชช</a:t>
            </a:r>
            <a:r>
              <a:rPr lang="th-TH" sz="1200" b="1" dirty="0" smtClean="0">
                <a:solidFill>
                  <a:schemeClr val="tx1"/>
                </a:solidFill>
                <a:latin typeface="TH SarabunPSK" pitchFamily="34" charset="-34"/>
                <a:cs typeface="TH SarabunPSK" pitchFamily="34" charset="-34"/>
              </a:rPr>
              <a:t> </a:t>
            </a:r>
            <a:r>
              <a:rPr lang="en-US" sz="1200" b="1" dirty="0" smtClean="0">
                <a:solidFill>
                  <a:schemeClr val="tx1"/>
                </a:solidFill>
                <a:latin typeface="TH SarabunPSK" pitchFamily="34" charset="-34"/>
                <a:cs typeface="TH SarabunPSK" pitchFamily="34" charset="-34"/>
              </a:rPr>
              <a:t> </a:t>
            </a:r>
            <a:r>
              <a:rPr lang="th-TH" sz="1200" b="1" dirty="0" smtClean="0">
                <a:solidFill>
                  <a:schemeClr val="tx1"/>
                </a:solidFill>
                <a:latin typeface="TH SarabunPSK" pitchFamily="34" charset="-34"/>
                <a:cs typeface="TH SarabunPSK" pitchFamily="34" charset="-34"/>
              </a:rPr>
              <a:t>มหาวิทยาลัย</a:t>
            </a:r>
            <a:r>
              <a:rPr lang="en-US" sz="1200" b="1" dirty="0" smtClean="0">
                <a:solidFill>
                  <a:schemeClr val="tx1"/>
                </a:solidFill>
                <a:latin typeface="TH SarabunPSK" pitchFamily="34" charset="-34"/>
                <a:cs typeface="TH SarabunPSK" pitchFamily="34" charset="-34"/>
              </a:rPr>
              <a:t> </a:t>
            </a:r>
            <a:r>
              <a:rPr lang="th-TH" sz="1200" b="1" dirty="0" smtClean="0">
                <a:solidFill>
                  <a:schemeClr val="tx1"/>
                </a:solidFill>
                <a:latin typeface="TH SarabunPSK" pitchFamily="34" charset="-34"/>
                <a:cs typeface="TH SarabunPSK" pitchFamily="34" charset="-34"/>
              </a:rPr>
              <a:t>เพิ่มขึ้น</a:t>
            </a:r>
            <a:endParaRPr lang="th-TH" sz="1200" b="1" dirty="0">
              <a:solidFill>
                <a:schemeClr val="tx1"/>
              </a:solidFill>
              <a:latin typeface="TH SarabunPSK" pitchFamily="34" charset="-34"/>
              <a:cs typeface="TH SarabunPSK" pitchFamily="34" charset="-34"/>
            </a:endParaRPr>
          </a:p>
        </p:txBody>
      </p:sp>
      <p:sp>
        <p:nvSpPr>
          <p:cNvPr id="54" name="สี่เหลี่ยมผืนผ้า 53"/>
          <p:cNvSpPr/>
          <p:nvPr/>
        </p:nvSpPr>
        <p:spPr>
          <a:xfrm>
            <a:off x="5572132" y="5929330"/>
            <a:ext cx="1714512" cy="642942"/>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สนับสนุนทางกฎหมาย กฎระเบียบ การเงิน การคลัง</a:t>
            </a:r>
            <a:endParaRPr lang="th-TH" sz="1200" b="1" dirty="0">
              <a:solidFill>
                <a:schemeClr val="tx1"/>
              </a:solidFill>
              <a:latin typeface="TH SarabunPSK" pitchFamily="34" charset="-34"/>
              <a:cs typeface="TH SarabunPSK" pitchFamily="34" charset="-34"/>
            </a:endParaRPr>
          </a:p>
        </p:txBody>
      </p:sp>
      <p:sp>
        <p:nvSpPr>
          <p:cNvPr id="55" name="สี่เหลี่ยมผืนผ้า 54"/>
          <p:cNvSpPr/>
          <p:nvPr/>
        </p:nvSpPr>
        <p:spPr>
          <a:xfrm>
            <a:off x="7358082" y="5143512"/>
            <a:ext cx="1714512" cy="642942"/>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มีระบบบริหารจัดการที่ดี สามารถสร้างแรงจูงใจ</a:t>
            </a:r>
            <a:endParaRPr lang="th-TH" sz="1200" b="1" dirty="0">
              <a:solidFill>
                <a:schemeClr val="tx1"/>
              </a:solidFill>
              <a:latin typeface="TH SarabunPSK" pitchFamily="34" charset="-34"/>
              <a:cs typeface="TH SarabunPSK" pitchFamily="34" charset="-34"/>
            </a:endParaRPr>
          </a:p>
        </p:txBody>
      </p:sp>
      <p:sp>
        <p:nvSpPr>
          <p:cNvPr id="56" name="สี่เหลี่ยมผืนผ้า 55"/>
          <p:cNvSpPr/>
          <p:nvPr/>
        </p:nvSpPr>
        <p:spPr>
          <a:xfrm>
            <a:off x="7358082" y="5929330"/>
            <a:ext cx="1714512" cy="642942"/>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b="1" dirty="0" smtClean="0">
                <a:solidFill>
                  <a:schemeClr val="tx1"/>
                </a:solidFill>
                <a:latin typeface="TH SarabunPSK" pitchFamily="34" charset="-34"/>
                <a:cs typeface="TH SarabunPSK" pitchFamily="34" charset="-34"/>
              </a:rPr>
              <a:t>มีสิทธิบัตร บทความ       การละเมิดทรัพย์สินทางปัญญาลดลง</a:t>
            </a:r>
            <a:endParaRPr lang="th-TH" sz="1200" b="1" dirty="0">
              <a:solidFill>
                <a:schemeClr val="tx1"/>
              </a:solidFill>
              <a:latin typeface="TH SarabunPSK" pitchFamily="34" charset="-34"/>
              <a:cs typeface="TH SarabunPSK" pitchFamily="34" charset="-34"/>
            </a:endParaRPr>
          </a:p>
        </p:txBody>
      </p:sp>
      <p:sp>
        <p:nvSpPr>
          <p:cNvPr id="45" name="ตัวยึดหมายเลขภาพนิ่ง 44"/>
          <p:cNvSpPr>
            <a:spLocks noGrp="1"/>
          </p:cNvSpPr>
          <p:nvPr>
            <p:ph type="sldNum" sz="quarter" idx="12"/>
          </p:nvPr>
        </p:nvSpPr>
        <p:spPr>
          <a:xfrm>
            <a:off x="7010400" y="6492875"/>
            <a:ext cx="2133600" cy="365125"/>
          </a:xfrm>
        </p:spPr>
        <p:txBody>
          <a:bodyPr/>
          <a:lstStyle/>
          <a:p>
            <a:pPr>
              <a:defRPr/>
            </a:pPr>
            <a:fld id="{FAD310B5-55F1-4602-ACF6-48A9BBB5C3FD}" type="slidenum">
              <a:rPr lang="th-TH" smtClean="0">
                <a:latin typeface="TH SarabunPSK" pitchFamily="34" charset="-34"/>
                <a:cs typeface="TH SarabunPSK" pitchFamily="34" charset="-34"/>
              </a:rPr>
              <a:pPr>
                <a:defRPr/>
              </a:pPr>
              <a:t>55</a:t>
            </a:fld>
            <a:endParaRPr lang="th-TH" dirty="0">
              <a:latin typeface="TH SarabunPSK" pitchFamily="34" charset="-34"/>
              <a:cs typeface="TH SarabunPSK" pitchFamily="34" charset="-34"/>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5" name="Text Box 20"/>
          <p:cNvSpPr txBox="1">
            <a:spLocks noChangeArrowheads="1"/>
          </p:cNvSpPr>
          <p:nvPr/>
        </p:nvSpPr>
        <p:spPr bwMode="auto">
          <a:xfrm>
            <a:off x="-36513" y="-24"/>
            <a:ext cx="9144001" cy="439737"/>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sz="1800" b="1" dirty="0" smtClean="0">
                <a:latin typeface="Tahoma" pitchFamily="34" charset="0"/>
                <a:ea typeface="Tahoma" pitchFamily="34" charset="0"/>
                <a:cs typeface="Tahoma" pitchFamily="34" charset="0"/>
              </a:rPr>
              <a:t>กลยุทธ์และมาตรการหลักของแผน </a:t>
            </a:r>
            <a:r>
              <a:rPr lang="th-TH" sz="1800" b="1" dirty="0" err="1" smtClean="0">
                <a:latin typeface="Tahoma" pitchFamily="34" charset="0"/>
                <a:ea typeface="Tahoma" pitchFamily="34" charset="0"/>
                <a:cs typeface="Tahoma" pitchFamily="34" charset="0"/>
              </a:rPr>
              <a:t>วทน.</a:t>
            </a:r>
            <a:r>
              <a:rPr lang="th-TH" sz="1800" b="1" dirty="0" smtClean="0">
                <a:latin typeface="Tahoma" pitchFamily="34" charset="0"/>
                <a:ea typeface="Tahoma" pitchFamily="34" charset="0"/>
                <a:cs typeface="Tahoma" pitchFamily="34" charset="0"/>
              </a:rPr>
              <a:t> แห่งชาติ (พ.ศ. </a:t>
            </a:r>
            <a:r>
              <a:rPr lang="en-US" sz="1800" b="1" dirty="0" smtClean="0">
                <a:latin typeface="Tahoma" pitchFamily="34" charset="0"/>
                <a:ea typeface="Tahoma" pitchFamily="34" charset="0"/>
                <a:cs typeface="Tahoma" pitchFamily="34" charset="0"/>
              </a:rPr>
              <a:t>2555-2564) </a:t>
            </a:r>
            <a:endParaRPr lang="th-TH" sz="1800" b="1" dirty="0">
              <a:latin typeface="Tahoma" pitchFamily="34" charset="0"/>
              <a:ea typeface="Tahoma" pitchFamily="34" charset="0"/>
              <a:cs typeface="Tahoma" pitchFamily="34" charset="0"/>
            </a:endParaRPr>
          </a:p>
        </p:txBody>
      </p:sp>
      <p:sp>
        <p:nvSpPr>
          <p:cNvPr id="17" name="สี่เหลี่ยมผืนผ้า 16"/>
          <p:cNvSpPr/>
          <p:nvPr/>
        </p:nvSpPr>
        <p:spPr>
          <a:xfrm>
            <a:off x="3143240" y="1770045"/>
            <a:ext cx="2820282" cy="930322"/>
          </a:xfrm>
          <a:prstGeom prst="rect">
            <a:avLst/>
          </a:prstGeom>
          <a:noFill/>
          <a:ln>
            <a:solidFill>
              <a:srgbClr val="92D050"/>
            </a:solid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700"/>
              </a:lnSpc>
            </a:pPr>
            <a:r>
              <a:rPr lang="th-TH" sz="1600" b="1" dirty="0" smtClean="0">
                <a:solidFill>
                  <a:schemeClr val="tx1"/>
                </a:solidFill>
                <a:latin typeface="Angsana New" pitchFamily="18" charset="-34"/>
                <a:cs typeface="Angsana New" pitchFamily="18" charset="-34"/>
              </a:rPr>
              <a:t>ยุทธศาสตร์ที่</a:t>
            </a:r>
            <a:r>
              <a:rPr lang="en-US" sz="1600" b="1" dirty="0" smtClean="0">
                <a:solidFill>
                  <a:schemeClr val="tx1"/>
                </a:solidFill>
                <a:latin typeface="Angsana New" pitchFamily="18" charset="-34"/>
                <a:cs typeface="Angsana New" pitchFamily="18" charset="-34"/>
              </a:rPr>
              <a:t> 2</a:t>
            </a:r>
          </a:p>
          <a:p>
            <a:pPr algn="ctr">
              <a:lnSpc>
                <a:spcPts val="1700"/>
              </a:lnSpc>
            </a:pPr>
            <a:r>
              <a:rPr lang="th-TH" sz="1600" b="1" dirty="0" smtClean="0">
                <a:solidFill>
                  <a:schemeClr val="tx1"/>
                </a:solidFill>
                <a:latin typeface="Angsana New" pitchFamily="18" charset="-34"/>
                <a:cs typeface="Angsana New" pitchFamily="18" charset="-34"/>
              </a:rPr>
              <a:t>การเพิ่มขีดความสามารถ ความยืดหยุ่น และนวัตกรรมในภาคเกษตร ผลิตและบริการด้วย </a:t>
            </a:r>
            <a:r>
              <a:rPr lang="th-TH" sz="1600" b="1" dirty="0" err="1" smtClean="0">
                <a:solidFill>
                  <a:schemeClr val="tx1"/>
                </a:solidFill>
                <a:latin typeface="Angsana New" pitchFamily="18" charset="-34"/>
                <a:cs typeface="Angsana New" pitchFamily="18" charset="-34"/>
              </a:rPr>
              <a:t>วทน.</a:t>
            </a:r>
            <a:r>
              <a:rPr lang="th-TH" sz="1600" b="1" dirty="0" smtClean="0">
                <a:solidFill>
                  <a:schemeClr val="tx1"/>
                </a:solidFill>
                <a:latin typeface="Angsana New" pitchFamily="18" charset="-34"/>
                <a:cs typeface="Angsana New" pitchFamily="18" charset="-34"/>
              </a:rPr>
              <a:t> </a:t>
            </a:r>
            <a:endParaRPr lang="en-US" sz="1600" dirty="0">
              <a:solidFill>
                <a:schemeClr val="tx1"/>
              </a:solidFill>
              <a:latin typeface="Angsana New" pitchFamily="18" charset="-34"/>
              <a:cs typeface="Angsana New" pitchFamily="18" charset="-34"/>
            </a:endParaRPr>
          </a:p>
        </p:txBody>
      </p:sp>
      <p:sp>
        <p:nvSpPr>
          <p:cNvPr id="21" name="สี่เหลี่ยมผืนผ้า 20"/>
          <p:cNvSpPr/>
          <p:nvPr/>
        </p:nvSpPr>
        <p:spPr>
          <a:xfrm>
            <a:off x="234935" y="1770045"/>
            <a:ext cx="2811843" cy="930322"/>
          </a:xfrm>
          <a:prstGeom prst="rect">
            <a:avLst/>
          </a:prstGeom>
          <a:noFill/>
          <a:ln>
            <a:solidFill>
              <a:srgbClr val="92D050"/>
            </a:solid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700"/>
              </a:lnSpc>
              <a:defRPr/>
            </a:pPr>
            <a:r>
              <a:rPr lang="th-TH" sz="1600" b="1" dirty="0" smtClean="0">
                <a:solidFill>
                  <a:schemeClr val="tx1"/>
                </a:solidFill>
                <a:latin typeface="Angsana New" pitchFamily="18" charset="-34"/>
                <a:cs typeface="Angsana New" pitchFamily="18" charset="-34"/>
              </a:rPr>
              <a:t>ยุทธศาสตร์ที่</a:t>
            </a:r>
            <a:r>
              <a:rPr lang="en-US" sz="1600" b="1" dirty="0" smtClean="0">
                <a:solidFill>
                  <a:schemeClr val="tx1"/>
                </a:solidFill>
                <a:latin typeface="Angsana New" pitchFamily="18" charset="-34"/>
                <a:cs typeface="Angsana New" pitchFamily="18" charset="-34"/>
              </a:rPr>
              <a:t> 1</a:t>
            </a:r>
            <a:endParaRPr lang="th-TH" sz="1600" b="1" dirty="0" smtClean="0">
              <a:solidFill>
                <a:schemeClr val="tx1"/>
              </a:solidFill>
              <a:latin typeface="Angsana New" pitchFamily="18" charset="-34"/>
              <a:cs typeface="Angsana New" pitchFamily="18" charset="-34"/>
            </a:endParaRPr>
          </a:p>
          <a:p>
            <a:pPr algn="ctr">
              <a:lnSpc>
                <a:spcPts val="1700"/>
              </a:lnSpc>
              <a:defRPr/>
            </a:pPr>
            <a:r>
              <a:rPr lang="th-TH" sz="1600" b="1" dirty="0" smtClean="0">
                <a:solidFill>
                  <a:schemeClr val="tx1"/>
                </a:solidFill>
                <a:latin typeface="Angsana New" pitchFamily="18" charset="-34"/>
                <a:cs typeface="Angsana New" pitchFamily="18" charset="-34"/>
              </a:rPr>
              <a:t>การพัฒนาความเข้มแข็งของสังคม ชุมชน และท้องถิ่นด้วย </a:t>
            </a:r>
            <a:r>
              <a:rPr lang="th-TH" sz="1600" b="1" dirty="0" err="1" smtClean="0">
                <a:solidFill>
                  <a:schemeClr val="tx1"/>
                </a:solidFill>
                <a:latin typeface="Angsana New" pitchFamily="18" charset="-34"/>
                <a:cs typeface="Angsana New" pitchFamily="18" charset="-34"/>
              </a:rPr>
              <a:t>วทน.</a:t>
            </a:r>
            <a:endParaRPr lang="th-TH" sz="1600" b="1" dirty="0">
              <a:solidFill>
                <a:schemeClr val="tx1"/>
              </a:solidFill>
              <a:latin typeface="Angsana New" pitchFamily="18" charset="-34"/>
              <a:cs typeface="Angsana New" pitchFamily="18" charset="-34"/>
            </a:endParaRPr>
          </a:p>
        </p:txBody>
      </p:sp>
      <p:sp>
        <p:nvSpPr>
          <p:cNvPr id="22" name="Text Box 28"/>
          <p:cNvSpPr txBox="1">
            <a:spLocks noChangeArrowheads="1"/>
          </p:cNvSpPr>
          <p:nvPr/>
        </p:nvSpPr>
        <p:spPr bwMode="auto">
          <a:xfrm>
            <a:off x="6072198" y="1785926"/>
            <a:ext cx="2820282" cy="922994"/>
          </a:xfrm>
          <a:prstGeom prst="rect">
            <a:avLst/>
          </a:prstGeom>
          <a:noFill/>
          <a:ln w="9525">
            <a:solidFill>
              <a:srgbClr val="92D050"/>
            </a:solidFill>
            <a:miter lim="800000"/>
            <a:headEnd/>
            <a:tailEnd/>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lnSpc>
                <a:spcPts val="1700"/>
              </a:lnSpc>
              <a:defRPr/>
            </a:pPr>
            <a:r>
              <a:rPr lang="th-TH" sz="1600" b="1" spc="-20" dirty="0" smtClean="0"/>
              <a:t>ยุทธศาสตร์ที่</a:t>
            </a:r>
            <a:r>
              <a:rPr lang="en-US" sz="1600" b="1" spc="-20" dirty="0" smtClean="0"/>
              <a:t> </a:t>
            </a:r>
            <a:r>
              <a:rPr lang="en-US" sz="1600" b="1" spc="-20" dirty="0" smtClean="0">
                <a:latin typeface="Angsana New" pitchFamily="18" charset="-34"/>
                <a:cs typeface="Angsana New" pitchFamily="18" charset="-34"/>
              </a:rPr>
              <a:t>3</a:t>
            </a:r>
            <a:endParaRPr lang="th-TH" sz="1600" b="1" spc="-20" dirty="0" smtClean="0">
              <a:latin typeface="Angsana New" pitchFamily="18" charset="-34"/>
              <a:cs typeface="Angsana New" pitchFamily="18" charset="-34"/>
            </a:endParaRPr>
          </a:p>
          <a:p>
            <a:pPr algn="ctr">
              <a:lnSpc>
                <a:spcPts val="1700"/>
              </a:lnSpc>
              <a:defRPr/>
            </a:pPr>
            <a:r>
              <a:rPr lang="th-TH" sz="1600" b="1" spc="-20" dirty="0" smtClean="0"/>
              <a:t>การเสริมสร้างความมั่นคงด้านพลังงาน ทรัพยากร ธรรมชาติและสิ่งแวดล้อมของประเทศด้วย </a:t>
            </a:r>
            <a:r>
              <a:rPr lang="th-TH" sz="1600" b="1" spc="-20" dirty="0" err="1" smtClean="0"/>
              <a:t>วทน.</a:t>
            </a:r>
            <a:endParaRPr lang="th-TH" sz="1600" b="1" spc="-20" dirty="0">
              <a:latin typeface="Angsana New" pitchFamily="18" charset="-34"/>
              <a:cs typeface="Angsana New" pitchFamily="18" charset="-34"/>
            </a:endParaRPr>
          </a:p>
        </p:txBody>
      </p:sp>
      <p:sp>
        <p:nvSpPr>
          <p:cNvPr id="23" name="สามเหลี่ยมหน้าจั่ว 22"/>
          <p:cNvSpPr/>
          <p:nvPr/>
        </p:nvSpPr>
        <p:spPr>
          <a:xfrm>
            <a:off x="214282" y="500042"/>
            <a:ext cx="8721171" cy="1119620"/>
          </a:xfrm>
          <a:prstGeom prst="triangle">
            <a:avLst/>
          </a:prstGeom>
          <a:solidFill>
            <a:srgbClr val="92D050">
              <a:alpha val="33000"/>
            </a:srgbClr>
          </a:solidFill>
          <a:ln>
            <a:no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3200" b="1" dirty="0" smtClean="0">
                <a:solidFill>
                  <a:schemeClr val="tx1"/>
                </a:solidFill>
                <a:latin typeface="Angsana New" pitchFamily="18" charset="-34"/>
                <a:cs typeface="Angsana New" pitchFamily="18" charset="-34"/>
              </a:rPr>
              <a:t>นวัตกรรมเขียว</a:t>
            </a:r>
          </a:p>
          <a:p>
            <a:pPr algn="ctr"/>
            <a:r>
              <a:rPr lang="th-TH" sz="1600" b="1" dirty="0" smtClean="0">
                <a:solidFill>
                  <a:schemeClr val="tx1"/>
                </a:solidFill>
                <a:latin typeface="Angsana New" pitchFamily="18" charset="-34"/>
                <a:cs typeface="Angsana New" pitchFamily="18" charset="-34"/>
              </a:rPr>
              <a:t>เพื่อสังคมดีมีคุณภาพและเศรษฐกิจที่มีเสถียรภาพ</a:t>
            </a:r>
            <a:r>
              <a:rPr lang="en-US" sz="1600" b="1" dirty="0" smtClean="0">
                <a:solidFill>
                  <a:schemeClr val="tx1"/>
                </a:solidFill>
                <a:latin typeface="Angsana New" pitchFamily="18" charset="-34"/>
                <a:cs typeface="Angsana New" pitchFamily="18" charset="-34"/>
              </a:rPr>
              <a:t>”</a:t>
            </a:r>
          </a:p>
          <a:p>
            <a:pPr algn="ctr" fontAlgn="auto">
              <a:spcBef>
                <a:spcPts val="0"/>
              </a:spcBef>
              <a:spcAft>
                <a:spcPts val="0"/>
              </a:spcAft>
              <a:defRPr/>
            </a:pPr>
            <a:endParaRPr lang="th-TH" sz="3600" b="1" dirty="0">
              <a:solidFill>
                <a:schemeClr val="tx1"/>
              </a:solidFill>
              <a:latin typeface="Times New Roman" pitchFamily="18" charset="0"/>
              <a:cs typeface="+mj-cs"/>
            </a:endParaRPr>
          </a:p>
        </p:txBody>
      </p:sp>
      <p:grpSp>
        <p:nvGrpSpPr>
          <p:cNvPr id="2" name="กลุ่ม 63"/>
          <p:cNvGrpSpPr/>
          <p:nvPr/>
        </p:nvGrpSpPr>
        <p:grpSpPr>
          <a:xfrm>
            <a:off x="770352" y="3971352"/>
            <a:ext cx="7572428" cy="249736"/>
            <a:chOff x="770352" y="4221088"/>
            <a:chExt cx="7572428" cy="249736"/>
          </a:xfrm>
        </p:grpSpPr>
        <p:sp>
          <p:nvSpPr>
            <p:cNvPr id="58" name="ลูกศรขึ้น 57"/>
            <p:cNvSpPr/>
            <p:nvPr/>
          </p:nvSpPr>
          <p:spPr>
            <a:xfrm>
              <a:off x="770352" y="4221088"/>
              <a:ext cx="484632" cy="24973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ลูกศรขึ้น 58"/>
            <p:cNvSpPr/>
            <p:nvPr/>
          </p:nvSpPr>
          <p:spPr>
            <a:xfrm>
              <a:off x="2500298" y="4221088"/>
              <a:ext cx="484632" cy="24973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ลูกศรขึ้น 59"/>
            <p:cNvSpPr/>
            <p:nvPr/>
          </p:nvSpPr>
          <p:spPr>
            <a:xfrm>
              <a:off x="4270814" y="4221088"/>
              <a:ext cx="484632" cy="24973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ลูกศรขึ้น 60"/>
            <p:cNvSpPr/>
            <p:nvPr/>
          </p:nvSpPr>
          <p:spPr>
            <a:xfrm>
              <a:off x="6000760" y="4221088"/>
              <a:ext cx="484632" cy="24973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ลูกศรขึ้น 61"/>
            <p:cNvSpPr/>
            <p:nvPr/>
          </p:nvSpPr>
          <p:spPr>
            <a:xfrm>
              <a:off x="7858148" y="4221088"/>
              <a:ext cx="484632" cy="24973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42" name="Cloud 39"/>
          <p:cNvSpPr/>
          <p:nvPr/>
        </p:nvSpPr>
        <p:spPr>
          <a:xfrm>
            <a:off x="0" y="571480"/>
            <a:ext cx="2475297" cy="691010"/>
          </a:xfrm>
          <a:prstGeom prst="cloud">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600" b="1" dirty="0">
                <a:solidFill>
                  <a:schemeClr val="tx1"/>
                </a:solidFill>
                <a:latin typeface="Angsana New" pitchFamily="18" charset="-34"/>
                <a:cs typeface="Angsana New" pitchFamily="18" charset="-34"/>
              </a:rPr>
              <a:t>ภูมิ</a:t>
            </a:r>
            <a:r>
              <a:rPr lang="th-TH" sz="1600" b="1" dirty="0" smtClean="0">
                <a:solidFill>
                  <a:schemeClr val="tx1"/>
                </a:solidFill>
                <a:latin typeface="Angsana New" pitchFamily="18" charset="-34"/>
                <a:cs typeface="Angsana New" pitchFamily="18" charset="-34"/>
              </a:rPr>
              <a:t>รัฐศาสตร์</a:t>
            </a:r>
          </a:p>
          <a:p>
            <a:pPr algn="ctr">
              <a:defRPr/>
            </a:pPr>
            <a:r>
              <a:rPr lang="th-TH" sz="1600" b="1" dirty="0" smtClean="0">
                <a:solidFill>
                  <a:schemeClr val="tx1"/>
                </a:solidFill>
                <a:latin typeface="Angsana New" pitchFamily="18" charset="-34"/>
                <a:cs typeface="Angsana New" pitchFamily="18" charset="-34"/>
              </a:rPr>
              <a:t>และกระแสประชาคมใหม่</a:t>
            </a:r>
            <a:endParaRPr lang="th-TH" sz="1600" b="1" dirty="0">
              <a:solidFill>
                <a:schemeClr val="tx1"/>
              </a:solidFill>
              <a:latin typeface="Angsana New" pitchFamily="18" charset="-34"/>
              <a:cs typeface="Angsana New" pitchFamily="18" charset="-34"/>
            </a:endParaRPr>
          </a:p>
        </p:txBody>
      </p:sp>
      <p:sp>
        <p:nvSpPr>
          <p:cNvPr id="48" name="Cloud 41"/>
          <p:cNvSpPr/>
          <p:nvPr/>
        </p:nvSpPr>
        <p:spPr>
          <a:xfrm>
            <a:off x="6786546" y="571480"/>
            <a:ext cx="2357454" cy="653004"/>
          </a:xfrm>
          <a:prstGeom prst="cloud">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600" b="1" dirty="0">
                <a:solidFill>
                  <a:schemeClr val="tx1"/>
                </a:solidFill>
                <a:latin typeface="Angsana New" pitchFamily="18" charset="-34"/>
                <a:cs typeface="Angsana New" pitchFamily="18" charset="-34"/>
              </a:rPr>
              <a:t>การเปลี่ยนแปลงภูมิอากาศ</a:t>
            </a:r>
          </a:p>
        </p:txBody>
      </p:sp>
      <p:sp>
        <p:nvSpPr>
          <p:cNvPr id="43" name="สี่เหลี่ยมผืนผ้า 42"/>
          <p:cNvSpPr/>
          <p:nvPr/>
        </p:nvSpPr>
        <p:spPr>
          <a:xfrm>
            <a:off x="214282" y="5805264"/>
            <a:ext cx="8715435" cy="391472"/>
          </a:xfrm>
          <a:prstGeom prst="rect">
            <a:avLst/>
          </a:prstGeom>
          <a:noFill/>
          <a:ln>
            <a:solidFill>
              <a:srgbClr val="92D050"/>
            </a:solid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h-TH" sz="2000" b="1" dirty="0" smtClean="0">
                <a:solidFill>
                  <a:schemeClr val="tx1"/>
                </a:solidFill>
                <a:latin typeface="Angsana New" pitchFamily="18" charset="-34"/>
                <a:cs typeface="Angsana New" pitchFamily="18" charset="-34"/>
              </a:rPr>
              <a:t>ยุทธศาสตร์ที่</a:t>
            </a:r>
            <a:r>
              <a:rPr lang="en-US" sz="2000" b="1" dirty="0" smtClean="0">
                <a:solidFill>
                  <a:schemeClr val="tx1"/>
                </a:solidFill>
                <a:latin typeface="Angsana New" pitchFamily="18" charset="-34"/>
                <a:cs typeface="Angsana New" pitchFamily="18" charset="-34"/>
              </a:rPr>
              <a:t> 5</a:t>
            </a:r>
            <a:r>
              <a:rPr lang="th-TH" sz="2000" b="1" dirty="0" smtClean="0">
                <a:solidFill>
                  <a:schemeClr val="tx1"/>
                </a:solidFill>
                <a:latin typeface="Angsana New" pitchFamily="18" charset="-34"/>
                <a:cs typeface="Angsana New" pitchFamily="18" charset="-34"/>
              </a:rPr>
              <a:t> การส่งเสริมและสนับสนุนการพัฒนาโครงสร้างพื้นฐานและปัจจัยเอื้อในการพัฒนา </a:t>
            </a:r>
            <a:r>
              <a:rPr lang="th-TH" sz="2000" b="1" dirty="0" err="1" smtClean="0">
                <a:solidFill>
                  <a:schemeClr val="tx1"/>
                </a:solidFill>
                <a:latin typeface="Angsana New" pitchFamily="18" charset="-34"/>
                <a:cs typeface="Angsana New" pitchFamily="18" charset="-34"/>
              </a:rPr>
              <a:t>วทน.</a:t>
            </a:r>
            <a:r>
              <a:rPr lang="th-TH" sz="2000" b="1" dirty="0" smtClean="0">
                <a:solidFill>
                  <a:schemeClr val="tx1"/>
                </a:solidFill>
                <a:latin typeface="Angsana New" pitchFamily="18" charset="-34"/>
                <a:cs typeface="Angsana New" pitchFamily="18" charset="-34"/>
              </a:rPr>
              <a:t> ของประเทศ</a:t>
            </a:r>
          </a:p>
        </p:txBody>
      </p:sp>
      <p:sp>
        <p:nvSpPr>
          <p:cNvPr id="49" name="สี่เหลี่ยมผืนผ้า 31"/>
          <p:cNvSpPr/>
          <p:nvPr/>
        </p:nvSpPr>
        <p:spPr>
          <a:xfrm>
            <a:off x="214282" y="4271330"/>
            <a:ext cx="8710190" cy="381806"/>
          </a:xfrm>
          <a:prstGeom prst="rect">
            <a:avLst/>
          </a:prstGeom>
          <a:noFill/>
          <a:ln>
            <a:solidFill>
              <a:schemeClr val="accent3"/>
            </a:solid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2000" b="1" dirty="0" smtClean="0">
                <a:solidFill>
                  <a:schemeClr val="tx1"/>
                </a:solidFill>
                <a:latin typeface="Angsana New" pitchFamily="18" charset="-34"/>
                <a:cs typeface="Angsana New" pitchFamily="18" charset="-34"/>
              </a:rPr>
              <a:t>ยุทธศาสตร์ที่</a:t>
            </a:r>
            <a:r>
              <a:rPr lang="en-US" sz="2000" b="1" dirty="0" smtClean="0">
                <a:solidFill>
                  <a:schemeClr val="tx1"/>
                </a:solidFill>
                <a:latin typeface="Angsana New" pitchFamily="18" charset="-34"/>
                <a:cs typeface="Angsana New" pitchFamily="18" charset="-34"/>
              </a:rPr>
              <a:t> 4</a:t>
            </a:r>
            <a:r>
              <a:rPr lang="th-TH" sz="2000" b="1" dirty="0" smtClean="0">
                <a:solidFill>
                  <a:schemeClr val="tx1"/>
                </a:solidFill>
                <a:latin typeface="Angsana New" pitchFamily="18" charset="-34"/>
                <a:cs typeface="Angsana New" pitchFamily="18" charset="-34"/>
              </a:rPr>
              <a:t> การพัฒนาและเพิ่มศักยภาพทุนมนุษย์ของประเทศด้าน </a:t>
            </a:r>
            <a:r>
              <a:rPr lang="th-TH" sz="2000" b="1" dirty="0" err="1" smtClean="0">
                <a:solidFill>
                  <a:schemeClr val="tx1"/>
                </a:solidFill>
                <a:latin typeface="Angsana New" pitchFamily="18" charset="-34"/>
                <a:cs typeface="Angsana New" pitchFamily="18" charset="-34"/>
              </a:rPr>
              <a:t>วทน.</a:t>
            </a:r>
            <a:r>
              <a:rPr lang="th-TH" sz="2000" b="1" dirty="0" smtClean="0">
                <a:solidFill>
                  <a:schemeClr val="tx1"/>
                </a:solidFill>
                <a:latin typeface="Angsana New" pitchFamily="18" charset="-34"/>
                <a:cs typeface="Angsana New" pitchFamily="18" charset="-34"/>
              </a:rPr>
              <a:t> </a:t>
            </a:r>
            <a:endParaRPr lang="th-TH" sz="2000" b="1" dirty="0">
              <a:solidFill>
                <a:schemeClr val="tx1"/>
              </a:solidFill>
              <a:latin typeface="Angsana New" pitchFamily="18" charset="-34"/>
              <a:cs typeface="Angsana New" pitchFamily="18" charset="-34"/>
            </a:endParaRPr>
          </a:p>
        </p:txBody>
      </p:sp>
      <p:sp>
        <p:nvSpPr>
          <p:cNvPr id="70" name="สี่เหลี่ยมผืนผ้า 69"/>
          <p:cNvSpPr/>
          <p:nvPr/>
        </p:nvSpPr>
        <p:spPr>
          <a:xfrm>
            <a:off x="179512" y="3567886"/>
            <a:ext cx="8712968" cy="365170"/>
          </a:xfrm>
          <a:prstGeom prst="rect">
            <a:avLst/>
          </a:prstGeom>
          <a:solidFill>
            <a:srgbClr val="92D050"/>
          </a:solidFill>
          <a:ln w="127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ngsana New" pitchFamily="18" charset="-34"/>
                <a:cs typeface="Angsana New" pitchFamily="18" charset="-34"/>
              </a:rPr>
              <a:t>Basic/ Integrated/ Convergent Technologies </a:t>
            </a:r>
            <a:r>
              <a:rPr lang="en-US" sz="2000" b="1" dirty="0" smtClean="0">
                <a:solidFill>
                  <a:srgbClr val="FF0000"/>
                </a:solidFill>
                <a:latin typeface="Angsana New" pitchFamily="18" charset="-34"/>
                <a:cs typeface="Angsana New" pitchFamily="18" charset="-34"/>
              </a:rPr>
              <a:t>(Earth Science, </a:t>
            </a:r>
            <a:r>
              <a:rPr lang="en-US" sz="2000" b="1" dirty="0" err="1" smtClean="0">
                <a:solidFill>
                  <a:srgbClr val="FF0000"/>
                </a:solidFill>
                <a:latin typeface="Angsana New" pitchFamily="18" charset="-34"/>
                <a:cs typeface="Angsana New" pitchFamily="18" charset="-34"/>
              </a:rPr>
              <a:t>Neuro</a:t>
            </a:r>
            <a:r>
              <a:rPr lang="en-US" sz="2000" b="1" dirty="0" smtClean="0">
                <a:solidFill>
                  <a:srgbClr val="FF0000"/>
                </a:solidFill>
                <a:latin typeface="Angsana New" pitchFamily="18" charset="-34"/>
                <a:cs typeface="Angsana New" pitchFamily="18" charset="-34"/>
              </a:rPr>
              <a:t> Science, ICT, New Materials, Biotech, Nanotech)</a:t>
            </a:r>
            <a:endParaRPr lang="th-TH" sz="2000" b="1" dirty="0">
              <a:solidFill>
                <a:srgbClr val="FF0000"/>
              </a:solidFill>
              <a:latin typeface="Angsana New" pitchFamily="18" charset="-34"/>
              <a:cs typeface="Angsana New" pitchFamily="18" charset="-34"/>
            </a:endParaRPr>
          </a:p>
        </p:txBody>
      </p:sp>
      <p:sp>
        <p:nvSpPr>
          <p:cNvPr id="32" name="สี่เหลี่ยมผืนผ้า 31"/>
          <p:cNvSpPr/>
          <p:nvPr/>
        </p:nvSpPr>
        <p:spPr>
          <a:xfrm>
            <a:off x="179512" y="2780928"/>
            <a:ext cx="2915829" cy="714950"/>
          </a:xfrm>
          <a:prstGeom prst="rect">
            <a:avLst/>
          </a:prstGeom>
          <a:solidFill>
            <a:srgbClr val="92D050"/>
          </a:solidFill>
          <a:ln w="12700">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2000" b="1" dirty="0" smtClean="0">
                <a:solidFill>
                  <a:schemeClr val="tx1"/>
                </a:solidFill>
                <a:latin typeface="Angsana New" pitchFamily="18" charset="-34"/>
                <a:cs typeface="Angsana New" pitchFamily="18" charset="-34"/>
              </a:rPr>
              <a:t>Green Society</a:t>
            </a:r>
          </a:p>
          <a:p>
            <a:pPr algn="ctr">
              <a:lnSpc>
                <a:spcPts val="1800"/>
              </a:lnSpc>
            </a:pPr>
            <a:r>
              <a:rPr lang="en-US" sz="2000" b="1" dirty="0" smtClean="0">
                <a:solidFill>
                  <a:srgbClr val="FF0000"/>
                </a:solidFill>
                <a:latin typeface="Angsana New" pitchFamily="18" charset="-34"/>
                <a:cs typeface="Angsana New" pitchFamily="18" charset="-34"/>
              </a:rPr>
              <a:t>Inclusive Innovation</a:t>
            </a:r>
          </a:p>
          <a:p>
            <a:pPr algn="ctr">
              <a:lnSpc>
                <a:spcPts val="1800"/>
              </a:lnSpc>
            </a:pPr>
            <a:r>
              <a:rPr lang="en-US" sz="2000" b="1" dirty="0" smtClean="0">
                <a:solidFill>
                  <a:srgbClr val="FF0000"/>
                </a:solidFill>
                <a:latin typeface="Angsana New" pitchFamily="18" charset="-34"/>
                <a:cs typeface="Angsana New" pitchFamily="18" charset="-34"/>
              </a:rPr>
              <a:t> Innovative Community</a:t>
            </a:r>
            <a:endParaRPr lang="th-TH" sz="2000" b="1" dirty="0">
              <a:solidFill>
                <a:srgbClr val="FF0000"/>
              </a:solidFill>
              <a:latin typeface="Angsana New" pitchFamily="18" charset="-34"/>
              <a:cs typeface="Angsana New" pitchFamily="18" charset="-34"/>
            </a:endParaRPr>
          </a:p>
        </p:txBody>
      </p:sp>
      <p:sp>
        <p:nvSpPr>
          <p:cNvPr id="35" name="สี่เหลี่ยมผืนผ้า 34"/>
          <p:cNvSpPr/>
          <p:nvPr/>
        </p:nvSpPr>
        <p:spPr>
          <a:xfrm>
            <a:off x="3107575" y="2780928"/>
            <a:ext cx="2904585" cy="714950"/>
          </a:xfrm>
          <a:prstGeom prst="rect">
            <a:avLst/>
          </a:prstGeom>
          <a:solidFill>
            <a:srgbClr val="92D050"/>
          </a:solidFill>
          <a:ln w="12700">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2000" b="1" dirty="0" smtClean="0">
                <a:solidFill>
                  <a:schemeClr val="tx1"/>
                </a:solidFill>
                <a:latin typeface="Angsana New" pitchFamily="18" charset="-34"/>
                <a:cs typeface="Angsana New" pitchFamily="18" charset="-34"/>
              </a:rPr>
              <a:t>Green Economy</a:t>
            </a:r>
          </a:p>
          <a:p>
            <a:pPr algn="ctr">
              <a:lnSpc>
                <a:spcPts val="1800"/>
              </a:lnSpc>
            </a:pPr>
            <a:r>
              <a:rPr lang="en-US" sz="2000" b="1" dirty="0" smtClean="0">
                <a:solidFill>
                  <a:srgbClr val="FF0000"/>
                </a:solidFill>
                <a:latin typeface="Angsana New" pitchFamily="18" charset="-34"/>
                <a:cs typeface="Angsana New" pitchFamily="18" charset="-34"/>
              </a:rPr>
              <a:t>Low Carbon Economy </a:t>
            </a:r>
          </a:p>
          <a:p>
            <a:pPr algn="ctr">
              <a:lnSpc>
                <a:spcPts val="1800"/>
              </a:lnSpc>
            </a:pPr>
            <a:r>
              <a:rPr lang="en-US" sz="2000" b="1" dirty="0" smtClean="0">
                <a:solidFill>
                  <a:srgbClr val="FF0000"/>
                </a:solidFill>
                <a:latin typeface="Angsana New" pitchFamily="18" charset="-34"/>
                <a:cs typeface="Angsana New" pitchFamily="18" charset="-34"/>
              </a:rPr>
              <a:t>Bio-Based Industry</a:t>
            </a:r>
            <a:endParaRPr lang="th-TH" sz="2000" b="1" dirty="0">
              <a:solidFill>
                <a:srgbClr val="FF0000"/>
              </a:solidFill>
              <a:latin typeface="Angsana New" pitchFamily="18" charset="-34"/>
              <a:cs typeface="Angsana New" pitchFamily="18" charset="-34"/>
            </a:endParaRPr>
          </a:p>
        </p:txBody>
      </p:sp>
      <p:sp>
        <p:nvSpPr>
          <p:cNvPr id="37" name="สี่เหลี่ยมผืนผ้า 36"/>
          <p:cNvSpPr/>
          <p:nvPr/>
        </p:nvSpPr>
        <p:spPr>
          <a:xfrm>
            <a:off x="6012160" y="2780928"/>
            <a:ext cx="2880320" cy="714950"/>
          </a:xfrm>
          <a:prstGeom prst="rect">
            <a:avLst/>
          </a:prstGeom>
          <a:solidFill>
            <a:srgbClr val="92D050"/>
          </a:solidFill>
          <a:ln w="12700">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2000" b="1" dirty="0" smtClean="0">
                <a:solidFill>
                  <a:schemeClr val="tx1"/>
                </a:solidFill>
                <a:latin typeface="Angsana New" pitchFamily="18" charset="-34"/>
                <a:cs typeface="Angsana New" pitchFamily="18" charset="-34"/>
              </a:rPr>
              <a:t>Green Environment</a:t>
            </a:r>
          </a:p>
          <a:p>
            <a:pPr algn="ctr">
              <a:lnSpc>
                <a:spcPts val="1800"/>
              </a:lnSpc>
            </a:pPr>
            <a:r>
              <a:rPr lang="en-US" sz="2000" b="1" dirty="0" smtClean="0">
                <a:solidFill>
                  <a:srgbClr val="FF0000"/>
                </a:solidFill>
                <a:latin typeface="Angsana New" pitchFamily="18" charset="-34"/>
                <a:cs typeface="Angsana New" pitchFamily="18" charset="-34"/>
              </a:rPr>
              <a:t>Renewable Technology</a:t>
            </a:r>
          </a:p>
          <a:p>
            <a:pPr algn="ctr">
              <a:lnSpc>
                <a:spcPts val="1800"/>
              </a:lnSpc>
            </a:pPr>
            <a:r>
              <a:rPr lang="en-US" sz="2000" b="1" dirty="0" smtClean="0">
                <a:solidFill>
                  <a:srgbClr val="FF0000"/>
                </a:solidFill>
                <a:latin typeface="Angsana New" pitchFamily="18" charset="-34"/>
                <a:cs typeface="Angsana New" pitchFamily="18" charset="-34"/>
              </a:rPr>
              <a:t>Technology for Climate Change</a:t>
            </a:r>
            <a:endParaRPr lang="th-TH" sz="2000" b="1" dirty="0">
              <a:solidFill>
                <a:srgbClr val="FF0000"/>
              </a:solidFill>
              <a:latin typeface="Angsana New" pitchFamily="18" charset="-34"/>
              <a:cs typeface="Angsana New" pitchFamily="18" charset="-34"/>
            </a:endParaRPr>
          </a:p>
        </p:txBody>
      </p:sp>
      <p:grpSp>
        <p:nvGrpSpPr>
          <p:cNvPr id="3" name="กลุ่ม 62"/>
          <p:cNvGrpSpPr/>
          <p:nvPr/>
        </p:nvGrpSpPr>
        <p:grpSpPr>
          <a:xfrm>
            <a:off x="197436" y="6309320"/>
            <a:ext cx="8767052" cy="360040"/>
            <a:chOff x="197436" y="6453336"/>
            <a:chExt cx="8767052" cy="360040"/>
          </a:xfrm>
          <a:solidFill>
            <a:schemeClr val="accent5"/>
          </a:solidFill>
        </p:grpSpPr>
        <p:sp>
          <p:nvSpPr>
            <p:cNvPr id="80" name="สี่เหลี่ยมผืนผ้า 79"/>
            <p:cNvSpPr/>
            <p:nvPr/>
          </p:nvSpPr>
          <p:spPr>
            <a:xfrm>
              <a:off x="197436" y="6453336"/>
              <a:ext cx="1337500"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800" b="1" dirty="0" smtClean="0">
                  <a:solidFill>
                    <a:srgbClr val="C00000"/>
                  </a:solidFill>
                  <a:latin typeface="Angsana New" pitchFamily="18" charset="-34"/>
                  <a:cs typeface="Angsana New" pitchFamily="18" charset="-34"/>
                </a:rPr>
                <a:t>Regional </a:t>
              </a:r>
            </a:p>
            <a:p>
              <a:pPr algn="ctr">
                <a:lnSpc>
                  <a:spcPts val="1600"/>
                </a:lnSpc>
              </a:pPr>
              <a:r>
                <a:rPr lang="en-US" sz="1800" b="1" dirty="0" smtClean="0">
                  <a:solidFill>
                    <a:srgbClr val="C00000"/>
                  </a:solidFill>
                  <a:latin typeface="Angsana New" pitchFamily="18" charset="-34"/>
                  <a:cs typeface="Angsana New" pitchFamily="18" charset="-34"/>
                </a:rPr>
                <a:t>Science Parks</a:t>
              </a:r>
              <a:endParaRPr lang="th-TH" sz="1800" b="1" dirty="0">
                <a:solidFill>
                  <a:srgbClr val="C00000"/>
                </a:solidFill>
                <a:latin typeface="Angsana New" pitchFamily="18" charset="-34"/>
                <a:cs typeface="Angsana New" pitchFamily="18" charset="-34"/>
              </a:endParaRPr>
            </a:p>
          </p:txBody>
        </p:sp>
        <p:sp>
          <p:nvSpPr>
            <p:cNvPr id="81" name="สี่เหลี่ยมผืนผ้า 80"/>
            <p:cNvSpPr/>
            <p:nvPr/>
          </p:nvSpPr>
          <p:spPr>
            <a:xfrm>
              <a:off x="3197832" y="6453336"/>
              <a:ext cx="1273810"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800" b="1" dirty="0" smtClean="0">
                  <a:solidFill>
                    <a:srgbClr val="C00000"/>
                  </a:solidFill>
                  <a:latin typeface="Angsana New" pitchFamily="18" charset="-34"/>
                  <a:cs typeface="Angsana New" pitchFamily="18" charset="-34"/>
                </a:rPr>
                <a:t>Technology &amp; Innovation Bank</a:t>
              </a:r>
              <a:endParaRPr lang="th-TH" sz="1800" b="1" dirty="0">
                <a:solidFill>
                  <a:srgbClr val="C00000"/>
                </a:solidFill>
                <a:latin typeface="Angsana New" pitchFamily="18" charset="-34"/>
                <a:cs typeface="Angsana New" pitchFamily="18" charset="-34"/>
              </a:endParaRPr>
            </a:p>
          </p:txBody>
        </p:sp>
        <p:sp>
          <p:nvSpPr>
            <p:cNvPr id="82" name="สี่เหลี่ยมผืนผ้า 81"/>
            <p:cNvSpPr/>
            <p:nvPr/>
          </p:nvSpPr>
          <p:spPr>
            <a:xfrm>
              <a:off x="4626592" y="6453336"/>
              <a:ext cx="1337500"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C00000"/>
                  </a:solidFill>
                  <a:latin typeface="Angsana New" pitchFamily="18" charset="-34"/>
                  <a:cs typeface="Angsana New" pitchFamily="18" charset="-34"/>
                </a:rPr>
                <a:t>R&amp;D Tax</a:t>
              </a:r>
              <a:endParaRPr lang="th-TH" sz="1800" b="1" dirty="0">
                <a:solidFill>
                  <a:srgbClr val="C00000"/>
                </a:solidFill>
                <a:latin typeface="Angsana New" pitchFamily="18" charset="-34"/>
                <a:cs typeface="Angsana New" pitchFamily="18" charset="-34"/>
              </a:endParaRPr>
            </a:p>
          </p:txBody>
        </p:sp>
        <p:sp>
          <p:nvSpPr>
            <p:cNvPr id="83" name="สี่เหลี่ยมผืนผ้า 82"/>
            <p:cNvSpPr/>
            <p:nvPr/>
          </p:nvSpPr>
          <p:spPr>
            <a:xfrm>
              <a:off x="6126790" y="6453336"/>
              <a:ext cx="1337500"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C00000"/>
                  </a:solidFill>
                  <a:latin typeface="Angsana New" pitchFamily="18" charset="-34"/>
                  <a:cs typeface="Angsana New" pitchFamily="18" charset="-34"/>
                </a:rPr>
                <a:t>IP Policy</a:t>
              </a:r>
              <a:endParaRPr lang="th-TH" sz="1800" b="1" dirty="0">
                <a:solidFill>
                  <a:srgbClr val="C00000"/>
                </a:solidFill>
                <a:latin typeface="Angsana New" pitchFamily="18" charset="-34"/>
                <a:cs typeface="Angsana New" pitchFamily="18" charset="-34"/>
              </a:endParaRPr>
            </a:p>
          </p:txBody>
        </p:sp>
        <p:sp>
          <p:nvSpPr>
            <p:cNvPr id="84" name="สี่เหลี่ยมผืนผ้า 83"/>
            <p:cNvSpPr/>
            <p:nvPr/>
          </p:nvSpPr>
          <p:spPr>
            <a:xfrm>
              <a:off x="7626988" y="6453336"/>
              <a:ext cx="1337500"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800" b="1" dirty="0" smtClean="0">
                  <a:solidFill>
                    <a:srgbClr val="C00000"/>
                  </a:solidFill>
                  <a:latin typeface="Angsana New" pitchFamily="18" charset="-34"/>
                  <a:cs typeface="Angsana New" pitchFamily="18" charset="-34"/>
                </a:rPr>
                <a:t>Investment Incentives</a:t>
              </a:r>
              <a:endParaRPr lang="th-TH" sz="1800" b="1" dirty="0" smtClean="0">
                <a:solidFill>
                  <a:srgbClr val="C00000"/>
                </a:solidFill>
                <a:latin typeface="Angsana New" pitchFamily="18" charset="-34"/>
                <a:cs typeface="Angsana New" pitchFamily="18" charset="-34"/>
              </a:endParaRPr>
            </a:p>
          </p:txBody>
        </p:sp>
        <p:sp>
          <p:nvSpPr>
            <p:cNvPr id="38" name="สี่เหลี่ยมผืนผ้า 37"/>
            <p:cNvSpPr/>
            <p:nvPr/>
          </p:nvSpPr>
          <p:spPr>
            <a:xfrm>
              <a:off x="1697634" y="6453336"/>
              <a:ext cx="1337500"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rgbClr val="C00000"/>
                  </a:solidFill>
                  <a:latin typeface="Angsana New" pitchFamily="18" charset="-34"/>
                  <a:cs typeface="Angsana New" pitchFamily="18" charset="-34"/>
                </a:rPr>
                <a:t>iTAP</a:t>
              </a:r>
              <a:r>
                <a:rPr lang="en-US" sz="1800" b="1" dirty="0" smtClean="0">
                  <a:solidFill>
                    <a:srgbClr val="C00000"/>
                  </a:solidFill>
                  <a:latin typeface="Angsana New" pitchFamily="18" charset="-34"/>
                  <a:cs typeface="Angsana New" pitchFamily="18" charset="-34"/>
                </a:rPr>
                <a:t>+</a:t>
              </a:r>
              <a:endParaRPr lang="th-TH" sz="1800" b="1" dirty="0">
                <a:solidFill>
                  <a:srgbClr val="C00000"/>
                </a:solidFill>
                <a:latin typeface="Angsana New" pitchFamily="18" charset="-34"/>
                <a:cs typeface="Angsana New" pitchFamily="18" charset="-34"/>
              </a:endParaRPr>
            </a:p>
          </p:txBody>
        </p:sp>
      </p:grpSp>
      <p:sp>
        <p:nvSpPr>
          <p:cNvPr id="47" name="สี่เหลี่ยมผืนผ้า 46"/>
          <p:cNvSpPr/>
          <p:nvPr/>
        </p:nvSpPr>
        <p:spPr>
          <a:xfrm>
            <a:off x="323528" y="1124744"/>
            <a:ext cx="1337500" cy="360040"/>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C00000"/>
                </a:solidFill>
                <a:latin typeface="Angsana New" pitchFamily="18" charset="-34"/>
                <a:cs typeface="Angsana New" pitchFamily="18" charset="-34"/>
              </a:rPr>
              <a:t>KRABI Initiative</a:t>
            </a:r>
            <a:endParaRPr lang="th-TH" sz="1600" b="1" dirty="0">
              <a:solidFill>
                <a:srgbClr val="C00000"/>
              </a:solidFill>
              <a:latin typeface="Angsana New" pitchFamily="18" charset="-34"/>
              <a:cs typeface="Angsana New" pitchFamily="18" charset="-34"/>
            </a:endParaRPr>
          </a:p>
        </p:txBody>
      </p:sp>
      <p:sp>
        <p:nvSpPr>
          <p:cNvPr id="50" name="สี่เหลี่ยมผืนผ้า 49"/>
          <p:cNvSpPr/>
          <p:nvPr/>
        </p:nvSpPr>
        <p:spPr>
          <a:xfrm>
            <a:off x="7452320" y="1196752"/>
            <a:ext cx="1337500" cy="360040"/>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600" b="1" dirty="0" smtClean="0">
                <a:solidFill>
                  <a:srgbClr val="C00000"/>
                </a:solidFill>
                <a:latin typeface="Angsana New" pitchFamily="18" charset="-34"/>
                <a:cs typeface="Angsana New" pitchFamily="18" charset="-34"/>
              </a:rPr>
              <a:t>Water  Resource Management</a:t>
            </a:r>
            <a:endParaRPr lang="th-TH" sz="1600" b="1" dirty="0">
              <a:solidFill>
                <a:srgbClr val="C00000"/>
              </a:solidFill>
              <a:latin typeface="Angsana New" pitchFamily="18" charset="-34"/>
              <a:cs typeface="Angsana New" pitchFamily="18" charset="-34"/>
            </a:endParaRPr>
          </a:p>
        </p:txBody>
      </p:sp>
      <p:grpSp>
        <p:nvGrpSpPr>
          <p:cNvPr id="4" name="กลุ่ม 56"/>
          <p:cNvGrpSpPr/>
          <p:nvPr/>
        </p:nvGrpSpPr>
        <p:grpSpPr>
          <a:xfrm>
            <a:off x="251520" y="4725144"/>
            <a:ext cx="8640960" cy="1008112"/>
            <a:chOff x="179512" y="5013176"/>
            <a:chExt cx="8472246" cy="792088"/>
          </a:xfrm>
          <a:solidFill>
            <a:schemeClr val="accent5"/>
          </a:solidFill>
        </p:grpSpPr>
        <p:sp>
          <p:nvSpPr>
            <p:cNvPr id="39" name="สี่เหลี่ยมผืนผ้า 38"/>
            <p:cNvSpPr/>
            <p:nvPr/>
          </p:nvSpPr>
          <p:spPr>
            <a:xfrm>
              <a:off x="191482" y="5445224"/>
              <a:ext cx="2004254"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800" b="1" dirty="0" smtClean="0">
                  <a:solidFill>
                    <a:srgbClr val="C00000"/>
                  </a:solidFill>
                  <a:latin typeface="Angsana New" pitchFamily="18" charset="-34"/>
                  <a:cs typeface="Angsana New" pitchFamily="18" charset="-34"/>
                </a:rPr>
                <a:t>Enquiry -Based Learning</a:t>
              </a:r>
              <a:endParaRPr lang="th-TH" sz="1800" b="1" dirty="0" smtClean="0">
                <a:solidFill>
                  <a:srgbClr val="C00000"/>
                </a:solidFill>
                <a:latin typeface="Angsana New" pitchFamily="18" charset="-34"/>
                <a:cs typeface="Angsana New" pitchFamily="18" charset="-34"/>
              </a:endParaRPr>
            </a:p>
            <a:p>
              <a:pPr algn="ctr">
                <a:lnSpc>
                  <a:spcPts val="1800"/>
                </a:lnSpc>
              </a:pPr>
              <a:r>
                <a:rPr lang="en-US" sz="1800" b="1" dirty="0" smtClean="0">
                  <a:solidFill>
                    <a:srgbClr val="C00000"/>
                  </a:solidFill>
                  <a:latin typeface="Angsana New" pitchFamily="18" charset="-34"/>
                  <a:cs typeface="Angsana New" pitchFamily="18" charset="-34"/>
                </a:rPr>
                <a:t>Science Education</a:t>
              </a:r>
            </a:p>
          </p:txBody>
        </p:sp>
        <p:sp>
          <p:nvSpPr>
            <p:cNvPr id="40" name="สี่เหลี่ยมผืนผ้า 39"/>
            <p:cNvSpPr/>
            <p:nvPr/>
          </p:nvSpPr>
          <p:spPr>
            <a:xfrm>
              <a:off x="4439954" y="5445224"/>
              <a:ext cx="2093743"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800" b="1" dirty="0" smtClean="0">
                  <a:solidFill>
                    <a:srgbClr val="C00000"/>
                  </a:solidFill>
                  <a:latin typeface="Angsana New" pitchFamily="18" charset="-34"/>
                  <a:cs typeface="Angsana New" pitchFamily="18" charset="-34"/>
                </a:rPr>
                <a:t>THAIST, Mobility Fund, </a:t>
              </a:r>
            </a:p>
            <a:p>
              <a:pPr algn="ctr">
                <a:lnSpc>
                  <a:spcPts val="1800"/>
                </a:lnSpc>
              </a:pPr>
              <a:r>
                <a:rPr lang="en-US" sz="1800" b="1" dirty="0" smtClean="0">
                  <a:solidFill>
                    <a:srgbClr val="C00000"/>
                  </a:solidFill>
                  <a:latin typeface="Angsana New" pitchFamily="18" charset="-34"/>
                  <a:cs typeface="Angsana New" pitchFamily="18" charset="-34"/>
                </a:rPr>
                <a:t>Research System Integration</a:t>
              </a:r>
              <a:endParaRPr lang="th-TH" sz="1800" b="1" dirty="0">
                <a:solidFill>
                  <a:srgbClr val="C00000"/>
                </a:solidFill>
                <a:latin typeface="Angsana New" pitchFamily="18" charset="-34"/>
                <a:cs typeface="Angsana New" pitchFamily="18" charset="-34"/>
              </a:endParaRPr>
            </a:p>
          </p:txBody>
        </p:sp>
        <p:sp>
          <p:nvSpPr>
            <p:cNvPr id="41" name="สี่เหลี่ยมผืนผ้า 40"/>
            <p:cNvSpPr/>
            <p:nvPr/>
          </p:nvSpPr>
          <p:spPr>
            <a:xfrm>
              <a:off x="6600194" y="5445224"/>
              <a:ext cx="2051564"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800" b="1" dirty="0" smtClean="0">
                  <a:solidFill>
                    <a:srgbClr val="C00000"/>
                  </a:solidFill>
                  <a:latin typeface="Angsana New" pitchFamily="18" charset="-34"/>
                  <a:cs typeface="Angsana New" pitchFamily="18" charset="-34"/>
                </a:rPr>
                <a:t>Work Force </a:t>
              </a:r>
            </a:p>
            <a:p>
              <a:pPr algn="ctr">
                <a:lnSpc>
                  <a:spcPts val="1800"/>
                </a:lnSpc>
              </a:pPr>
              <a:r>
                <a:rPr lang="en-US" sz="1800" b="1" dirty="0" smtClean="0">
                  <a:solidFill>
                    <a:srgbClr val="C00000"/>
                  </a:solidFill>
                  <a:latin typeface="Angsana New" pitchFamily="18" charset="-34"/>
                  <a:cs typeface="Angsana New" pitchFamily="18" charset="-34"/>
                </a:rPr>
                <a:t>STI Skill Upgrade</a:t>
              </a:r>
              <a:endParaRPr lang="th-TH" sz="1800" b="1" dirty="0">
                <a:solidFill>
                  <a:srgbClr val="C00000"/>
                </a:solidFill>
                <a:latin typeface="Angsana New" pitchFamily="18" charset="-34"/>
                <a:cs typeface="Angsana New" pitchFamily="18" charset="-34"/>
              </a:endParaRPr>
            </a:p>
          </p:txBody>
        </p:sp>
        <p:sp>
          <p:nvSpPr>
            <p:cNvPr id="46" name="สี่เหลี่ยมผืนผ้า 45"/>
            <p:cNvSpPr/>
            <p:nvPr/>
          </p:nvSpPr>
          <p:spPr>
            <a:xfrm>
              <a:off x="2351722" y="5445224"/>
              <a:ext cx="1956186"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800" b="1" dirty="0" smtClean="0">
                  <a:solidFill>
                    <a:srgbClr val="C00000"/>
                  </a:solidFill>
                  <a:latin typeface="Angsana New" pitchFamily="18" charset="-34"/>
                  <a:cs typeface="Angsana New" pitchFamily="18" charset="-34"/>
                </a:rPr>
                <a:t>Science-Based Tech School Work Integrated Learning</a:t>
              </a:r>
              <a:endParaRPr lang="th-TH" sz="1800" b="1" dirty="0">
                <a:solidFill>
                  <a:srgbClr val="C00000"/>
                </a:solidFill>
                <a:latin typeface="Angsana New" pitchFamily="18" charset="-34"/>
                <a:cs typeface="Angsana New" pitchFamily="18" charset="-34"/>
              </a:endParaRPr>
            </a:p>
          </p:txBody>
        </p:sp>
        <p:sp>
          <p:nvSpPr>
            <p:cNvPr id="51" name="สี่เหลี่ยมผืนผ้า 50"/>
            <p:cNvSpPr/>
            <p:nvPr/>
          </p:nvSpPr>
          <p:spPr>
            <a:xfrm>
              <a:off x="179512" y="5013176"/>
              <a:ext cx="2004254"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latin typeface="Angsana New" pitchFamily="18" charset="-34"/>
                  <a:cs typeface="Angsana New" pitchFamily="18" charset="-34"/>
                </a:rPr>
                <a:t>Primary &amp; Secondary </a:t>
              </a:r>
              <a:endParaRPr lang="th-TH" sz="1800" b="1" dirty="0">
                <a:solidFill>
                  <a:schemeClr val="tx1"/>
                </a:solidFill>
                <a:latin typeface="Angsana New" pitchFamily="18" charset="-34"/>
                <a:cs typeface="Angsana New" pitchFamily="18" charset="-34"/>
              </a:endParaRPr>
            </a:p>
          </p:txBody>
        </p:sp>
        <p:sp>
          <p:nvSpPr>
            <p:cNvPr id="52" name="สี่เหลี่ยมผืนผ้า 51"/>
            <p:cNvSpPr/>
            <p:nvPr/>
          </p:nvSpPr>
          <p:spPr>
            <a:xfrm>
              <a:off x="4427984" y="5013176"/>
              <a:ext cx="2040164"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latin typeface="Angsana New" pitchFamily="18" charset="-34"/>
                  <a:cs typeface="Angsana New" pitchFamily="18" charset="-34"/>
                </a:rPr>
                <a:t>Research</a:t>
              </a:r>
              <a:endParaRPr lang="th-TH" sz="1800" b="1" dirty="0">
                <a:solidFill>
                  <a:schemeClr val="tx1"/>
                </a:solidFill>
                <a:latin typeface="Angsana New" pitchFamily="18" charset="-34"/>
                <a:cs typeface="Angsana New" pitchFamily="18" charset="-34"/>
              </a:endParaRPr>
            </a:p>
          </p:txBody>
        </p:sp>
        <p:sp>
          <p:nvSpPr>
            <p:cNvPr id="53" name="สี่เหลี่ยมผืนผ้า 52"/>
            <p:cNvSpPr/>
            <p:nvPr/>
          </p:nvSpPr>
          <p:spPr>
            <a:xfrm>
              <a:off x="6588224" y="5013176"/>
              <a:ext cx="2051564"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latin typeface="Angsana New" pitchFamily="18" charset="-34"/>
                  <a:cs typeface="Angsana New" pitchFamily="18" charset="-34"/>
                </a:rPr>
                <a:t>Labor</a:t>
              </a:r>
              <a:endParaRPr lang="th-TH" sz="1800" b="1" dirty="0">
                <a:solidFill>
                  <a:schemeClr val="tx1"/>
                </a:solidFill>
                <a:latin typeface="Angsana New" pitchFamily="18" charset="-34"/>
                <a:cs typeface="Angsana New" pitchFamily="18" charset="-34"/>
              </a:endParaRPr>
            </a:p>
          </p:txBody>
        </p:sp>
        <p:sp>
          <p:nvSpPr>
            <p:cNvPr id="56" name="สี่เหลี่ยมผืนผ้า 55"/>
            <p:cNvSpPr/>
            <p:nvPr/>
          </p:nvSpPr>
          <p:spPr>
            <a:xfrm>
              <a:off x="2339752" y="5013176"/>
              <a:ext cx="1956186" cy="36004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latin typeface="Angsana New" pitchFamily="18" charset="-34"/>
                  <a:cs typeface="Angsana New" pitchFamily="18" charset="-34"/>
                </a:rPr>
                <a:t>Vocation/High school</a:t>
              </a:r>
              <a:endParaRPr lang="th-TH" sz="1800" b="1" dirty="0">
                <a:solidFill>
                  <a:schemeClr val="tx1"/>
                </a:solidFill>
                <a:latin typeface="Angsana New" pitchFamily="18" charset="-34"/>
                <a:cs typeface="Angsana New" pitchFamily="18" charset="-34"/>
              </a:endParaRPr>
            </a:p>
          </p:txBody>
        </p:sp>
      </p:grpSp>
      <p:sp>
        <p:nvSpPr>
          <p:cNvPr id="45" name="ตัวยึดหมายเลขภาพนิ่ง 3"/>
          <p:cNvSpPr>
            <a:spLocks noGrp="1"/>
          </p:cNvSpPr>
          <p:nvPr>
            <p:ph type="sldNum" sz="quarter" idx="12"/>
          </p:nvPr>
        </p:nvSpPr>
        <p:spPr>
          <a:xfrm>
            <a:off x="7010400" y="6492875"/>
            <a:ext cx="2133600" cy="365125"/>
          </a:xfrm>
        </p:spPr>
        <p:txBody>
          <a:bodyPr/>
          <a:lstStyle/>
          <a:p>
            <a:pPr>
              <a:defRPr/>
            </a:pPr>
            <a:fld id="{723693B8-917F-4EB6-B5A9-3BFA1B59BB2F}" type="slidenum">
              <a:rPr lang="en-US" sz="1400" smtClean="0"/>
              <a:pPr>
                <a:defRPr/>
              </a:pPr>
              <a:t>56</a:t>
            </a:fld>
            <a:endParaRPr lang="th-TH" sz="1400" dirty="0"/>
          </a:p>
        </p:txBody>
      </p:sp>
      <p:pic>
        <p:nvPicPr>
          <p:cNvPr id="44" name="Picture 7" descr="E:\BOW\0ther\LOGO\STI_Final_Logo_Web1.jpg"/>
          <p:cNvPicPr>
            <a:picLocks noChangeAspect="1" noChangeArrowheads="1"/>
          </p:cNvPicPr>
          <p:nvPr/>
        </p:nvPicPr>
        <p:blipFill>
          <a:blip r:embed="rId2" cstate="print"/>
          <a:srcRect/>
          <a:stretch>
            <a:fillRect/>
          </a:stretch>
        </p:blipFill>
        <p:spPr bwMode="auto">
          <a:xfrm>
            <a:off x="8684568" y="0"/>
            <a:ext cx="459432" cy="476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สี่เหลี่ยมผืนผ้า 1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aphicFrame>
        <p:nvGraphicFramePr>
          <p:cNvPr id="7" name="ไดอะแกรม 6"/>
          <p:cNvGraphicFramePr/>
          <p:nvPr/>
        </p:nvGraphicFramePr>
        <p:xfrm>
          <a:off x="357158" y="3857628"/>
          <a:ext cx="8501122" cy="2000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7"/>
          <p:cNvGrpSpPr/>
          <p:nvPr/>
        </p:nvGrpSpPr>
        <p:grpSpPr>
          <a:xfrm rot="10800000">
            <a:off x="1142976" y="3061359"/>
            <a:ext cx="6858048" cy="653392"/>
            <a:chOff x="1142976" y="4011594"/>
            <a:chExt cx="6858048" cy="653392"/>
          </a:xfrm>
        </p:grpSpPr>
        <p:sp>
          <p:nvSpPr>
            <p:cNvPr id="8" name="ลูกศรลง 7"/>
            <p:cNvSpPr/>
            <p:nvPr/>
          </p:nvSpPr>
          <p:spPr>
            <a:xfrm>
              <a:off x="1142976" y="4022044"/>
              <a:ext cx="1000132" cy="642942"/>
            </a:xfrm>
            <a:prstGeom prst="downArrow">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ลูกศรลง 9"/>
            <p:cNvSpPr/>
            <p:nvPr/>
          </p:nvSpPr>
          <p:spPr>
            <a:xfrm>
              <a:off x="4071934" y="4011594"/>
              <a:ext cx="1000132" cy="642942"/>
            </a:xfrm>
            <a:prstGeom prst="downArrow">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ลูกศรลง 10"/>
            <p:cNvSpPr/>
            <p:nvPr/>
          </p:nvSpPr>
          <p:spPr>
            <a:xfrm>
              <a:off x="7000892" y="4011594"/>
              <a:ext cx="1000132" cy="642942"/>
            </a:xfrm>
            <a:prstGeom prst="downArrow">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2" name="สี่เหลี่ยมมุมมน 11"/>
          <p:cNvSpPr/>
          <p:nvPr/>
        </p:nvSpPr>
        <p:spPr>
          <a:xfrm>
            <a:off x="357158" y="1285873"/>
            <a:ext cx="2428892" cy="1571623"/>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smtClean="0">
                <a:effectLst>
                  <a:outerShdw blurRad="38100" dist="38100" dir="2700000" algn="tl">
                    <a:srgbClr val="000000">
                      <a:alpha val="43137"/>
                    </a:srgbClr>
                  </a:outerShdw>
                </a:effectLst>
                <a:latin typeface="Leelawadee" pitchFamily="34" charset="-34"/>
                <a:cs typeface="Leelawadee" pitchFamily="34" charset="-34"/>
              </a:rPr>
              <a:t>2564: 2%</a:t>
            </a:r>
          </a:p>
          <a:p>
            <a:pPr algn="ctr">
              <a:defRPr/>
            </a:pPr>
            <a:r>
              <a:rPr lang="en-US" b="1" dirty="0" smtClean="0">
                <a:effectLst>
                  <a:outerShdw blurRad="38100" dist="38100" dir="2700000" algn="tl">
                    <a:srgbClr val="000000">
                      <a:alpha val="43137"/>
                    </a:srgbClr>
                  </a:outerShdw>
                </a:effectLst>
                <a:latin typeface="Leelawadee" pitchFamily="34" charset="-34"/>
                <a:cs typeface="Leelawadee" pitchFamily="34" charset="-34"/>
              </a:rPr>
              <a:t>2559: 1%</a:t>
            </a:r>
            <a:endParaRPr lang="en-US" dirty="0"/>
          </a:p>
        </p:txBody>
      </p:sp>
      <p:sp>
        <p:nvSpPr>
          <p:cNvPr id="13" name="สี่เหลี่ยมมุมมน 12"/>
          <p:cNvSpPr/>
          <p:nvPr/>
        </p:nvSpPr>
        <p:spPr>
          <a:xfrm>
            <a:off x="2857488" y="1285873"/>
            <a:ext cx="3214710" cy="1571623"/>
          </a:xfrm>
          <a:prstGeom prst="roundRect">
            <a:avLst/>
          </a:prstGeom>
          <a:solidFill>
            <a:srgbClr val="008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smtClean="0">
                <a:effectLst>
                  <a:outerShdw blurRad="38100" dist="38100" dir="2700000" algn="tl">
                    <a:srgbClr val="000000">
                      <a:alpha val="43137"/>
                    </a:srgbClr>
                  </a:outerShdw>
                </a:effectLst>
                <a:latin typeface="Leelawadee" pitchFamily="34" charset="-34"/>
                <a:cs typeface="Leelawadee" pitchFamily="34" charset="-34"/>
              </a:rPr>
              <a:t>(2564) 25:10,000</a:t>
            </a:r>
          </a:p>
          <a:p>
            <a:pPr algn="ctr">
              <a:defRPr/>
            </a:pPr>
            <a:r>
              <a:rPr lang="en-US" b="1" dirty="0" smtClean="0">
                <a:effectLst>
                  <a:outerShdw blurRad="38100" dist="38100" dir="2700000" algn="tl">
                    <a:srgbClr val="000000">
                      <a:alpha val="43137"/>
                    </a:srgbClr>
                  </a:outerShdw>
                </a:effectLst>
                <a:latin typeface="Leelawadee" pitchFamily="34" charset="-34"/>
                <a:cs typeface="Leelawadee" pitchFamily="34" charset="-34"/>
              </a:rPr>
              <a:t>(2559) 15:10,000</a:t>
            </a:r>
            <a:endParaRPr lang="en-US" b="1" dirty="0">
              <a:effectLst>
                <a:outerShdw blurRad="38100" dist="38100" dir="2700000" algn="tl">
                  <a:srgbClr val="000000">
                    <a:alpha val="43137"/>
                  </a:srgbClr>
                </a:outerShdw>
              </a:effectLst>
              <a:latin typeface="Leelawadee" pitchFamily="34" charset="-34"/>
              <a:cs typeface="Leelawadee" pitchFamily="34" charset="-34"/>
            </a:endParaRPr>
          </a:p>
        </p:txBody>
      </p:sp>
      <p:sp>
        <p:nvSpPr>
          <p:cNvPr id="14" name="สี่เหลี่ยมมุมมน 13"/>
          <p:cNvSpPr/>
          <p:nvPr/>
        </p:nvSpPr>
        <p:spPr>
          <a:xfrm>
            <a:off x="6143636" y="1285873"/>
            <a:ext cx="2714644" cy="1571623"/>
          </a:xfrm>
          <a:prstGeom prst="roundRect">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smtClean="0">
                <a:effectLst>
                  <a:outerShdw blurRad="38100" dist="38100" dir="2700000" algn="tl">
                    <a:srgbClr val="000000">
                      <a:alpha val="43137"/>
                    </a:srgbClr>
                  </a:outerShdw>
                </a:effectLst>
                <a:latin typeface="Leelawadee" pitchFamily="34" charset="-34"/>
                <a:cs typeface="Leelawadee" pitchFamily="34" charset="-34"/>
              </a:rPr>
              <a:t>2559-2564</a:t>
            </a:r>
          </a:p>
          <a:p>
            <a:pPr algn="ctr">
              <a:defRPr/>
            </a:pPr>
            <a:r>
              <a:rPr lang="en-US" b="1" dirty="0" smtClean="0">
                <a:effectLst>
                  <a:outerShdw blurRad="38100" dist="38100" dir="2700000" algn="tl">
                    <a:srgbClr val="000000">
                      <a:alpha val="43137"/>
                    </a:srgbClr>
                  </a:outerShdw>
                </a:effectLst>
                <a:latin typeface="Leelawadee" pitchFamily="34" charset="-34"/>
                <a:cs typeface="Leelawadee" pitchFamily="34" charset="-34"/>
              </a:rPr>
              <a:t>70:30</a:t>
            </a:r>
            <a:endParaRPr lang="en-US" b="1" dirty="0">
              <a:effectLst>
                <a:outerShdw blurRad="38100" dist="38100" dir="2700000" algn="tl">
                  <a:srgbClr val="000000">
                    <a:alpha val="43137"/>
                  </a:srgbClr>
                </a:outerShdw>
              </a:effectLst>
              <a:latin typeface="Leelawadee" pitchFamily="34" charset="-34"/>
              <a:cs typeface="Leelawadee" pitchFamily="34" charset="-34"/>
            </a:endParaRPr>
          </a:p>
        </p:txBody>
      </p:sp>
      <p:sp>
        <p:nvSpPr>
          <p:cNvPr id="19" name="Rectangle 18"/>
          <p:cNvSpPr/>
          <p:nvPr/>
        </p:nvSpPr>
        <p:spPr>
          <a:xfrm>
            <a:off x="244146" y="285728"/>
            <a:ext cx="8714245" cy="584775"/>
          </a:xfrm>
          <a:prstGeom prst="rect">
            <a:avLst/>
          </a:prstGeom>
        </p:spPr>
        <p:txBody>
          <a:bodyPr wrap="none">
            <a:spAutoFit/>
          </a:bodyPr>
          <a:lstStyle/>
          <a:p>
            <a:pPr algn="ctr">
              <a:defRPr/>
            </a:pPr>
            <a:r>
              <a:rPr lang="th-TH" sz="3200" b="1" dirty="0" smtClean="0">
                <a:solidFill>
                  <a:schemeClr val="tx2"/>
                </a:solidFill>
                <a:effectLst>
                  <a:outerShdw blurRad="38100" dist="38100" dir="2700000" algn="tl">
                    <a:srgbClr val="000000">
                      <a:alpha val="43137"/>
                    </a:srgbClr>
                  </a:outerShdw>
                </a:effectLst>
                <a:latin typeface="Leelawadee" pitchFamily="34" charset="-34"/>
                <a:cs typeface="Leelawadee" pitchFamily="34" charset="-34"/>
              </a:rPr>
              <a:t>เป้าหมายการลงทุนวิจัยด้าน </a:t>
            </a:r>
            <a:r>
              <a:rPr lang="th-TH" sz="3200" b="1" dirty="0" err="1" smtClean="0">
                <a:solidFill>
                  <a:schemeClr val="tx2"/>
                </a:solidFill>
                <a:effectLst>
                  <a:outerShdw blurRad="38100" dist="38100" dir="2700000" algn="tl">
                    <a:srgbClr val="000000">
                      <a:alpha val="43137"/>
                    </a:srgbClr>
                  </a:outerShdw>
                </a:effectLst>
                <a:latin typeface="Leelawadee" pitchFamily="34" charset="-34"/>
                <a:cs typeface="Leelawadee" pitchFamily="34" charset="-34"/>
              </a:rPr>
              <a:t>วทน.</a:t>
            </a:r>
            <a:r>
              <a:rPr lang="th-TH" sz="3200" b="1" dirty="0" smtClean="0">
                <a:solidFill>
                  <a:schemeClr val="tx2"/>
                </a:solidFill>
                <a:effectLst>
                  <a:outerShdw blurRad="38100" dist="38100" dir="2700000" algn="tl">
                    <a:srgbClr val="000000">
                      <a:alpha val="43137"/>
                    </a:srgbClr>
                  </a:outerShdw>
                </a:effectLst>
                <a:latin typeface="Leelawadee" pitchFamily="34" charset="-34"/>
                <a:cs typeface="Leelawadee" pitchFamily="34" charset="-34"/>
              </a:rPr>
              <a:t> ปี </a:t>
            </a:r>
            <a:r>
              <a:rPr lang="en-US" sz="3200" b="1" dirty="0" smtClean="0">
                <a:solidFill>
                  <a:schemeClr val="tx2"/>
                </a:solidFill>
                <a:effectLst>
                  <a:outerShdw blurRad="38100" dist="38100" dir="2700000" algn="tl">
                    <a:srgbClr val="000000">
                      <a:alpha val="43137"/>
                    </a:srgbClr>
                  </a:outerShdw>
                </a:effectLst>
                <a:latin typeface="Leelawadee" pitchFamily="34" charset="-34"/>
                <a:cs typeface="Leelawadee" pitchFamily="34" charset="-34"/>
              </a:rPr>
              <a:t>2559-2564</a:t>
            </a:r>
            <a:endParaRPr lang="en-US" sz="3200" b="1" dirty="0">
              <a:solidFill>
                <a:schemeClr val="tx2"/>
              </a:solidFill>
              <a:effectLst>
                <a:outerShdw blurRad="38100" dist="38100" dir="2700000" algn="tl">
                  <a:srgbClr val="000000">
                    <a:alpha val="43137"/>
                  </a:srgbClr>
                </a:outerShdw>
              </a:effectLst>
              <a:latin typeface="Leelawadee" pitchFamily="34" charset="-34"/>
              <a:cs typeface="Leelawadee" pitchFamily="34" charset="-34"/>
            </a:endParaRPr>
          </a:p>
        </p:txBody>
      </p:sp>
      <p:sp>
        <p:nvSpPr>
          <p:cNvPr id="20" name="TextBox 19"/>
          <p:cNvSpPr txBox="1"/>
          <p:nvPr/>
        </p:nvSpPr>
        <p:spPr>
          <a:xfrm>
            <a:off x="4857752" y="6072206"/>
            <a:ext cx="3500430" cy="461665"/>
          </a:xfrm>
          <a:prstGeom prst="rect">
            <a:avLst/>
          </a:prstGeom>
          <a:noFill/>
        </p:spPr>
        <p:txBody>
          <a:bodyPr wrap="square">
            <a:spAutoFit/>
          </a:bodyPr>
          <a:lstStyle/>
          <a:p>
            <a:pPr fontAlgn="auto">
              <a:spcBef>
                <a:spcPts val="0"/>
              </a:spcBef>
              <a:spcAft>
                <a:spcPts val="0"/>
              </a:spcAft>
              <a:defRPr/>
            </a:pPr>
            <a:r>
              <a:rPr lang="th-TH" sz="1200" dirty="0">
                <a:solidFill>
                  <a:schemeClr val="tx2"/>
                </a:solidFill>
                <a:latin typeface="Tahoma" pitchFamily="34" charset="0"/>
                <a:ea typeface="Tahoma" pitchFamily="34" charset="0"/>
                <a:cs typeface="Tahoma" pitchFamily="34" charset="0"/>
              </a:rPr>
              <a:t>ที่มา</a:t>
            </a:r>
            <a:r>
              <a:rPr lang="en-US" sz="1200" dirty="0">
                <a:solidFill>
                  <a:schemeClr val="tx2"/>
                </a:solidFill>
                <a:latin typeface="Tahoma" pitchFamily="34" charset="0"/>
                <a:ea typeface="Tahoma" pitchFamily="34" charset="0"/>
                <a:cs typeface="Tahoma" pitchFamily="34" charset="0"/>
              </a:rPr>
              <a:t>: </a:t>
            </a:r>
            <a:r>
              <a:rPr lang="th-TH" sz="1200" dirty="0">
                <a:solidFill>
                  <a:schemeClr val="tx2"/>
                </a:solidFill>
                <a:latin typeface="Tahoma" pitchFamily="34" charset="0"/>
                <a:ea typeface="Tahoma" pitchFamily="34" charset="0"/>
                <a:cs typeface="Tahoma" pitchFamily="34" charset="0"/>
              </a:rPr>
              <a:t>สำนักงานคณะกรรมการนโยบายวิทยาศาสตร์ เทคโนโลยี และนวัตกรรมแห่งชาติ </a:t>
            </a:r>
            <a:r>
              <a:rPr lang="th-TH" sz="1200" dirty="0" smtClean="0">
                <a:solidFill>
                  <a:schemeClr val="tx2"/>
                </a:solidFill>
                <a:latin typeface="Tahoma" pitchFamily="34" charset="0"/>
                <a:ea typeface="Tahoma" pitchFamily="34" charset="0"/>
                <a:cs typeface="Tahoma" pitchFamily="34" charset="0"/>
              </a:rPr>
              <a:t>(มกราคม </a:t>
            </a:r>
            <a:r>
              <a:rPr lang="en-US" sz="1200" dirty="0" smtClean="0">
                <a:solidFill>
                  <a:schemeClr val="tx2"/>
                </a:solidFill>
                <a:latin typeface="Tahoma" pitchFamily="34" charset="0"/>
                <a:ea typeface="Tahoma" pitchFamily="34" charset="0"/>
                <a:cs typeface="Tahoma" pitchFamily="34" charset="0"/>
              </a:rPr>
              <a:t>2554</a:t>
            </a:r>
            <a:r>
              <a:rPr lang="th-TH" sz="1200" dirty="0" smtClean="0">
                <a:solidFill>
                  <a:schemeClr val="tx2"/>
                </a:solidFill>
                <a:latin typeface="Tahoma" pitchFamily="34" charset="0"/>
                <a:ea typeface="Tahoma" pitchFamily="34" charset="0"/>
                <a:cs typeface="Tahoma" pitchFamily="34" charset="0"/>
              </a:rPr>
              <a:t>)</a:t>
            </a:r>
            <a:endParaRPr lang="th-TH" sz="1200" dirty="0">
              <a:solidFill>
                <a:schemeClr val="tx2"/>
              </a:solidFill>
              <a:latin typeface="Tahoma" pitchFamily="34" charset="0"/>
              <a:ea typeface="Tahoma" pitchFamily="34" charset="0"/>
              <a:cs typeface="Tahoma" pitchFamily="34" charset="0"/>
            </a:endParaRPr>
          </a:p>
        </p:txBody>
      </p:sp>
      <p:sp>
        <p:nvSpPr>
          <p:cNvPr id="15" name="TextBox 14"/>
          <p:cNvSpPr txBox="1"/>
          <p:nvPr/>
        </p:nvSpPr>
        <p:spPr>
          <a:xfrm>
            <a:off x="285720" y="5842337"/>
            <a:ext cx="4037890" cy="830997"/>
          </a:xfrm>
          <a:prstGeom prst="rect">
            <a:avLst/>
          </a:prstGeom>
          <a:noFill/>
        </p:spPr>
        <p:txBody>
          <a:bodyPr wrap="square" rtlCol="0">
            <a:spAutoFit/>
          </a:bodyPr>
          <a:lstStyle/>
          <a:p>
            <a:pPr>
              <a:tabLst>
                <a:tab pos="1528763" algn="l"/>
              </a:tabLst>
            </a:pPr>
            <a:r>
              <a:rPr lang="th-TH" sz="1200" b="1" dirty="0" smtClean="0">
                <a:solidFill>
                  <a:schemeClr val="tx2"/>
                </a:solidFill>
                <a:latin typeface="Leelawadee" pitchFamily="34" charset="-34"/>
                <a:cs typeface="Leelawadee" pitchFamily="34" charset="-34"/>
              </a:rPr>
              <a:t>ข้อมูลจาก</a:t>
            </a:r>
            <a:r>
              <a:rPr lang="en-US" sz="1200" b="1" dirty="0" smtClean="0">
                <a:solidFill>
                  <a:schemeClr val="tx2"/>
                </a:solidFill>
                <a:latin typeface="Leelawadee" pitchFamily="34" charset="-34"/>
                <a:cs typeface="Leelawadee" pitchFamily="34" charset="-34"/>
              </a:rPr>
              <a:t> IMD </a:t>
            </a:r>
            <a:r>
              <a:rPr lang="th-TH" sz="1200" b="1" dirty="0" smtClean="0">
                <a:solidFill>
                  <a:schemeClr val="tx2"/>
                </a:solidFill>
                <a:latin typeface="Leelawadee" pitchFamily="34" charset="-34"/>
                <a:cs typeface="Leelawadee" pitchFamily="34" charset="-34"/>
              </a:rPr>
              <a:t>ประจำปี </a:t>
            </a:r>
            <a:r>
              <a:rPr lang="en-US" sz="1200" b="1" dirty="0" smtClean="0">
                <a:solidFill>
                  <a:schemeClr val="tx2"/>
                </a:solidFill>
                <a:latin typeface="Leelawadee" pitchFamily="34" charset="-34"/>
                <a:cs typeface="Leelawadee" pitchFamily="34" charset="-34"/>
              </a:rPr>
              <a:t>2552</a:t>
            </a:r>
            <a:endParaRPr lang="en-US" sz="1200" dirty="0" smtClean="0">
              <a:solidFill>
                <a:schemeClr val="tx2"/>
              </a:solidFill>
              <a:latin typeface="Leelawadee" pitchFamily="34" charset="-34"/>
              <a:cs typeface="Leelawadee" pitchFamily="34" charset="-34"/>
            </a:endParaRPr>
          </a:p>
          <a:p>
            <a:pPr>
              <a:buFont typeface="Wingdings" pitchFamily="2" charset="2"/>
              <a:buChar char="l"/>
              <a:tabLst>
                <a:tab pos="1528763" algn="l"/>
              </a:tabLst>
            </a:pPr>
            <a:r>
              <a:rPr lang="en-US" sz="1200" dirty="0" smtClean="0">
                <a:solidFill>
                  <a:schemeClr val="tx2"/>
                </a:solidFill>
                <a:latin typeface="Leelawadee" pitchFamily="34" charset="-34"/>
                <a:cs typeface="Leelawadee" pitchFamily="34" charset="-34"/>
              </a:rPr>
              <a:t>R&amp;D Exp = 21,493 MB</a:t>
            </a:r>
          </a:p>
          <a:p>
            <a:pPr>
              <a:buFont typeface="Wingdings" pitchFamily="2" charset="2"/>
              <a:buChar char="l"/>
              <a:tabLst>
                <a:tab pos="1528763" algn="l"/>
              </a:tabLst>
            </a:pPr>
            <a:r>
              <a:rPr lang="en-US" sz="1200" dirty="0" smtClean="0">
                <a:solidFill>
                  <a:schemeClr val="tx2"/>
                </a:solidFill>
                <a:latin typeface="Leelawadee" pitchFamily="34" charset="-34"/>
                <a:cs typeface="Leelawadee" pitchFamily="34" charset="-34"/>
              </a:rPr>
              <a:t>R&amp;D Exp : Gov : Private =13,318:8,175 MB</a:t>
            </a:r>
            <a:endParaRPr lang="th-TH" sz="1200" dirty="0" smtClean="0">
              <a:solidFill>
                <a:schemeClr val="tx2"/>
              </a:solidFill>
              <a:latin typeface="Leelawadee" pitchFamily="34" charset="-34"/>
              <a:cs typeface="Leelawadee" pitchFamily="34" charset="-34"/>
            </a:endParaRPr>
          </a:p>
          <a:p>
            <a:pPr>
              <a:buFont typeface="Wingdings" pitchFamily="2" charset="2"/>
              <a:buChar char="l"/>
              <a:tabLst>
                <a:tab pos="1528763" algn="l"/>
              </a:tabLst>
            </a:pPr>
            <a:r>
              <a:rPr lang="en-US" sz="1200" dirty="0" smtClean="0">
                <a:solidFill>
                  <a:schemeClr val="tx2"/>
                </a:solidFill>
                <a:latin typeface="Leelawadee" pitchFamily="34" charset="-34"/>
                <a:cs typeface="Leelawadee" pitchFamily="34" charset="-34"/>
              </a:rPr>
              <a:t>R&amp;D Personnel  = 57,220 (man-year)</a:t>
            </a:r>
          </a:p>
        </p:txBody>
      </p:sp>
      <p:sp>
        <p:nvSpPr>
          <p:cNvPr id="18" name="Slide Number Placeholder 2"/>
          <p:cNvSpPr>
            <a:spLocks noGrp="1"/>
          </p:cNvSpPr>
          <p:nvPr>
            <p:ph type="sldNum" sz="quarter" idx="12"/>
          </p:nvPr>
        </p:nvSpPr>
        <p:spPr>
          <a:xfrm>
            <a:off x="6660232" y="6525344"/>
            <a:ext cx="2051248" cy="365125"/>
          </a:xfrm>
        </p:spPr>
        <p:txBody>
          <a:bodyPr/>
          <a:lstStyle/>
          <a:p>
            <a:fld id="{DD494EB3-4674-4C32-A671-EF9747C03D1F}" type="slidenum">
              <a:rPr lang="en-US" smtClean="0"/>
              <a:pPr/>
              <a:t>57</a:t>
            </a:fld>
            <a:endParaRPr lang="en-US" dirty="0"/>
          </a:p>
        </p:txBody>
      </p:sp>
      <p:pic>
        <p:nvPicPr>
          <p:cNvPr id="22" name="รูปภาพ 111" descr="STI_Final_Logo.jpg"/>
          <p:cNvPicPr>
            <a:picLocks noChangeAspect="1"/>
          </p:cNvPicPr>
          <p:nvPr/>
        </p:nvPicPr>
        <p:blipFill>
          <a:blip r:embed="rId6" cstate="print"/>
          <a:stretch>
            <a:fillRect/>
          </a:stretch>
        </p:blipFill>
        <p:spPr>
          <a:xfrm>
            <a:off x="8701473" y="6241872"/>
            <a:ext cx="442527" cy="571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9"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228600" y="622277"/>
            <a:ext cx="8701118" cy="5791200"/>
          </a:xfrm>
          <a:prstGeom prst="rect">
            <a:avLst/>
          </a:prstGeom>
          <a:gradFill>
            <a:gsLst>
              <a:gs pos="0">
                <a:srgbClr val="5E9EFF"/>
              </a:gs>
              <a:gs pos="39999">
                <a:srgbClr val="85C2FF"/>
              </a:gs>
              <a:gs pos="70000">
                <a:srgbClr val="C4D6EB"/>
              </a:gs>
              <a:gs pos="100000">
                <a:srgbClr val="FFEBF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aphicFrame>
        <p:nvGraphicFramePr>
          <p:cNvPr id="35" name="Content Placeholder 3"/>
          <p:cNvGraphicFramePr>
            <a:graphicFrameLocks noGrp="1"/>
          </p:cNvGraphicFramePr>
          <p:nvPr>
            <p:ph idx="1"/>
          </p:nvPr>
        </p:nvGraphicFramePr>
        <p:xfrm>
          <a:off x="457200" y="927077"/>
          <a:ext cx="82296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TextBox 4"/>
          <p:cNvSpPr txBox="1">
            <a:spLocks noChangeArrowheads="1"/>
          </p:cNvSpPr>
          <p:nvPr/>
        </p:nvSpPr>
        <p:spPr bwMode="auto">
          <a:xfrm>
            <a:off x="2819400" y="1155677"/>
            <a:ext cx="628650" cy="276225"/>
          </a:xfrm>
          <a:prstGeom prst="rect">
            <a:avLst/>
          </a:prstGeom>
          <a:noFill/>
          <a:ln w="9525">
            <a:noFill/>
            <a:miter lim="800000"/>
            <a:headEnd/>
            <a:tailEnd/>
          </a:ln>
        </p:spPr>
        <p:txBody>
          <a:bodyPr wrap="none">
            <a:spAutoFit/>
          </a:bodyPr>
          <a:lstStyle/>
          <a:p>
            <a:r>
              <a:rPr lang="en-US" sz="1200" b="1"/>
              <a:t> Israel</a:t>
            </a:r>
            <a:endParaRPr lang="th-TH" sz="1200" b="1"/>
          </a:p>
        </p:txBody>
      </p:sp>
      <p:sp>
        <p:nvSpPr>
          <p:cNvPr id="12292" name="TextBox 5"/>
          <p:cNvSpPr txBox="1">
            <a:spLocks noChangeArrowheads="1"/>
          </p:cNvSpPr>
          <p:nvPr/>
        </p:nvSpPr>
        <p:spPr bwMode="auto">
          <a:xfrm>
            <a:off x="2895600" y="2374877"/>
            <a:ext cx="852488" cy="276225"/>
          </a:xfrm>
          <a:prstGeom prst="rect">
            <a:avLst/>
          </a:prstGeom>
          <a:noFill/>
          <a:ln w="9525">
            <a:noFill/>
            <a:miter lim="800000"/>
            <a:headEnd/>
            <a:tailEnd/>
          </a:ln>
        </p:spPr>
        <p:txBody>
          <a:bodyPr wrap="none">
            <a:spAutoFit/>
          </a:bodyPr>
          <a:lstStyle/>
          <a:p>
            <a:r>
              <a:rPr lang="en-US" sz="1200" b="1"/>
              <a:t>  Sweden</a:t>
            </a:r>
            <a:endParaRPr lang="th-TH" sz="1200" b="1"/>
          </a:p>
        </p:txBody>
      </p:sp>
      <p:sp>
        <p:nvSpPr>
          <p:cNvPr id="12293" name="TextBox 6"/>
          <p:cNvSpPr txBox="1">
            <a:spLocks noChangeArrowheads="1"/>
          </p:cNvSpPr>
          <p:nvPr/>
        </p:nvSpPr>
        <p:spPr bwMode="auto">
          <a:xfrm>
            <a:off x="2209800" y="2298677"/>
            <a:ext cx="715963" cy="276225"/>
          </a:xfrm>
          <a:prstGeom prst="rect">
            <a:avLst/>
          </a:prstGeom>
          <a:noFill/>
          <a:ln w="9525">
            <a:noFill/>
            <a:miter lim="800000"/>
            <a:headEnd/>
            <a:tailEnd/>
          </a:ln>
        </p:spPr>
        <p:txBody>
          <a:bodyPr wrap="none">
            <a:spAutoFit/>
          </a:bodyPr>
          <a:lstStyle/>
          <a:p>
            <a:r>
              <a:rPr lang="en-US" sz="1200" b="1"/>
              <a:t>  Japan</a:t>
            </a:r>
            <a:endParaRPr lang="th-TH" sz="1200" b="1"/>
          </a:p>
        </p:txBody>
      </p:sp>
      <p:sp>
        <p:nvSpPr>
          <p:cNvPr id="12294" name="TextBox 8"/>
          <p:cNvSpPr txBox="1">
            <a:spLocks noChangeArrowheads="1"/>
          </p:cNvSpPr>
          <p:nvPr/>
        </p:nvSpPr>
        <p:spPr bwMode="auto">
          <a:xfrm>
            <a:off x="2743200" y="3289277"/>
            <a:ext cx="695325" cy="276225"/>
          </a:xfrm>
          <a:prstGeom prst="rect">
            <a:avLst/>
          </a:prstGeom>
          <a:noFill/>
          <a:ln w="9525">
            <a:noFill/>
            <a:miter lim="800000"/>
            <a:headEnd/>
            <a:tailEnd/>
          </a:ln>
        </p:spPr>
        <p:txBody>
          <a:bodyPr wrap="none">
            <a:spAutoFit/>
          </a:bodyPr>
          <a:lstStyle/>
          <a:p>
            <a:r>
              <a:rPr lang="en-US" sz="1200" b="1"/>
              <a:t>Taiwan</a:t>
            </a:r>
            <a:endParaRPr lang="th-TH" sz="1200" b="1"/>
          </a:p>
        </p:txBody>
      </p:sp>
      <p:sp>
        <p:nvSpPr>
          <p:cNvPr id="12295" name="TextBox 9"/>
          <p:cNvSpPr txBox="1">
            <a:spLocks noChangeArrowheads="1"/>
          </p:cNvSpPr>
          <p:nvPr/>
        </p:nvSpPr>
        <p:spPr bwMode="auto">
          <a:xfrm>
            <a:off x="2819400" y="2755877"/>
            <a:ext cx="777875" cy="276225"/>
          </a:xfrm>
          <a:prstGeom prst="rect">
            <a:avLst/>
          </a:prstGeom>
          <a:noFill/>
          <a:ln w="9525">
            <a:noFill/>
            <a:miter lim="800000"/>
            <a:headEnd/>
            <a:tailEnd/>
          </a:ln>
        </p:spPr>
        <p:txBody>
          <a:bodyPr wrap="none">
            <a:spAutoFit/>
          </a:bodyPr>
          <a:lstStyle/>
          <a:p>
            <a:r>
              <a:rPr lang="en-US" sz="1200" b="1"/>
              <a:t> Finland</a:t>
            </a:r>
            <a:endParaRPr lang="th-TH" sz="1200" b="1"/>
          </a:p>
        </p:txBody>
      </p:sp>
      <p:sp>
        <p:nvSpPr>
          <p:cNvPr id="12296" name="TextBox 10"/>
          <p:cNvSpPr txBox="1">
            <a:spLocks noChangeArrowheads="1"/>
          </p:cNvSpPr>
          <p:nvPr/>
        </p:nvSpPr>
        <p:spPr bwMode="auto">
          <a:xfrm>
            <a:off x="1828800" y="3365477"/>
            <a:ext cx="893763" cy="276225"/>
          </a:xfrm>
          <a:prstGeom prst="rect">
            <a:avLst/>
          </a:prstGeom>
          <a:noFill/>
          <a:ln w="9525">
            <a:noFill/>
            <a:miter lim="800000"/>
            <a:headEnd/>
            <a:tailEnd/>
          </a:ln>
        </p:spPr>
        <p:txBody>
          <a:bodyPr wrap="none">
            <a:spAutoFit/>
          </a:bodyPr>
          <a:lstStyle/>
          <a:p>
            <a:r>
              <a:rPr lang="en-US" sz="1200" b="1"/>
              <a:t> Germany</a:t>
            </a:r>
            <a:endParaRPr lang="th-TH" sz="1200" b="1"/>
          </a:p>
        </p:txBody>
      </p:sp>
      <p:sp>
        <p:nvSpPr>
          <p:cNvPr id="12297" name="TextBox 11"/>
          <p:cNvSpPr txBox="1">
            <a:spLocks noChangeArrowheads="1"/>
          </p:cNvSpPr>
          <p:nvPr/>
        </p:nvSpPr>
        <p:spPr bwMode="auto">
          <a:xfrm>
            <a:off x="2209800" y="3136877"/>
            <a:ext cx="508000" cy="276225"/>
          </a:xfrm>
          <a:prstGeom prst="rect">
            <a:avLst/>
          </a:prstGeom>
          <a:noFill/>
          <a:ln w="9525">
            <a:noFill/>
            <a:miter lim="800000"/>
            <a:headEnd/>
            <a:tailEnd/>
          </a:ln>
        </p:spPr>
        <p:txBody>
          <a:bodyPr wrap="none">
            <a:spAutoFit/>
          </a:bodyPr>
          <a:lstStyle/>
          <a:p>
            <a:r>
              <a:rPr lang="en-US" sz="1200" b="1"/>
              <a:t>USA</a:t>
            </a:r>
            <a:endParaRPr lang="th-TH" sz="1200" b="1"/>
          </a:p>
        </p:txBody>
      </p:sp>
      <p:sp>
        <p:nvSpPr>
          <p:cNvPr id="12298" name="TextBox 12"/>
          <p:cNvSpPr txBox="1">
            <a:spLocks noChangeArrowheads="1"/>
          </p:cNvSpPr>
          <p:nvPr/>
        </p:nvSpPr>
        <p:spPr bwMode="auto">
          <a:xfrm>
            <a:off x="2286000" y="2603477"/>
            <a:ext cx="661988" cy="276225"/>
          </a:xfrm>
          <a:prstGeom prst="rect">
            <a:avLst/>
          </a:prstGeom>
          <a:noFill/>
          <a:ln w="9525">
            <a:noFill/>
            <a:miter lim="800000"/>
            <a:headEnd/>
            <a:tailEnd/>
          </a:ln>
        </p:spPr>
        <p:txBody>
          <a:bodyPr wrap="none">
            <a:spAutoFit/>
          </a:bodyPr>
          <a:lstStyle/>
          <a:p>
            <a:r>
              <a:rPr lang="en-US" sz="1200" b="1"/>
              <a:t> Korea</a:t>
            </a:r>
            <a:endParaRPr lang="th-TH" sz="1200" b="1"/>
          </a:p>
        </p:txBody>
      </p:sp>
      <p:sp>
        <p:nvSpPr>
          <p:cNvPr id="12299" name="TextBox 13"/>
          <p:cNvSpPr txBox="1">
            <a:spLocks noChangeArrowheads="1"/>
          </p:cNvSpPr>
          <p:nvPr/>
        </p:nvSpPr>
        <p:spPr bwMode="auto">
          <a:xfrm>
            <a:off x="2895600" y="3517877"/>
            <a:ext cx="839788" cy="276225"/>
          </a:xfrm>
          <a:prstGeom prst="rect">
            <a:avLst/>
          </a:prstGeom>
          <a:noFill/>
          <a:ln w="9525">
            <a:noFill/>
            <a:miter lim="800000"/>
            <a:headEnd/>
            <a:tailEnd/>
          </a:ln>
        </p:spPr>
        <p:txBody>
          <a:bodyPr wrap="none">
            <a:spAutoFit/>
          </a:bodyPr>
          <a:lstStyle/>
          <a:p>
            <a:r>
              <a:rPr lang="en-US" sz="1200" b="1"/>
              <a:t>Denmark</a:t>
            </a:r>
            <a:endParaRPr lang="th-TH" sz="1200" b="1"/>
          </a:p>
        </p:txBody>
      </p:sp>
      <p:sp>
        <p:nvSpPr>
          <p:cNvPr id="12300" name="TextBox 14"/>
          <p:cNvSpPr txBox="1">
            <a:spLocks noChangeArrowheads="1"/>
          </p:cNvSpPr>
          <p:nvPr/>
        </p:nvSpPr>
        <p:spPr bwMode="auto">
          <a:xfrm>
            <a:off x="2819400" y="4051277"/>
            <a:ext cx="841375" cy="276225"/>
          </a:xfrm>
          <a:prstGeom prst="rect">
            <a:avLst/>
          </a:prstGeom>
          <a:noFill/>
          <a:ln w="9525">
            <a:noFill/>
            <a:miter lim="800000"/>
            <a:headEnd/>
            <a:tailEnd/>
          </a:ln>
        </p:spPr>
        <p:txBody>
          <a:bodyPr wrap="none">
            <a:spAutoFit/>
          </a:bodyPr>
          <a:lstStyle/>
          <a:p>
            <a:r>
              <a:rPr lang="en-US" sz="1200" b="1"/>
              <a:t>Australia</a:t>
            </a:r>
            <a:endParaRPr lang="th-TH" sz="1200" b="1"/>
          </a:p>
        </p:txBody>
      </p:sp>
      <p:sp>
        <p:nvSpPr>
          <p:cNvPr id="12301" name="TextBox 15"/>
          <p:cNvSpPr txBox="1">
            <a:spLocks noChangeArrowheads="1"/>
          </p:cNvSpPr>
          <p:nvPr/>
        </p:nvSpPr>
        <p:spPr bwMode="auto">
          <a:xfrm>
            <a:off x="2590800" y="3898877"/>
            <a:ext cx="838200" cy="276225"/>
          </a:xfrm>
          <a:prstGeom prst="rect">
            <a:avLst/>
          </a:prstGeom>
          <a:noFill/>
          <a:ln w="9525">
            <a:noFill/>
            <a:miter lim="800000"/>
            <a:headEnd/>
            <a:tailEnd/>
          </a:ln>
        </p:spPr>
        <p:txBody>
          <a:bodyPr>
            <a:spAutoFit/>
          </a:bodyPr>
          <a:lstStyle/>
          <a:p>
            <a:r>
              <a:rPr lang="en-US" sz="1200" b="1"/>
              <a:t> France</a:t>
            </a:r>
            <a:endParaRPr lang="th-TH" sz="1200" b="1"/>
          </a:p>
        </p:txBody>
      </p:sp>
      <p:sp>
        <p:nvSpPr>
          <p:cNvPr id="12302" name="TextBox 16"/>
          <p:cNvSpPr txBox="1">
            <a:spLocks noChangeArrowheads="1"/>
          </p:cNvSpPr>
          <p:nvPr/>
        </p:nvSpPr>
        <p:spPr bwMode="auto">
          <a:xfrm>
            <a:off x="1828800" y="3594077"/>
            <a:ext cx="981075" cy="276225"/>
          </a:xfrm>
          <a:prstGeom prst="rect">
            <a:avLst/>
          </a:prstGeom>
          <a:noFill/>
          <a:ln w="9525">
            <a:noFill/>
            <a:miter lim="800000"/>
            <a:headEnd/>
            <a:tailEnd/>
          </a:ln>
        </p:spPr>
        <p:txBody>
          <a:bodyPr wrap="none">
            <a:spAutoFit/>
          </a:bodyPr>
          <a:lstStyle/>
          <a:p>
            <a:r>
              <a:rPr lang="en-US" sz="1200" b="1"/>
              <a:t> Singapore</a:t>
            </a:r>
            <a:endParaRPr lang="th-TH" sz="1200" b="1"/>
          </a:p>
        </p:txBody>
      </p:sp>
      <p:sp>
        <p:nvSpPr>
          <p:cNvPr id="12303" name="TextBox 17"/>
          <p:cNvSpPr txBox="1">
            <a:spLocks noChangeArrowheads="1"/>
          </p:cNvSpPr>
          <p:nvPr/>
        </p:nvSpPr>
        <p:spPr bwMode="auto">
          <a:xfrm>
            <a:off x="1676400" y="4079852"/>
            <a:ext cx="1158875" cy="276225"/>
          </a:xfrm>
          <a:prstGeom prst="rect">
            <a:avLst/>
          </a:prstGeom>
          <a:noFill/>
          <a:ln w="9525">
            <a:noFill/>
            <a:miter lim="800000"/>
            <a:headEnd/>
            <a:tailEnd/>
          </a:ln>
        </p:spPr>
        <p:txBody>
          <a:bodyPr wrap="none">
            <a:spAutoFit/>
          </a:bodyPr>
          <a:lstStyle/>
          <a:p>
            <a:r>
              <a:rPr lang="en-US" sz="1200" b="1"/>
              <a:t> Netherlands</a:t>
            </a:r>
            <a:endParaRPr lang="th-TH" sz="1200" b="1"/>
          </a:p>
        </p:txBody>
      </p:sp>
      <p:sp>
        <p:nvSpPr>
          <p:cNvPr id="12304" name="TextBox 18"/>
          <p:cNvSpPr txBox="1">
            <a:spLocks noChangeArrowheads="1"/>
          </p:cNvSpPr>
          <p:nvPr/>
        </p:nvSpPr>
        <p:spPr bwMode="auto">
          <a:xfrm>
            <a:off x="2819400" y="4279877"/>
            <a:ext cx="739775" cy="276225"/>
          </a:xfrm>
          <a:prstGeom prst="rect">
            <a:avLst/>
          </a:prstGeom>
          <a:noFill/>
          <a:ln w="9525">
            <a:noFill/>
            <a:miter lim="800000"/>
            <a:headEnd/>
            <a:tailEnd/>
          </a:ln>
        </p:spPr>
        <p:txBody>
          <a:bodyPr wrap="none">
            <a:spAutoFit/>
          </a:bodyPr>
          <a:lstStyle/>
          <a:p>
            <a:r>
              <a:rPr lang="en-US" sz="1200" b="1"/>
              <a:t>Canada</a:t>
            </a:r>
            <a:endParaRPr lang="th-TH" sz="1200" b="1"/>
          </a:p>
        </p:txBody>
      </p:sp>
      <p:sp>
        <p:nvSpPr>
          <p:cNvPr id="12305" name="TextBox 19"/>
          <p:cNvSpPr txBox="1">
            <a:spLocks noChangeArrowheads="1"/>
          </p:cNvSpPr>
          <p:nvPr/>
        </p:nvSpPr>
        <p:spPr bwMode="auto">
          <a:xfrm>
            <a:off x="2667000" y="4432277"/>
            <a:ext cx="739775" cy="276225"/>
          </a:xfrm>
          <a:prstGeom prst="rect">
            <a:avLst/>
          </a:prstGeom>
          <a:noFill/>
          <a:ln w="9525">
            <a:noFill/>
            <a:miter lim="800000"/>
            <a:headEnd/>
            <a:tailEnd/>
          </a:ln>
        </p:spPr>
        <p:txBody>
          <a:bodyPr wrap="none">
            <a:spAutoFit/>
          </a:bodyPr>
          <a:lstStyle/>
          <a:p>
            <a:r>
              <a:rPr lang="en-US" sz="1200" b="1"/>
              <a:t>Norway</a:t>
            </a:r>
            <a:endParaRPr lang="th-TH" sz="1200" b="1"/>
          </a:p>
        </p:txBody>
      </p:sp>
      <p:sp>
        <p:nvSpPr>
          <p:cNvPr id="12306" name="TextBox 20"/>
          <p:cNvSpPr txBox="1">
            <a:spLocks noChangeArrowheads="1"/>
          </p:cNvSpPr>
          <p:nvPr/>
        </p:nvSpPr>
        <p:spPr bwMode="auto">
          <a:xfrm>
            <a:off x="762000" y="5422877"/>
            <a:ext cx="1138238" cy="276225"/>
          </a:xfrm>
          <a:prstGeom prst="rect">
            <a:avLst/>
          </a:prstGeom>
          <a:noFill/>
          <a:ln w="9525">
            <a:noFill/>
            <a:miter lim="800000"/>
            <a:headEnd/>
            <a:tailEnd/>
          </a:ln>
        </p:spPr>
        <p:txBody>
          <a:bodyPr wrap="none">
            <a:spAutoFit/>
          </a:bodyPr>
          <a:lstStyle/>
          <a:p>
            <a:r>
              <a:rPr lang="en-US" sz="1200" b="1" dirty="0"/>
              <a:t> Philippines </a:t>
            </a:r>
            <a:endParaRPr lang="th-TH" sz="1200" b="1" dirty="0"/>
          </a:p>
        </p:txBody>
      </p:sp>
      <p:sp>
        <p:nvSpPr>
          <p:cNvPr id="12307" name="TextBox 21"/>
          <p:cNvSpPr txBox="1">
            <a:spLocks noChangeArrowheads="1"/>
          </p:cNvSpPr>
          <p:nvPr/>
        </p:nvSpPr>
        <p:spPr bwMode="auto">
          <a:xfrm>
            <a:off x="838200" y="4737077"/>
            <a:ext cx="866775" cy="276225"/>
          </a:xfrm>
          <a:prstGeom prst="rect">
            <a:avLst/>
          </a:prstGeom>
          <a:noFill/>
          <a:ln w="9525">
            <a:noFill/>
            <a:miter lim="800000"/>
            <a:headEnd/>
            <a:tailEnd/>
          </a:ln>
        </p:spPr>
        <p:txBody>
          <a:bodyPr wrap="none">
            <a:spAutoFit/>
          </a:bodyPr>
          <a:lstStyle/>
          <a:p>
            <a:r>
              <a:rPr lang="en-US" sz="1200" b="1"/>
              <a:t> Malaysia</a:t>
            </a:r>
            <a:endParaRPr lang="th-TH" sz="1200" b="1"/>
          </a:p>
        </p:txBody>
      </p:sp>
      <p:sp>
        <p:nvSpPr>
          <p:cNvPr id="12308" name="TextBox 22"/>
          <p:cNvSpPr txBox="1">
            <a:spLocks noChangeArrowheads="1"/>
          </p:cNvSpPr>
          <p:nvPr/>
        </p:nvSpPr>
        <p:spPr bwMode="auto">
          <a:xfrm>
            <a:off x="1500166" y="5338954"/>
            <a:ext cx="827471" cy="307777"/>
          </a:xfrm>
          <a:prstGeom prst="rect">
            <a:avLst/>
          </a:prstGeom>
          <a:noFill/>
          <a:ln w="9525">
            <a:noFill/>
            <a:miter lim="800000"/>
            <a:headEnd/>
            <a:tailEnd/>
          </a:ln>
        </p:spPr>
        <p:txBody>
          <a:bodyPr wrap="none">
            <a:spAutoFit/>
          </a:bodyPr>
          <a:lstStyle/>
          <a:p>
            <a:r>
              <a:rPr lang="en-US" sz="1400" b="1" dirty="0" smtClean="0"/>
              <a:t>Thailand</a:t>
            </a:r>
            <a:endParaRPr lang="th-TH" sz="1400" b="1" dirty="0"/>
          </a:p>
        </p:txBody>
      </p:sp>
      <p:sp>
        <p:nvSpPr>
          <p:cNvPr id="12309" name="TextBox 23"/>
          <p:cNvSpPr txBox="1">
            <a:spLocks noChangeArrowheads="1"/>
          </p:cNvSpPr>
          <p:nvPr/>
        </p:nvSpPr>
        <p:spPr bwMode="auto">
          <a:xfrm>
            <a:off x="1143000" y="4432277"/>
            <a:ext cx="928688" cy="307975"/>
          </a:xfrm>
          <a:prstGeom prst="rect">
            <a:avLst/>
          </a:prstGeom>
          <a:noFill/>
          <a:ln w="9525">
            <a:noFill/>
            <a:miter lim="800000"/>
            <a:headEnd/>
            <a:tailEnd/>
          </a:ln>
        </p:spPr>
        <p:txBody>
          <a:bodyPr wrap="none">
            <a:spAutoFit/>
          </a:bodyPr>
          <a:lstStyle/>
          <a:p>
            <a:r>
              <a:rPr lang="en-US" sz="1400" b="1"/>
              <a:t> Average</a:t>
            </a:r>
            <a:endParaRPr lang="th-TH" sz="1400" b="1"/>
          </a:p>
        </p:txBody>
      </p:sp>
      <p:sp>
        <p:nvSpPr>
          <p:cNvPr id="12310" name="TextBox 24"/>
          <p:cNvSpPr txBox="1">
            <a:spLocks noChangeArrowheads="1"/>
          </p:cNvSpPr>
          <p:nvPr/>
        </p:nvSpPr>
        <p:spPr bwMode="auto">
          <a:xfrm>
            <a:off x="1981200" y="4508477"/>
            <a:ext cx="687388" cy="276225"/>
          </a:xfrm>
          <a:prstGeom prst="rect">
            <a:avLst/>
          </a:prstGeom>
          <a:noFill/>
          <a:ln w="9525">
            <a:noFill/>
            <a:miter lim="800000"/>
            <a:headEnd/>
            <a:tailEnd/>
          </a:ln>
        </p:spPr>
        <p:txBody>
          <a:bodyPr wrap="none">
            <a:spAutoFit/>
          </a:bodyPr>
          <a:lstStyle/>
          <a:p>
            <a:r>
              <a:rPr lang="en-US" sz="1200" b="1"/>
              <a:t>Russia</a:t>
            </a:r>
            <a:endParaRPr lang="th-TH" sz="1200" b="1"/>
          </a:p>
        </p:txBody>
      </p:sp>
      <p:sp>
        <p:nvSpPr>
          <p:cNvPr id="12311" name="TextBox 25"/>
          <p:cNvSpPr txBox="1">
            <a:spLocks noChangeArrowheads="1"/>
          </p:cNvSpPr>
          <p:nvPr/>
        </p:nvSpPr>
        <p:spPr bwMode="auto">
          <a:xfrm>
            <a:off x="1371600" y="4203677"/>
            <a:ext cx="698500" cy="276225"/>
          </a:xfrm>
          <a:prstGeom prst="rect">
            <a:avLst/>
          </a:prstGeom>
          <a:noFill/>
          <a:ln w="9525">
            <a:noFill/>
            <a:miter lim="800000"/>
            <a:headEnd/>
            <a:tailEnd/>
          </a:ln>
        </p:spPr>
        <p:txBody>
          <a:bodyPr wrap="none">
            <a:spAutoFit/>
          </a:bodyPr>
          <a:lstStyle/>
          <a:p>
            <a:r>
              <a:rPr lang="en-US" sz="1200" b="1"/>
              <a:t> China </a:t>
            </a:r>
            <a:endParaRPr lang="th-TH" sz="1200" b="1"/>
          </a:p>
        </p:txBody>
      </p:sp>
      <p:sp>
        <p:nvSpPr>
          <p:cNvPr id="12312" name="TextBox 26"/>
          <p:cNvSpPr txBox="1">
            <a:spLocks noChangeArrowheads="1"/>
          </p:cNvSpPr>
          <p:nvPr/>
        </p:nvSpPr>
        <p:spPr bwMode="auto">
          <a:xfrm>
            <a:off x="914400" y="3746477"/>
            <a:ext cx="1247775" cy="276225"/>
          </a:xfrm>
          <a:prstGeom prst="rect">
            <a:avLst/>
          </a:prstGeom>
          <a:noFill/>
          <a:ln w="9525">
            <a:noFill/>
            <a:miter lim="800000"/>
            <a:headEnd/>
            <a:tailEnd/>
          </a:ln>
        </p:spPr>
        <p:txBody>
          <a:bodyPr wrap="none">
            <a:spAutoFit/>
          </a:bodyPr>
          <a:lstStyle/>
          <a:p>
            <a:r>
              <a:rPr lang="en-US" sz="1200" b="1"/>
              <a:t> Luxembourg </a:t>
            </a:r>
            <a:endParaRPr lang="th-TH" sz="1200" b="1"/>
          </a:p>
        </p:txBody>
      </p:sp>
      <p:sp>
        <p:nvSpPr>
          <p:cNvPr id="12313" name="TextBox 27"/>
          <p:cNvSpPr txBox="1">
            <a:spLocks noChangeArrowheads="1"/>
          </p:cNvSpPr>
          <p:nvPr/>
        </p:nvSpPr>
        <p:spPr bwMode="auto">
          <a:xfrm>
            <a:off x="1828800" y="3822677"/>
            <a:ext cx="835025" cy="276225"/>
          </a:xfrm>
          <a:prstGeom prst="rect">
            <a:avLst/>
          </a:prstGeom>
          <a:noFill/>
          <a:ln w="9525">
            <a:noFill/>
            <a:miter lim="800000"/>
            <a:headEnd/>
            <a:tailEnd/>
          </a:ln>
        </p:spPr>
        <p:txBody>
          <a:bodyPr wrap="none">
            <a:spAutoFit/>
          </a:bodyPr>
          <a:lstStyle/>
          <a:p>
            <a:r>
              <a:rPr lang="en-US" sz="1200" b="1"/>
              <a:t> Belgium</a:t>
            </a:r>
            <a:endParaRPr lang="th-TH" sz="1200" b="1"/>
          </a:p>
        </p:txBody>
      </p:sp>
      <p:sp>
        <p:nvSpPr>
          <p:cNvPr id="12314" name="TextBox 28"/>
          <p:cNvSpPr txBox="1">
            <a:spLocks noChangeArrowheads="1"/>
          </p:cNvSpPr>
          <p:nvPr/>
        </p:nvSpPr>
        <p:spPr bwMode="auto">
          <a:xfrm>
            <a:off x="2286000" y="4660877"/>
            <a:ext cx="852488" cy="276225"/>
          </a:xfrm>
          <a:prstGeom prst="rect">
            <a:avLst/>
          </a:prstGeom>
          <a:noFill/>
          <a:ln w="9525">
            <a:noFill/>
            <a:miter lim="800000"/>
            <a:headEnd/>
            <a:tailEnd/>
          </a:ln>
        </p:spPr>
        <p:txBody>
          <a:bodyPr wrap="none">
            <a:spAutoFit/>
          </a:bodyPr>
          <a:lstStyle/>
          <a:p>
            <a:r>
              <a:rPr lang="en-US" sz="1200" b="1"/>
              <a:t> Portugal</a:t>
            </a:r>
            <a:endParaRPr lang="th-TH" sz="1200" b="1"/>
          </a:p>
        </p:txBody>
      </p:sp>
      <p:sp>
        <p:nvSpPr>
          <p:cNvPr id="12315" name="TextBox 29"/>
          <p:cNvSpPr txBox="1">
            <a:spLocks noChangeArrowheads="1"/>
          </p:cNvSpPr>
          <p:nvPr/>
        </p:nvSpPr>
        <p:spPr bwMode="auto">
          <a:xfrm>
            <a:off x="2057400" y="5041877"/>
            <a:ext cx="914400" cy="276225"/>
          </a:xfrm>
          <a:prstGeom prst="rect">
            <a:avLst/>
          </a:prstGeom>
          <a:noFill/>
          <a:ln w="9525">
            <a:noFill/>
            <a:miter lim="800000"/>
            <a:headEnd/>
            <a:tailEnd/>
          </a:ln>
        </p:spPr>
        <p:txBody>
          <a:bodyPr wrap="none">
            <a:spAutoFit/>
          </a:bodyPr>
          <a:lstStyle/>
          <a:p>
            <a:r>
              <a:rPr lang="en-US" sz="1200" b="1"/>
              <a:t> Lithuania</a:t>
            </a:r>
            <a:endParaRPr lang="th-TH" sz="1200" b="1"/>
          </a:p>
        </p:txBody>
      </p:sp>
      <p:sp>
        <p:nvSpPr>
          <p:cNvPr id="12316" name="TextBox 41"/>
          <p:cNvSpPr txBox="1">
            <a:spLocks noChangeArrowheads="1"/>
          </p:cNvSpPr>
          <p:nvPr/>
        </p:nvSpPr>
        <p:spPr bwMode="auto">
          <a:xfrm>
            <a:off x="2438400" y="4813277"/>
            <a:ext cx="603250" cy="276225"/>
          </a:xfrm>
          <a:prstGeom prst="rect">
            <a:avLst/>
          </a:prstGeom>
          <a:noFill/>
          <a:ln w="9525">
            <a:noFill/>
            <a:miter lim="800000"/>
            <a:headEnd/>
            <a:tailEnd/>
          </a:ln>
        </p:spPr>
        <p:txBody>
          <a:bodyPr wrap="none">
            <a:spAutoFit/>
          </a:bodyPr>
          <a:lstStyle/>
          <a:p>
            <a:r>
              <a:rPr lang="en-US" sz="1200" b="1"/>
              <a:t>Brazil</a:t>
            </a:r>
            <a:endParaRPr lang="th-TH" sz="1200" b="1"/>
          </a:p>
        </p:txBody>
      </p:sp>
      <p:sp>
        <p:nvSpPr>
          <p:cNvPr id="43" name="TextBox 42"/>
          <p:cNvSpPr txBox="1"/>
          <p:nvPr/>
        </p:nvSpPr>
        <p:spPr>
          <a:xfrm>
            <a:off x="6286512" y="6003921"/>
            <a:ext cx="2249334" cy="400110"/>
          </a:xfrm>
          <a:prstGeom prst="rect">
            <a:avLst/>
          </a:prstGeom>
          <a:noFill/>
        </p:spPr>
        <p:txBody>
          <a:bodyPr wrap="none">
            <a:spAutoFit/>
          </a:bodyPr>
          <a:lstStyle/>
          <a:p>
            <a:pPr>
              <a:defRPr/>
            </a:pPr>
            <a:r>
              <a:rPr lang="en-US" sz="2000" b="1" dirty="0">
                <a:solidFill>
                  <a:schemeClr val="accent1">
                    <a:lumMod val="75000"/>
                  </a:schemeClr>
                </a:solidFill>
              </a:rPr>
              <a:t>%Public R&amp;D / GDP</a:t>
            </a:r>
            <a:endParaRPr lang="th-TH" sz="2000" b="1" dirty="0">
              <a:solidFill>
                <a:schemeClr val="accent1">
                  <a:lumMod val="75000"/>
                </a:schemeClr>
              </a:solidFill>
            </a:endParaRPr>
          </a:p>
        </p:txBody>
      </p:sp>
      <p:sp>
        <p:nvSpPr>
          <p:cNvPr id="44" name="TextBox 43"/>
          <p:cNvSpPr txBox="1"/>
          <p:nvPr/>
        </p:nvSpPr>
        <p:spPr>
          <a:xfrm>
            <a:off x="304800" y="622277"/>
            <a:ext cx="2352247" cy="400110"/>
          </a:xfrm>
          <a:prstGeom prst="rect">
            <a:avLst/>
          </a:prstGeom>
          <a:noFill/>
        </p:spPr>
        <p:txBody>
          <a:bodyPr wrap="none">
            <a:spAutoFit/>
          </a:bodyPr>
          <a:lstStyle/>
          <a:p>
            <a:pPr>
              <a:defRPr/>
            </a:pPr>
            <a:r>
              <a:rPr lang="en-US" sz="2000" b="1" dirty="0">
                <a:solidFill>
                  <a:schemeClr val="accent1">
                    <a:lumMod val="75000"/>
                  </a:schemeClr>
                </a:solidFill>
              </a:rPr>
              <a:t>%Private R&amp;D / GDP</a:t>
            </a:r>
            <a:endParaRPr lang="th-TH" sz="2000" b="1" dirty="0">
              <a:solidFill>
                <a:schemeClr val="accent1">
                  <a:lumMod val="75000"/>
                </a:schemeClr>
              </a:solidFill>
            </a:endParaRPr>
          </a:p>
        </p:txBody>
      </p:sp>
      <p:sp>
        <p:nvSpPr>
          <p:cNvPr id="12319" name="TextBox 45"/>
          <p:cNvSpPr txBox="1">
            <a:spLocks noChangeArrowheads="1"/>
          </p:cNvSpPr>
          <p:nvPr/>
        </p:nvSpPr>
        <p:spPr bwMode="auto">
          <a:xfrm>
            <a:off x="2057400" y="5194277"/>
            <a:ext cx="833438" cy="276225"/>
          </a:xfrm>
          <a:prstGeom prst="rect">
            <a:avLst/>
          </a:prstGeom>
          <a:noFill/>
          <a:ln w="9525">
            <a:noFill/>
            <a:miter lim="800000"/>
            <a:headEnd/>
            <a:tailEnd/>
          </a:ln>
        </p:spPr>
        <p:txBody>
          <a:bodyPr wrap="none">
            <a:spAutoFit/>
          </a:bodyPr>
          <a:lstStyle/>
          <a:p>
            <a:r>
              <a:rPr lang="en-US" sz="1200" b="1"/>
              <a:t>Romania</a:t>
            </a:r>
            <a:endParaRPr lang="th-TH" sz="1200" b="1"/>
          </a:p>
        </p:txBody>
      </p:sp>
      <p:sp>
        <p:nvSpPr>
          <p:cNvPr id="47" name="TextBox 46"/>
          <p:cNvSpPr txBox="1"/>
          <p:nvPr/>
        </p:nvSpPr>
        <p:spPr>
          <a:xfrm>
            <a:off x="381000" y="142852"/>
            <a:ext cx="7931980" cy="523220"/>
          </a:xfrm>
          <a:prstGeom prst="rect">
            <a:avLst/>
          </a:prstGeom>
          <a:noFill/>
        </p:spPr>
        <p:txBody>
          <a:bodyPr wrap="none">
            <a:spAutoFit/>
          </a:bodyPr>
          <a:lstStyle/>
          <a:p>
            <a:pPr>
              <a:defRPr/>
            </a:pPr>
            <a:r>
              <a:rPr lang="en-US" b="1" dirty="0">
                <a:solidFill>
                  <a:schemeClr val="accent1">
                    <a:lumMod val="75000"/>
                  </a:schemeClr>
                </a:solidFill>
                <a:latin typeface="AngsanaUPC" pitchFamily="18" charset="-34"/>
                <a:cs typeface="AngsanaUPC" pitchFamily="18" charset="-34"/>
              </a:rPr>
              <a:t>Private </a:t>
            </a:r>
            <a:r>
              <a:rPr lang="en-US" b="1" dirty="0" smtClean="0">
                <a:solidFill>
                  <a:schemeClr val="accent1">
                    <a:lumMod val="75000"/>
                  </a:schemeClr>
                </a:solidFill>
                <a:latin typeface="AngsanaUPC" pitchFamily="18" charset="-34"/>
                <a:cs typeface="AngsanaUPC" pitchFamily="18" charset="-34"/>
              </a:rPr>
              <a:t>R&amp;D/GDP </a:t>
            </a:r>
            <a:r>
              <a:rPr lang="en-US" b="1" i="1" dirty="0">
                <a:latin typeface="AngsanaUPC" pitchFamily="18" charset="-34"/>
                <a:cs typeface="AngsanaUPC" pitchFamily="18" charset="-34"/>
              </a:rPr>
              <a:t>VS.</a:t>
            </a:r>
            <a:r>
              <a:rPr lang="th-TH" b="1" dirty="0">
                <a:latin typeface="AngsanaUPC" pitchFamily="18" charset="-34"/>
                <a:cs typeface="AngsanaUPC" pitchFamily="18" charset="-34"/>
              </a:rPr>
              <a:t> </a:t>
            </a:r>
            <a:r>
              <a:rPr lang="en-US" b="1" dirty="0">
                <a:solidFill>
                  <a:schemeClr val="accent1">
                    <a:lumMod val="75000"/>
                  </a:schemeClr>
                </a:solidFill>
                <a:latin typeface="AngsanaUPC" pitchFamily="18" charset="-34"/>
                <a:cs typeface="AngsanaUPC" pitchFamily="18" charset="-34"/>
              </a:rPr>
              <a:t>Public </a:t>
            </a:r>
            <a:r>
              <a:rPr lang="en-US" b="1" dirty="0" smtClean="0">
                <a:solidFill>
                  <a:schemeClr val="accent1">
                    <a:lumMod val="75000"/>
                  </a:schemeClr>
                </a:solidFill>
                <a:latin typeface="AngsanaUPC" pitchFamily="18" charset="-34"/>
                <a:cs typeface="AngsanaUPC" pitchFamily="18" charset="-34"/>
              </a:rPr>
              <a:t>R&amp;D/GDP </a:t>
            </a:r>
            <a:r>
              <a:rPr lang="th-TH" b="1" dirty="0" smtClean="0">
                <a:latin typeface="AngsanaUPC" pitchFamily="18" charset="-34"/>
                <a:cs typeface="AngsanaUPC" pitchFamily="18" charset="-34"/>
              </a:rPr>
              <a:t>ของ</a:t>
            </a:r>
            <a:r>
              <a:rPr lang="th-TH" b="1" dirty="0">
                <a:latin typeface="AngsanaUPC" pitchFamily="18" charset="-34"/>
                <a:cs typeface="AngsanaUPC" pitchFamily="18" charset="-34"/>
              </a:rPr>
              <a:t>ไทยเทียบกับประเทศอื่น ปี </a:t>
            </a:r>
            <a:r>
              <a:rPr lang="en-US" b="1" dirty="0" smtClean="0">
                <a:latin typeface="AngsanaUPC" pitchFamily="18" charset="-34"/>
                <a:cs typeface="AngsanaUPC" pitchFamily="18" charset="-34"/>
              </a:rPr>
              <a:t>2007</a:t>
            </a:r>
            <a:r>
              <a:rPr lang="th-TH" b="1" dirty="0" smtClean="0">
                <a:latin typeface="AngsanaUPC" pitchFamily="18" charset="-34"/>
                <a:cs typeface="AngsanaUPC" pitchFamily="18" charset="-34"/>
              </a:rPr>
              <a:t> </a:t>
            </a:r>
            <a:endParaRPr lang="th-TH" b="1" dirty="0">
              <a:latin typeface="AngsanaUPC" pitchFamily="18" charset="-34"/>
              <a:cs typeface="AngsanaUPC" pitchFamily="18" charset="-34"/>
            </a:endParaRPr>
          </a:p>
        </p:txBody>
      </p:sp>
      <p:sp>
        <p:nvSpPr>
          <p:cNvPr id="12322" name="TextBox 47"/>
          <p:cNvSpPr txBox="1">
            <a:spLocks noChangeArrowheads="1"/>
          </p:cNvSpPr>
          <p:nvPr/>
        </p:nvSpPr>
        <p:spPr bwMode="auto">
          <a:xfrm>
            <a:off x="3733577" y="3575029"/>
            <a:ext cx="5410455" cy="1938992"/>
          </a:xfrm>
          <a:prstGeom prst="rect">
            <a:avLst/>
          </a:prstGeom>
          <a:noFill/>
          <a:ln w="9525">
            <a:noFill/>
            <a:miter lim="800000"/>
            <a:headEnd/>
            <a:tailEnd/>
          </a:ln>
        </p:spPr>
        <p:txBody>
          <a:bodyPr wrap="none">
            <a:spAutoFit/>
          </a:bodyPr>
          <a:lstStyle/>
          <a:p>
            <a:pPr algn="ctr"/>
            <a:r>
              <a:rPr lang="en-US" sz="2400" b="1" dirty="0">
                <a:latin typeface="Angsana New" pitchFamily="18" charset="-34"/>
                <a:cs typeface="Angsana New" pitchFamily="18" charset="-34"/>
              </a:rPr>
              <a:t>Private </a:t>
            </a:r>
            <a:r>
              <a:rPr lang="en-US" sz="2400" b="1" dirty="0" smtClean="0">
                <a:latin typeface="Angsana New" pitchFamily="18" charset="-34"/>
                <a:cs typeface="Angsana New" pitchFamily="18" charset="-34"/>
              </a:rPr>
              <a:t>R&amp;D/GDP </a:t>
            </a:r>
            <a:r>
              <a:rPr lang="th-TH" sz="2400" b="1" dirty="0">
                <a:latin typeface="Angsana New" pitchFamily="18" charset="-34"/>
                <a:cs typeface="Angsana New" pitchFamily="18" charset="-34"/>
              </a:rPr>
              <a:t>โดยเฉลี่ยของทุกประเทศจะสูงกว่า</a:t>
            </a:r>
            <a:r>
              <a:rPr lang="en-US" sz="2400" b="1" dirty="0">
                <a:latin typeface="Angsana New" pitchFamily="18" charset="-34"/>
                <a:cs typeface="Angsana New" pitchFamily="18" charset="-34"/>
              </a:rPr>
              <a:t> </a:t>
            </a:r>
          </a:p>
          <a:p>
            <a:r>
              <a:rPr lang="en-US" sz="2400" b="1" dirty="0">
                <a:latin typeface="Angsana New" pitchFamily="18" charset="-34"/>
                <a:cs typeface="Angsana New" pitchFamily="18" charset="-34"/>
              </a:rPr>
              <a:t>Public </a:t>
            </a:r>
            <a:r>
              <a:rPr lang="en-US" sz="2400" b="1" dirty="0" smtClean="0">
                <a:latin typeface="Angsana New" pitchFamily="18" charset="-34"/>
                <a:cs typeface="Angsana New" pitchFamily="18" charset="-34"/>
              </a:rPr>
              <a:t>R&amp;D/GDP </a:t>
            </a:r>
            <a:r>
              <a:rPr lang="th-TH" sz="2400" b="1" dirty="0">
                <a:latin typeface="Angsana New" pitchFamily="18" charset="-34"/>
                <a:cs typeface="Angsana New" pitchFamily="18" charset="-34"/>
              </a:rPr>
              <a:t>โดยเฉพาะประเทศพัฒนาแล้ว </a:t>
            </a:r>
            <a:r>
              <a:rPr lang="th-TH" sz="2400" b="1" i="1" dirty="0">
                <a:latin typeface="Angsana New" pitchFamily="18" charset="-34"/>
                <a:cs typeface="Angsana New" pitchFamily="18" charset="-34"/>
              </a:rPr>
              <a:t>ซึ่งต่างกับ</a:t>
            </a:r>
            <a:r>
              <a:rPr lang="th-TH" sz="2400" b="1" i="1" dirty="0" smtClean="0">
                <a:latin typeface="Angsana New" pitchFamily="18" charset="-34"/>
                <a:cs typeface="Angsana New" pitchFamily="18" charset="-34"/>
              </a:rPr>
              <a:t>ไทย</a:t>
            </a:r>
          </a:p>
          <a:p>
            <a:endParaRPr lang="th-TH" sz="2400" b="1" dirty="0" smtClean="0">
              <a:latin typeface="Angsana New" pitchFamily="18" charset="-34"/>
              <a:cs typeface="Angsana New" pitchFamily="18" charset="-34"/>
            </a:endParaRPr>
          </a:p>
          <a:p>
            <a:pPr algn="ctr"/>
            <a:r>
              <a:rPr lang="th-TH" sz="2400" b="1" dirty="0" smtClean="0">
                <a:solidFill>
                  <a:srgbClr val="1D1179"/>
                </a:solidFill>
                <a:latin typeface="Angsana New" pitchFamily="18" charset="-34"/>
                <a:cs typeface="Angsana New" pitchFamily="18" charset="-34"/>
              </a:rPr>
              <a:t>     เป้าหมาย </a:t>
            </a:r>
            <a:r>
              <a:rPr lang="en-US" sz="2400" b="1" dirty="0" smtClean="0">
                <a:solidFill>
                  <a:srgbClr val="1D1179"/>
                </a:solidFill>
                <a:latin typeface="Angsana New" pitchFamily="18" charset="-34"/>
                <a:cs typeface="Angsana New" pitchFamily="18" charset="-34"/>
              </a:rPr>
              <a:t>: </a:t>
            </a:r>
            <a:r>
              <a:rPr lang="th-TH" sz="2400" b="1" dirty="0" smtClean="0">
                <a:solidFill>
                  <a:srgbClr val="1D1179"/>
                </a:solidFill>
                <a:latin typeface="Angsana New" pitchFamily="18" charset="-34"/>
                <a:cs typeface="Angsana New" pitchFamily="18" charset="-34"/>
              </a:rPr>
              <a:t>เพิ่ม </a:t>
            </a:r>
            <a:r>
              <a:rPr lang="en-US" sz="2400" b="1" dirty="0" smtClean="0">
                <a:solidFill>
                  <a:srgbClr val="1D1179"/>
                </a:solidFill>
                <a:latin typeface="Angsana New" pitchFamily="18" charset="-34"/>
                <a:cs typeface="Angsana New" pitchFamily="18" charset="-34"/>
              </a:rPr>
              <a:t>Private R&amp;D/GDP</a:t>
            </a:r>
            <a:endParaRPr lang="th-TH" sz="2400" b="1" dirty="0" smtClean="0">
              <a:solidFill>
                <a:srgbClr val="1D1179"/>
              </a:solidFill>
              <a:latin typeface="Angsana New" pitchFamily="18" charset="-34"/>
              <a:cs typeface="Angsana New" pitchFamily="18" charset="-34"/>
            </a:endParaRPr>
          </a:p>
          <a:p>
            <a:pPr algn="ctr"/>
            <a:r>
              <a:rPr lang="th-TH" sz="2400" b="1" dirty="0" smtClean="0">
                <a:solidFill>
                  <a:srgbClr val="1D1179"/>
                </a:solidFill>
                <a:latin typeface="Angsana New" pitchFamily="18" charset="-34"/>
                <a:cs typeface="Angsana New" pitchFamily="18" charset="-34"/>
              </a:rPr>
              <a:t>จาก </a:t>
            </a:r>
            <a:r>
              <a:rPr lang="en-US" sz="2400" b="1" dirty="0" smtClean="0">
                <a:solidFill>
                  <a:srgbClr val="1D1179"/>
                </a:solidFill>
                <a:latin typeface="Angsana New" pitchFamily="18" charset="-34"/>
                <a:cs typeface="Angsana New" pitchFamily="18" charset="-34"/>
              </a:rPr>
              <a:t>40% </a:t>
            </a:r>
            <a:r>
              <a:rPr lang="th-TH" sz="2400" b="1" dirty="0" smtClean="0">
                <a:solidFill>
                  <a:srgbClr val="1D1179"/>
                </a:solidFill>
                <a:latin typeface="Angsana New" pitchFamily="18" charset="-34"/>
                <a:cs typeface="Angsana New" pitchFamily="18" charset="-34"/>
              </a:rPr>
              <a:t> เป็น </a:t>
            </a:r>
            <a:r>
              <a:rPr lang="en-US" sz="2400" b="1" dirty="0" smtClean="0">
                <a:solidFill>
                  <a:srgbClr val="1D1179"/>
                </a:solidFill>
                <a:latin typeface="Angsana New" pitchFamily="18" charset="-34"/>
                <a:cs typeface="Angsana New" pitchFamily="18" charset="-34"/>
              </a:rPr>
              <a:t>50 %</a:t>
            </a:r>
            <a:endParaRPr lang="th-TH" sz="2400" b="1" dirty="0">
              <a:solidFill>
                <a:srgbClr val="1D1179"/>
              </a:solidFill>
              <a:latin typeface="Angsana New" pitchFamily="18" charset="-34"/>
              <a:cs typeface="Angsana New" pitchFamily="18" charset="-34"/>
            </a:endParaRPr>
          </a:p>
        </p:txBody>
      </p:sp>
      <p:sp>
        <p:nvSpPr>
          <p:cNvPr id="37" name="TextBox 36"/>
          <p:cNvSpPr txBox="1"/>
          <p:nvPr/>
        </p:nvSpPr>
        <p:spPr>
          <a:xfrm>
            <a:off x="533400" y="6184877"/>
            <a:ext cx="1319592" cy="307777"/>
          </a:xfrm>
          <a:prstGeom prst="rect">
            <a:avLst/>
          </a:prstGeom>
          <a:noFill/>
        </p:spPr>
        <p:txBody>
          <a:bodyPr wrap="none" rtlCol="0">
            <a:spAutoFit/>
          </a:bodyPr>
          <a:lstStyle/>
          <a:p>
            <a:r>
              <a:rPr lang="en-US" sz="1400" dirty="0" smtClean="0"/>
              <a:t>Sources : IMD</a:t>
            </a:r>
            <a:endParaRPr lang="th-TH" sz="1400" dirty="0"/>
          </a:p>
        </p:txBody>
      </p:sp>
      <p:sp>
        <p:nvSpPr>
          <p:cNvPr id="38" name="Down Arrow 37"/>
          <p:cNvSpPr/>
          <p:nvPr/>
        </p:nvSpPr>
        <p:spPr>
          <a:xfrm>
            <a:off x="6405578" y="4432285"/>
            <a:ext cx="381000" cy="228600"/>
          </a:xfrm>
          <a:prstGeom prst="downArrow">
            <a:avLst/>
          </a:prstGeom>
          <a:solidFill>
            <a:srgbClr val="9E5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40" name="Straight Connector 39"/>
          <p:cNvCxnSpPr>
            <a:endCxn id="41" idx="0"/>
          </p:cNvCxnSpPr>
          <p:nvPr/>
        </p:nvCxnSpPr>
        <p:spPr>
          <a:xfrm rot="5400000" flipH="1" flipV="1">
            <a:off x="1162627" y="2240930"/>
            <a:ext cx="3338522" cy="2434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14678" y="1789079"/>
            <a:ext cx="1669240" cy="307777"/>
          </a:xfrm>
          <a:prstGeom prst="rect">
            <a:avLst/>
          </a:prstGeom>
          <a:noFill/>
        </p:spPr>
        <p:txBody>
          <a:bodyPr wrap="square" rtlCol="0">
            <a:spAutoFit/>
          </a:bodyPr>
          <a:lstStyle/>
          <a:p>
            <a:pPr algn="ctr"/>
            <a:r>
              <a:rPr lang="en-US" sz="1400" dirty="0" smtClean="0"/>
              <a:t>Private 70: Public 30</a:t>
            </a:r>
            <a:endParaRPr lang="th-TH" sz="1400" dirty="0"/>
          </a:p>
        </p:txBody>
      </p:sp>
      <p:sp>
        <p:nvSpPr>
          <p:cNvPr id="42" name="Oval 41"/>
          <p:cNvSpPr/>
          <p:nvPr/>
        </p:nvSpPr>
        <p:spPr>
          <a:xfrm>
            <a:off x="2057400" y="4889477"/>
            <a:ext cx="152400" cy="152400"/>
          </a:xfrm>
          <a:prstGeom prst="ellipse">
            <a:avLst/>
          </a:prstGeom>
          <a:solidFill>
            <a:srgbClr val="FF818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TextBox 44"/>
          <p:cNvSpPr txBox="1"/>
          <p:nvPr/>
        </p:nvSpPr>
        <p:spPr>
          <a:xfrm>
            <a:off x="3915173" y="6134655"/>
            <a:ext cx="1099725" cy="369332"/>
          </a:xfrm>
          <a:prstGeom prst="rect">
            <a:avLst/>
          </a:prstGeom>
          <a:noFill/>
        </p:spPr>
        <p:txBody>
          <a:bodyPr wrap="none" rtlCol="0">
            <a:spAutoFit/>
          </a:bodyPr>
          <a:lstStyle/>
          <a:p>
            <a:r>
              <a:rPr lang="en-US" sz="1800" dirty="0" smtClean="0"/>
              <a:t>Target 1%</a:t>
            </a:r>
            <a:endParaRPr lang="th-TH" sz="1800" dirty="0"/>
          </a:p>
        </p:txBody>
      </p:sp>
      <p:sp>
        <p:nvSpPr>
          <p:cNvPr id="46" name="Oval 45"/>
          <p:cNvSpPr/>
          <p:nvPr/>
        </p:nvSpPr>
        <p:spPr>
          <a:xfrm>
            <a:off x="3786182" y="6218235"/>
            <a:ext cx="152400" cy="152400"/>
          </a:xfrm>
          <a:prstGeom prst="ellipse">
            <a:avLst/>
          </a:prstGeom>
          <a:solidFill>
            <a:srgbClr val="FF818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TextBox 47"/>
          <p:cNvSpPr txBox="1"/>
          <p:nvPr/>
        </p:nvSpPr>
        <p:spPr>
          <a:xfrm>
            <a:off x="6286512" y="1217575"/>
            <a:ext cx="1669239" cy="307777"/>
          </a:xfrm>
          <a:prstGeom prst="rect">
            <a:avLst/>
          </a:prstGeom>
          <a:noFill/>
        </p:spPr>
        <p:txBody>
          <a:bodyPr wrap="none" rtlCol="0">
            <a:spAutoFit/>
          </a:bodyPr>
          <a:lstStyle/>
          <a:p>
            <a:pPr algn="ctr"/>
            <a:r>
              <a:rPr lang="en-US" sz="1400" dirty="0" smtClean="0"/>
              <a:t>Private 50: Public 50</a:t>
            </a:r>
            <a:endParaRPr lang="th-TH" sz="1400" dirty="0"/>
          </a:p>
        </p:txBody>
      </p:sp>
      <p:sp>
        <p:nvSpPr>
          <p:cNvPr id="51" name="Oval 50"/>
          <p:cNvSpPr/>
          <p:nvPr/>
        </p:nvSpPr>
        <p:spPr>
          <a:xfrm>
            <a:off x="1857356" y="6230377"/>
            <a:ext cx="142876" cy="14287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TextBox 51"/>
          <p:cNvSpPr txBox="1"/>
          <p:nvPr/>
        </p:nvSpPr>
        <p:spPr>
          <a:xfrm>
            <a:off x="1928794" y="6134655"/>
            <a:ext cx="1737976" cy="369332"/>
          </a:xfrm>
          <a:prstGeom prst="rect">
            <a:avLst/>
          </a:prstGeom>
          <a:noFill/>
        </p:spPr>
        <p:txBody>
          <a:bodyPr wrap="none" rtlCol="0">
            <a:spAutoFit/>
          </a:bodyPr>
          <a:lstStyle/>
          <a:p>
            <a:r>
              <a:rPr lang="en-US" sz="1800" dirty="0" smtClean="0"/>
              <a:t>Thailand in 2007</a:t>
            </a:r>
            <a:endParaRPr lang="th-TH" sz="1800" dirty="0"/>
          </a:p>
        </p:txBody>
      </p:sp>
      <p:sp>
        <p:nvSpPr>
          <p:cNvPr id="49" name="Slide Number Placeholder 48"/>
          <p:cNvSpPr>
            <a:spLocks noGrp="1"/>
          </p:cNvSpPr>
          <p:nvPr>
            <p:ph type="sldNum" sz="quarter" idx="12"/>
          </p:nvPr>
        </p:nvSpPr>
        <p:spPr/>
        <p:txBody>
          <a:bodyPr/>
          <a:lstStyle/>
          <a:p>
            <a:fld id="{EA3A0F8A-C7F3-4EE9-AFCA-027C646107EE}"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2"/>
          <p:cNvSpPr/>
          <p:nvPr/>
        </p:nvSpPr>
        <p:spPr>
          <a:xfrm>
            <a:off x="0" y="1428736"/>
            <a:ext cx="9144000" cy="5429264"/>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400" b="1" dirty="0" smtClean="0">
                <a:latin typeface="Tahoma" pitchFamily="34" charset="0"/>
                <a:ea typeface="Tahoma" pitchFamily="34" charset="0"/>
                <a:cs typeface="Tahoma" pitchFamily="34" charset="0"/>
              </a:rPr>
              <a:t>ระบบวิทยาศาสตร์ เทคโนโลยีและนวัตกรรม</a:t>
            </a:r>
            <a:endParaRPr lang="en-US" sz="2400" b="1" dirty="0" smtClean="0">
              <a:solidFill>
                <a:schemeClr val="bg1"/>
              </a:solidFill>
            </a:endParaRPr>
          </a:p>
        </p:txBody>
      </p:sp>
      <p:sp>
        <p:nvSpPr>
          <p:cNvPr id="73" name="Rounded Rectangle 72"/>
          <p:cNvSpPr/>
          <p:nvPr/>
        </p:nvSpPr>
        <p:spPr>
          <a:xfrm>
            <a:off x="0" y="188640"/>
            <a:ext cx="9144000" cy="122413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chemeClr val="bg1"/>
              </a:solidFill>
            </a:endParaRPr>
          </a:p>
        </p:txBody>
      </p:sp>
      <p:sp>
        <p:nvSpPr>
          <p:cNvPr id="57" name="Trapezoid 56"/>
          <p:cNvSpPr/>
          <p:nvPr/>
        </p:nvSpPr>
        <p:spPr>
          <a:xfrm>
            <a:off x="1196788" y="3645024"/>
            <a:ext cx="7572428" cy="1800200"/>
          </a:xfrm>
          <a:prstGeom prst="trapezoid">
            <a:avLst>
              <a:gd name="adj" fmla="val 39545"/>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n 2"/>
          <p:cNvSpPr/>
          <p:nvPr/>
        </p:nvSpPr>
        <p:spPr>
          <a:xfrm>
            <a:off x="1571604" y="4858330"/>
            <a:ext cx="2214578" cy="1356752"/>
          </a:xfrm>
          <a:prstGeom prst="can">
            <a:avLst/>
          </a:prstGeom>
          <a:solidFill>
            <a:schemeClr val="accent4">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Private</a:t>
            </a:r>
          </a:p>
          <a:p>
            <a:pPr algn="ctr"/>
            <a:r>
              <a:rPr lang="en-US" sz="2000" b="1" dirty="0" smtClean="0"/>
              <a:t>R&amp;D Centers</a:t>
            </a:r>
            <a:endParaRPr lang="en-US" sz="2000" b="1" dirty="0"/>
          </a:p>
        </p:txBody>
      </p:sp>
      <p:sp>
        <p:nvSpPr>
          <p:cNvPr id="5" name="Can 4"/>
          <p:cNvSpPr/>
          <p:nvPr/>
        </p:nvSpPr>
        <p:spPr>
          <a:xfrm>
            <a:off x="3986310" y="4858330"/>
            <a:ext cx="2214578" cy="1356752"/>
          </a:xfrm>
          <a:prstGeom prst="can">
            <a:avLst/>
          </a:prstGeom>
          <a:solidFill>
            <a:schemeClr val="accent4">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Private</a:t>
            </a:r>
          </a:p>
          <a:p>
            <a:pPr algn="ctr"/>
            <a:r>
              <a:rPr lang="en-US" sz="2000" b="1" dirty="0" smtClean="0"/>
              <a:t>Innovation Districts</a:t>
            </a:r>
            <a:endParaRPr lang="en-US" sz="2000" b="1" dirty="0"/>
          </a:p>
        </p:txBody>
      </p:sp>
      <p:sp>
        <p:nvSpPr>
          <p:cNvPr id="6" name="Can 5">
            <a:hlinkClick r:id="" action="ppaction://noaction"/>
          </p:cNvPr>
          <p:cNvSpPr/>
          <p:nvPr/>
        </p:nvSpPr>
        <p:spPr>
          <a:xfrm>
            <a:off x="6477364" y="4858330"/>
            <a:ext cx="2214578" cy="1356752"/>
          </a:xfrm>
          <a:prstGeom prst="can">
            <a:avLst/>
          </a:prstGeom>
          <a:solidFill>
            <a:schemeClr val="accent4">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Public Regional/ Community Science Parks</a:t>
            </a:r>
            <a:endParaRPr lang="en-US" sz="2000" b="1" dirty="0"/>
          </a:p>
        </p:txBody>
      </p:sp>
      <p:sp>
        <p:nvSpPr>
          <p:cNvPr id="53" name="TextBox 52"/>
          <p:cNvSpPr txBox="1"/>
          <p:nvPr/>
        </p:nvSpPr>
        <p:spPr>
          <a:xfrm>
            <a:off x="0" y="1857364"/>
            <a:ext cx="2000232" cy="369332"/>
          </a:xfrm>
          <a:prstGeom prst="rect">
            <a:avLst/>
          </a:prstGeom>
          <a:noFill/>
        </p:spPr>
        <p:txBody>
          <a:bodyPr wrap="square" rtlCol="0">
            <a:spAutoFit/>
          </a:bodyPr>
          <a:lstStyle/>
          <a:p>
            <a:r>
              <a:rPr lang="en-US" sz="1800" b="1" dirty="0" smtClean="0">
                <a:solidFill>
                  <a:schemeClr val="tx2"/>
                </a:solidFill>
                <a:latin typeface="Leelawadee" pitchFamily="34" charset="-34"/>
                <a:cs typeface="Leelawadee" pitchFamily="34" charset="-34"/>
              </a:rPr>
              <a:t>Systems</a:t>
            </a:r>
            <a:endParaRPr lang="en-US" sz="1800" b="1" dirty="0">
              <a:solidFill>
                <a:schemeClr val="tx2"/>
              </a:solidFill>
              <a:latin typeface="Leelawadee" pitchFamily="34" charset="-34"/>
              <a:cs typeface="Leelawadee" pitchFamily="34" charset="-34"/>
            </a:endParaRPr>
          </a:p>
        </p:txBody>
      </p:sp>
      <p:sp>
        <p:nvSpPr>
          <p:cNvPr id="55" name="TextBox 54"/>
          <p:cNvSpPr txBox="1"/>
          <p:nvPr/>
        </p:nvSpPr>
        <p:spPr>
          <a:xfrm>
            <a:off x="-17626" y="4744524"/>
            <a:ext cx="1660668" cy="830997"/>
          </a:xfrm>
          <a:prstGeom prst="rect">
            <a:avLst/>
          </a:prstGeom>
          <a:noFill/>
        </p:spPr>
        <p:txBody>
          <a:bodyPr wrap="square" rtlCol="0">
            <a:spAutoFit/>
          </a:bodyPr>
          <a:lstStyle/>
          <a:p>
            <a:r>
              <a:rPr lang="en-US" sz="1600" b="1" dirty="0" smtClean="0">
                <a:solidFill>
                  <a:schemeClr val="tx2"/>
                </a:solidFill>
                <a:latin typeface="Leelawadee" pitchFamily="34" charset="-34"/>
                <a:cs typeface="Leelawadee" pitchFamily="34" charset="-34"/>
              </a:rPr>
              <a:t>Physical/</a:t>
            </a:r>
            <a:endParaRPr lang="th-TH" sz="1600" b="1" dirty="0" smtClean="0">
              <a:solidFill>
                <a:schemeClr val="tx2"/>
              </a:solidFill>
              <a:latin typeface="Leelawadee" pitchFamily="34" charset="-34"/>
              <a:cs typeface="Leelawadee" pitchFamily="34" charset="-34"/>
            </a:endParaRPr>
          </a:p>
          <a:p>
            <a:r>
              <a:rPr lang="en-US" sz="1600" b="1" dirty="0" smtClean="0">
                <a:solidFill>
                  <a:schemeClr val="tx2"/>
                </a:solidFill>
                <a:latin typeface="Leelawadee" pitchFamily="34" charset="-34"/>
                <a:cs typeface="Leelawadee" pitchFamily="34" charset="-34"/>
              </a:rPr>
              <a:t>Institutional </a:t>
            </a:r>
            <a:endParaRPr lang="th-TH" sz="1600" b="1" dirty="0" smtClean="0">
              <a:solidFill>
                <a:schemeClr val="tx2"/>
              </a:solidFill>
              <a:latin typeface="Leelawadee" pitchFamily="34" charset="-34"/>
              <a:cs typeface="Leelawadee" pitchFamily="34" charset="-34"/>
            </a:endParaRPr>
          </a:p>
          <a:p>
            <a:r>
              <a:rPr lang="en-US" sz="1600" b="1" dirty="0" smtClean="0">
                <a:solidFill>
                  <a:schemeClr val="tx2"/>
                </a:solidFill>
                <a:latin typeface="Leelawadee" pitchFamily="34" charset="-34"/>
                <a:cs typeface="Leelawadee" pitchFamily="34" charset="-34"/>
              </a:rPr>
              <a:t>Infrastructures</a:t>
            </a:r>
            <a:endParaRPr lang="en-US" sz="1600" b="1" dirty="0">
              <a:solidFill>
                <a:schemeClr val="tx2"/>
              </a:solidFill>
              <a:latin typeface="Leelawadee" pitchFamily="34" charset="-34"/>
              <a:cs typeface="Leelawadee" pitchFamily="34" charset="-34"/>
            </a:endParaRPr>
          </a:p>
        </p:txBody>
      </p:sp>
      <p:sp>
        <p:nvSpPr>
          <p:cNvPr id="69" name="TextBox 68"/>
          <p:cNvSpPr txBox="1"/>
          <p:nvPr/>
        </p:nvSpPr>
        <p:spPr>
          <a:xfrm>
            <a:off x="17870" y="500042"/>
            <a:ext cx="1982362" cy="646331"/>
          </a:xfrm>
          <a:prstGeom prst="rect">
            <a:avLst/>
          </a:prstGeom>
          <a:noFill/>
        </p:spPr>
        <p:txBody>
          <a:bodyPr wrap="square" rtlCol="0">
            <a:spAutoFit/>
          </a:bodyPr>
          <a:lstStyle/>
          <a:p>
            <a:r>
              <a:rPr lang="en-US" sz="1800" b="1" dirty="0" smtClean="0">
                <a:solidFill>
                  <a:schemeClr val="tx2"/>
                </a:solidFill>
                <a:latin typeface="Leelawadee" pitchFamily="34" charset="-34"/>
                <a:cs typeface="Leelawadee" pitchFamily="34" charset="-34"/>
              </a:rPr>
              <a:t>Strategic Sectors</a:t>
            </a:r>
          </a:p>
        </p:txBody>
      </p:sp>
      <p:sp>
        <p:nvSpPr>
          <p:cNvPr id="128" name="Oval 18"/>
          <p:cNvSpPr>
            <a:spLocks noChangeArrowheads="1"/>
          </p:cNvSpPr>
          <p:nvPr/>
        </p:nvSpPr>
        <p:spPr bwMode="gray">
          <a:xfrm>
            <a:off x="6650216" y="3531292"/>
            <a:ext cx="1219196" cy="1181095"/>
          </a:xfrm>
          <a:prstGeom prst="ellipse">
            <a:avLst/>
          </a:prstGeom>
          <a:gradFill rotWithShape="1">
            <a:gsLst>
              <a:gs pos="0">
                <a:schemeClr val="accent2"/>
              </a:gs>
              <a:gs pos="100000">
                <a:schemeClr val="accent2">
                  <a:gamma/>
                  <a:shade val="63529"/>
                  <a:invGamma/>
                </a:schemeClr>
              </a:gs>
            </a:gsLst>
            <a:lin ang="5400000" scaled="1"/>
          </a:gradFill>
          <a:ln w="9525">
            <a:noFill/>
            <a:round/>
            <a:headEnd/>
            <a:tailEnd/>
          </a:ln>
          <a:effectLst/>
        </p:spPr>
        <p:txBody>
          <a:bodyPr wrap="none" anchor="ctr"/>
          <a:lstStyle/>
          <a:p>
            <a:pPr fontAlgn="auto">
              <a:spcBef>
                <a:spcPts val="0"/>
              </a:spcBef>
              <a:spcAft>
                <a:spcPts val="0"/>
              </a:spcAft>
              <a:defRPr/>
            </a:pPr>
            <a:endParaRPr lang="en-US" sz="2000">
              <a:latin typeface="+mn-lt"/>
              <a:cs typeface="+mn-cs"/>
            </a:endParaRPr>
          </a:p>
        </p:txBody>
      </p:sp>
      <p:sp>
        <p:nvSpPr>
          <p:cNvPr id="126" name="Oval 18"/>
          <p:cNvSpPr>
            <a:spLocks noChangeArrowheads="1"/>
          </p:cNvSpPr>
          <p:nvPr/>
        </p:nvSpPr>
        <p:spPr bwMode="gray">
          <a:xfrm>
            <a:off x="5569405" y="2852936"/>
            <a:ext cx="1219196" cy="1181095"/>
          </a:xfrm>
          <a:prstGeom prst="ellipse">
            <a:avLst/>
          </a:prstGeom>
          <a:gradFill rotWithShape="1">
            <a:gsLst>
              <a:gs pos="0">
                <a:schemeClr val="accent2"/>
              </a:gs>
              <a:gs pos="100000">
                <a:schemeClr val="accent2">
                  <a:gamma/>
                  <a:shade val="63529"/>
                  <a:invGamma/>
                </a:schemeClr>
              </a:gs>
            </a:gsLst>
            <a:lin ang="5400000" scaled="1"/>
          </a:gradFill>
          <a:ln w="9525">
            <a:noFill/>
            <a:round/>
            <a:headEnd/>
            <a:tailEnd/>
          </a:ln>
          <a:effectLst/>
        </p:spPr>
        <p:txBody>
          <a:bodyPr wrap="none" anchor="ctr"/>
          <a:lstStyle/>
          <a:p>
            <a:pPr fontAlgn="auto">
              <a:spcBef>
                <a:spcPts val="0"/>
              </a:spcBef>
              <a:spcAft>
                <a:spcPts val="0"/>
              </a:spcAft>
              <a:defRPr/>
            </a:pPr>
            <a:endParaRPr lang="en-US" sz="2000">
              <a:latin typeface="+mn-lt"/>
              <a:cs typeface="+mn-cs"/>
            </a:endParaRPr>
          </a:p>
        </p:txBody>
      </p:sp>
      <p:sp>
        <p:nvSpPr>
          <p:cNvPr id="71" name="Oval 18"/>
          <p:cNvSpPr>
            <a:spLocks noChangeArrowheads="1"/>
          </p:cNvSpPr>
          <p:nvPr/>
        </p:nvSpPr>
        <p:spPr bwMode="gray">
          <a:xfrm>
            <a:off x="1392511" y="2852936"/>
            <a:ext cx="1219196" cy="1181095"/>
          </a:xfrm>
          <a:prstGeom prst="ellipse">
            <a:avLst/>
          </a:prstGeom>
          <a:gradFill rotWithShape="1">
            <a:gsLst>
              <a:gs pos="0">
                <a:schemeClr val="accent2"/>
              </a:gs>
              <a:gs pos="100000">
                <a:schemeClr val="accent2">
                  <a:gamma/>
                  <a:shade val="63529"/>
                  <a:invGamma/>
                </a:schemeClr>
              </a:gs>
            </a:gsLst>
            <a:lin ang="5400000" scaled="1"/>
          </a:gradFill>
          <a:ln w="9525">
            <a:noFill/>
            <a:round/>
            <a:headEnd/>
            <a:tailEnd/>
          </a:ln>
          <a:effectLst/>
        </p:spPr>
        <p:txBody>
          <a:bodyPr wrap="none" anchor="ctr"/>
          <a:lstStyle/>
          <a:p>
            <a:pPr fontAlgn="auto">
              <a:spcBef>
                <a:spcPts val="0"/>
              </a:spcBef>
              <a:spcAft>
                <a:spcPts val="0"/>
              </a:spcAft>
              <a:defRPr/>
            </a:pPr>
            <a:endParaRPr lang="en-US" sz="2000">
              <a:latin typeface="+mn-lt"/>
              <a:cs typeface="+mn-cs"/>
            </a:endParaRPr>
          </a:p>
        </p:txBody>
      </p:sp>
      <p:grpSp>
        <p:nvGrpSpPr>
          <p:cNvPr id="2" name="กลุ่ม 83"/>
          <p:cNvGrpSpPr/>
          <p:nvPr/>
        </p:nvGrpSpPr>
        <p:grpSpPr>
          <a:xfrm>
            <a:off x="2398352" y="3531292"/>
            <a:ext cx="1219196" cy="1181095"/>
            <a:chOff x="2309433" y="3531292"/>
            <a:chExt cx="1219196" cy="1181095"/>
          </a:xfrm>
        </p:grpSpPr>
        <p:sp>
          <p:nvSpPr>
            <p:cNvPr id="83" name="Oval 18"/>
            <p:cNvSpPr>
              <a:spLocks noChangeArrowheads="1"/>
            </p:cNvSpPr>
            <p:nvPr/>
          </p:nvSpPr>
          <p:spPr bwMode="gray">
            <a:xfrm>
              <a:off x="2309433" y="3531292"/>
              <a:ext cx="1219196" cy="1181095"/>
            </a:xfrm>
            <a:prstGeom prst="ellipse">
              <a:avLst/>
            </a:prstGeom>
            <a:gradFill rotWithShape="1">
              <a:gsLst>
                <a:gs pos="0">
                  <a:schemeClr val="accent2"/>
                </a:gs>
                <a:gs pos="100000">
                  <a:schemeClr val="accent2">
                    <a:gamma/>
                    <a:shade val="63529"/>
                    <a:invGamma/>
                  </a:schemeClr>
                </a:gs>
              </a:gsLst>
              <a:lin ang="5400000" scaled="1"/>
            </a:gradFill>
            <a:ln w="9525">
              <a:noFill/>
              <a:round/>
              <a:headEnd/>
              <a:tailEnd/>
            </a:ln>
            <a:effectLst/>
          </p:spPr>
          <p:txBody>
            <a:bodyPr wrap="none" anchor="ctr"/>
            <a:lstStyle/>
            <a:p>
              <a:pPr fontAlgn="auto">
                <a:spcBef>
                  <a:spcPts val="0"/>
                </a:spcBef>
                <a:spcAft>
                  <a:spcPts val="0"/>
                </a:spcAft>
                <a:defRPr/>
              </a:pPr>
              <a:endParaRPr lang="en-US" sz="1400">
                <a:latin typeface="Tahoma" pitchFamily="34" charset="0"/>
                <a:ea typeface="Tahoma" pitchFamily="34" charset="0"/>
                <a:cs typeface="Tahoma" pitchFamily="34" charset="0"/>
              </a:endParaRPr>
            </a:p>
          </p:txBody>
        </p:sp>
        <p:sp>
          <p:nvSpPr>
            <p:cNvPr id="82" name="Text Box 20"/>
            <p:cNvSpPr txBox="1">
              <a:spLocks noChangeArrowheads="1"/>
            </p:cNvSpPr>
            <p:nvPr/>
          </p:nvSpPr>
          <p:spPr bwMode="gray">
            <a:xfrm>
              <a:off x="2357422" y="3714752"/>
              <a:ext cx="1106393" cy="738664"/>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R&amp;D</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Tax</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Deduction</a:t>
              </a:r>
              <a:endParaRPr lang="th-TH" sz="1400" b="1" dirty="0" smtClean="0">
                <a:solidFill>
                  <a:srgbClr val="FFFFFF"/>
                </a:solidFill>
                <a:latin typeface="Tahoma" pitchFamily="34" charset="0"/>
                <a:ea typeface="Tahoma" pitchFamily="34" charset="0"/>
                <a:cs typeface="Tahoma" pitchFamily="34" charset="0"/>
              </a:endParaRPr>
            </a:p>
          </p:txBody>
        </p:sp>
      </p:grpSp>
      <p:sp>
        <p:nvSpPr>
          <p:cNvPr id="87" name="Text Box 20"/>
          <p:cNvSpPr txBox="1">
            <a:spLocks noChangeArrowheads="1"/>
          </p:cNvSpPr>
          <p:nvPr/>
        </p:nvSpPr>
        <p:spPr bwMode="gray">
          <a:xfrm>
            <a:off x="5529084" y="3027985"/>
            <a:ext cx="1293216" cy="738664"/>
          </a:xfrm>
          <a:prstGeom prst="rect">
            <a:avLst/>
          </a:prstGeom>
          <a:noFill/>
          <a:ln w="9525">
            <a:noFill/>
            <a:miter lim="800000"/>
            <a:headEnd/>
            <a:tailEnd/>
          </a:ln>
          <a:effectLst/>
        </p:spPr>
        <p:txBody>
          <a:bodyPr wrap="squar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Promotion of HR Mobility</a:t>
            </a:r>
          </a:p>
        </p:txBody>
      </p:sp>
      <p:sp>
        <p:nvSpPr>
          <p:cNvPr id="92" name="Text Box 20"/>
          <p:cNvSpPr txBox="1">
            <a:spLocks noChangeArrowheads="1"/>
          </p:cNvSpPr>
          <p:nvPr/>
        </p:nvSpPr>
        <p:spPr bwMode="gray">
          <a:xfrm>
            <a:off x="6715140" y="3714752"/>
            <a:ext cx="1143008" cy="738664"/>
          </a:xfrm>
          <a:prstGeom prst="rect">
            <a:avLst/>
          </a:prstGeom>
          <a:noFill/>
          <a:ln w="9525">
            <a:noFill/>
            <a:miter lim="800000"/>
            <a:headEnd/>
            <a:tailEnd/>
          </a:ln>
          <a:effectLst/>
        </p:spPr>
        <p:txBody>
          <a:bodyPr wrap="squar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Strategic Student </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Financing</a:t>
            </a:r>
          </a:p>
        </p:txBody>
      </p:sp>
      <p:sp>
        <p:nvSpPr>
          <p:cNvPr id="95" name="Text Box 20"/>
          <p:cNvSpPr txBox="1">
            <a:spLocks noChangeArrowheads="1"/>
          </p:cNvSpPr>
          <p:nvPr/>
        </p:nvSpPr>
        <p:spPr bwMode="gray">
          <a:xfrm>
            <a:off x="1392511" y="3068960"/>
            <a:ext cx="1250663" cy="738664"/>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Researcher</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Income Tax</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Exemption</a:t>
            </a:r>
            <a:endParaRPr lang="en-US" sz="1400" b="1" dirty="0">
              <a:solidFill>
                <a:srgbClr val="FFFFFF"/>
              </a:solidFill>
              <a:latin typeface="Tahoma" pitchFamily="34" charset="0"/>
              <a:ea typeface="Tahoma" pitchFamily="34" charset="0"/>
              <a:cs typeface="Tahoma" pitchFamily="34" charset="0"/>
            </a:endParaRPr>
          </a:p>
        </p:txBody>
      </p:sp>
      <p:sp>
        <p:nvSpPr>
          <p:cNvPr id="96" name="Oval 18"/>
          <p:cNvSpPr>
            <a:spLocks noChangeArrowheads="1"/>
          </p:cNvSpPr>
          <p:nvPr/>
        </p:nvSpPr>
        <p:spPr bwMode="gray">
          <a:xfrm>
            <a:off x="4469944" y="3531292"/>
            <a:ext cx="1219196" cy="1181095"/>
          </a:xfrm>
          <a:prstGeom prst="ellipse">
            <a:avLst/>
          </a:prstGeom>
          <a:gradFill rotWithShape="1">
            <a:gsLst>
              <a:gs pos="0">
                <a:schemeClr val="accent2"/>
              </a:gs>
              <a:gs pos="100000">
                <a:schemeClr val="accent2">
                  <a:gamma/>
                  <a:shade val="63529"/>
                  <a:invGamma/>
                </a:schemeClr>
              </a:gs>
            </a:gsLst>
            <a:lin ang="5400000" scaled="1"/>
          </a:gradFill>
          <a:ln w="9525">
            <a:noFill/>
            <a:round/>
            <a:headEnd/>
            <a:tailEnd/>
          </a:ln>
          <a:effectLst/>
        </p:spPr>
        <p:txBody>
          <a:bodyPr wrap="none" anchor="ctr"/>
          <a:lstStyle/>
          <a:p>
            <a:pPr fontAlgn="auto">
              <a:spcBef>
                <a:spcPts val="0"/>
              </a:spcBef>
              <a:spcAft>
                <a:spcPts val="0"/>
              </a:spcAft>
              <a:defRPr/>
            </a:pPr>
            <a:endParaRPr lang="en-US" sz="2000">
              <a:latin typeface="+mn-lt"/>
              <a:cs typeface="+mn-cs"/>
            </a:endParaRPr>
          </a:p>
        </p:txBody>
      </p:sp>
      <p:sp>
        <p:nvSpPr>
          <p:cNvPr id="98" name="Text Box 20"/>
          <p:cNvSpPr txBox="1">
            <a:spLocks noChangeArrowheads="1"/>
          </p:cNvSpPr>
          <p:nvPr/>
        </p:nvSpPr>
        <p:spPr bwMode="gray">
          <a:xfrm>
            <a:off x="4429124" y="3786190"/>
            <a:ext cx="1252266" cy="523220"/>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Industrial</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M.Sc./Ph.D.</a:t>
            </a:r>
            <a:endParaRPr lang="en-US" sz="1400" b="1" dirty="0">
              <a:solidFill>
                <a:srgbClr val="FFFFFF"/>
              </a:solidFill>
              <a:latin typeface="Tahoma" pitchFamily="34" charset="0"/>
              <a:ea typeface="Tahoma" pitchFamily="34" charset="0"/>
              <a:cs typeface="Tahoma" pitchFamily="34" charset="0"/>
            </a:endParaRPr>
          </a:p>
        </p:txBody>
      </p:sp>
      <p:sp>
        <p:nvSpPr>
          <p:cNvPr id="133" name="Oval 18"/>
          <p:cNvSpPr>
            <a:spLocks noChangeArrowheads="1"/>
          </p:cNvSpPr>
          <p:nvPr/>
        </p:nvSpPr>
        <p:spPr bwMode="gray">
          <a:xfrm>
            <a:off x="5163033" y="1512880"/>
            <a:ext cx="1219196" cy="1181095"/>
          </a:xfrm>
          <a:prstGeom prst="ellipse">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6200000" scaled="1"/>
            <a:tileRect/>
          </a:gradFill>
          <a:ln w="9525">
            <a:noFill/>
            <a:round/>
            <a:headEnd/>
            <a:tailEnd/>
          </a:ln>
          <a:effectLst/>
        </p:spPr>
        <p:txBody>
          <a:bodyPr wrap="none" anchor="ctr"/>
          <a:lstStyle/>
          <a:p>
            <a:pPr fontAlgn="auto">
              <a:spcBef>
                <a:spcPts val="0"/>
              </a:spcBef>
              <a:spcAft>
                <a:spcPts val="0"/>
              </a:spcAft>
              <a:defRPr/>
            </a:pPr>
            <a:endParaRPr lang="en-US" sz="2000">
              <a:latin typeface="+mn-lt"/>
              <a:cs typeface="+mn-cs"/>
            </a:endParaRPr>
          </a:p>
        </p:txBody>
      </p:sp>
      <p:sp>
        <p:nvSpPr>
          <p:cNvPr id="130" name="Oval 18"/>
          <p:cNvSpPr>
            <a:spLocks noChangeArrowheads="1"/>
          </p:cNvSpPr>
          <p:nvPr/>
        </p:nvSpPr>
        <p:spPr bwMode="gray">
          <a:xfrm>
            <a:off x="2670152" y="1485426"/>
            <a:ext cx="1219196" cy="1181095"/>
          </a:xfrm>
          <a:prstGeom prst="ellipse">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6200000" scaled="1"/>
            <a:tileRect/>
          </a:gradFill>
          <a:ln w="9525">
            <a:noFill/>
            <a:round/>
            <a:headEnd/>
            <a:tailEnd/>
          </a:ln>
          <a:effectLst/>
        </p:spPr>
        <p:txBody>
          <a:bodyPr wrap="none" anchor="ctr"/>
          <a:lstStyle/>
          <a:p>
            <a:pPr fontAlgn="auto">
              <a:spcBef>
                <a:spcPts val="0"/>
              </a:spcBef>
              <a:spcAft>
                <a:spcPts val="0"/>
              </a:spcAft>
              <a:defRPr/>
            </a:pPr>
            <a:endParaRPr lang="en-US" sz="1200" b="1" dirty="0">
              <a:solidFill>
                <a:srgbClr val="FFFFFF"/>
              </a:solidFill>
            </a:endParaRPr>
          </a:p>
        </p:txBody>
      </p:sp>
      <p:grpSp>
        <p:nvGrpSpPr>
          <p:cNvPr id="4" name="กลุ่ม 84"/>
          <p:cNvGrpSpPr/>
          <p:nvPr/>
        </p:nvGrpSpPr>
        <p:grpSpPr>
          <a:xfrm>
            <a:off x="6408076" y="1496920"/>
            <a:ext cx="1294948" cy="1181095"/>
            <a:chOff x="6408076" y="1496920"/>
            <a:chExt cx="1294948" cy="1181095"/>
          </a:xfrm>
        </p:grpSpPr>
        <p:sp>
          <p:nvSpPr>
            <p:cNvPr id="21" name="Oval 18"/>
            <p:cNvSpPr>
              <a:spLocks noChangeArrowheads="1"/>
            </p:cNvSpPr>
            <p:nvPr/>
          </p:nvSpPr>
          <p:spPr bwMode="gray">
            <a:xfrm>
              <a:off x="6408076" y="1496920"/>
              <a:ext cx="1219196" cy="1181095"/>
            </a:xfrm>
            <a:prstGeom prst="ellipse">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6200000" scaled="1"/>
              <a:tileRect/>
            </a:gradFill>
            <a:ln w="9525">
              <a:noFill/>
              <a:round/>
              <a:headEnd/>
              <a:tailEnd/>
            </a:ln>
            <a:effectLst/>
          </p:spPr>
          <p:txBody>
            <a:bodyPr wrap="none" anchor="ctr"/>
            <a:lstStyle/>
            <a:p>
              <a:pPr fontAlgn="auto">
                <a:spcBef>
                  <a:spcPts val="0"/>
                </a:spcBef>
                <a:spcAft>
                  <a:spcPts val="0"/>
                </a:spcAft>
                <a:defRPr/>
              </a:pPr>
              <a:endParaRPr lang="en-US" sz="1800">
                <a:latin typeface="Tahoma" pitchFamily="34" charset="0"/>
                <a:ea typeface="Tahoma" pitchFamily="34" charset="0"/>
                <a:cs typeface="Tahoma" pitchFamily="34" charset="0"/>
              </a:endParaRPr>
            </a:p>
          </p:txBody>
        </p:sp>
        <p:sp>
          <p:nvSpPr>
            <p:cNvPr id="20" name="Text Box 20"/>
            <p:cNvSpPr txBox="1">
              <a:spLocks noChangeArrowheads="1"/>
            </p:cNvSpPr>
            <p:nvPr/>
          </p:nvSpPr>
          <p:spPr bwMode="gray">
            <a:xfrm>
              <a:off x="6431522" y="1700149"/>
              <a:ext cx="1271502" cy="738664"/>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Technology </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Transfer</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System</a:t>
              </a:r>
              <a:endParaRPr lang="en-US" sz="1400" b="1" dirty="0">
                <a:solidFill>
                  <a:srgbClr val="FFFFFF"/>
                </a:solidFill>
                <a:latin typeface="Tahoma" pitchFamily="34" charset="0"/>
                <a:ea typeface="Tahoma" pitchFamily="34" charset="0"/>
                <a:cs typeface="Tahoma" pitchFamily="34" charset="0"/>
              </a:endParaRPr>
            </a:p>
          </p:txBody>
        </p:sp>
      </p:grpSp>
      <p:sp>
        <p:nvSpPr>
          <p:cNvPr id="30" name="Text Box 20"/>
          <p:cNvSpPr txBox="1">
            <a:spLocks noChangeArrowheads="1"/>
          </p:cNvSpPr>
          <p:nvPr/>
        </p:nvSpPr>
        <p:spPr bwMode="gray">
          <a:xfrm>
            <a:off x="5283859" y="1670244"/>
            <a:ext cx="1018227" cy="738664"/>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Infra-</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structure</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System</a:t>
            </a:r>
            <a:endParaRPr lang="en-US" sz="1400" b="1" dirty="0">
              <a:solidFill>
                <a:srgbClr val="FFFFFF"/>
              </a:solidFill>
              <a:latin typeface="Tahoma" pitchFamily="34" charset="0"/>
              <a:ea typeface="Tahoma" pitchFamily="34" charset="0"/>
              <a:cs typeface="Tahoma" pitchFamily="34" charset="0"/>
            </a:endParaRPr>
          </a:p>
        </p:txBody>
      </p:sp>
      <p:sp>
        <p:nvSpPr>
          <p:cNvPr id="51" name="Oval 18"/>
          <p:cNvSpPr>
            <a:spLocks noChangeArrowheads="1"/>
          </p:cNvSpPr>
          <p:nvPr/>
        </p:nvSpPr>
        <p:spPr bwMode="gray">
          <a:xfrm>
            <a:off x="3925853" y="1511742"/>
            <a:ext cx="1219196" cy="1181095"/>
          </a:xfrm>
          <a:prstGeom prst="ellipse">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6200000" scaled="1"/>
            <a:tileRect/>
          </a:gradFill>
          <a:ln w="9525">
            <a:noFill/>
            <a:round/>
            <a:headEnd/>
            <a:tailEnd/>
          </a:ln>
          <a:effectLst/>
        </p:spPr>
        <p:txBody>
          <a:bodyPr wrap="none" anchor="ctr"/>
          <a:lstStyle/>
          <a:p>
            <a:pPr fontAlgn="auto">
              <a:spcBef>
                <a:spcPts val="0"/>
              </a:spcBef>
              <a:spcAft>
                <a:spcPts val="0"/>
              </a:spcAft>
              <a:defRPr/>
            </a:pPr>
            <a:endParaRPr lang="en-US" sz="2000">
              <a:latin typeface="+mn-lt"/>
              <a:cs typeface="+mn-cs"/>
            </a:endParaRPr>
          </a:p>
        </p:txBody>
      </p:sp>
      <p:sp>
        <p:nvSpPr>
          <p:cNvPr id="45" name="Text Box 20"/>
          <p:cNvSpPr txBox="1">
            <a:spLocks noChangeArrowheads="1"/>
          </p:cNvSpPr>
          <p:nvPr/>
        </p:nvSpPr>
        <p:spPr bwMode="gray">
          <a:xfrm>
            <a:off x="3965919" y="1780421"/>
            <a:ext cx="1136850" cy="523220"/>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Manpower</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System</a:t>
            </a:r>
            <a:endParaRPr lang="en-US" sz="1400" b="1" dirty="0">
              <a:solidFill>
                <a:srgbClr val="FFFFFF"/>
              </a:solidFill>
              <a:latin typeface="Tahoma" pitchFamily="34" charset="0"/>
              <a:ea typeface="Tahoma" pitchFamily="34" charset="0"/>
              <a:cs typeface="Tahoma" pitchFamily="34" charset="0"/>
            </a:endParaRPr>
          </a:p>
        </p:txBody>
      </p:sp>
      <p:sp>
        <p:nvSpPr>
          <p:cNvPr id="54" name="TextBox 53"/>
          <p:cNvSpPr txBox="1"/>
          <p:nvPr/>
        </p:nvSpPr>
        <p:spPr>
          <a:xfrm>
            <a:off x="0" y="3068960"/>
            <a:ext cx="1475656" cy="584775"/>
          </a:xfrm>
          <a:prstGeom prst="rect">
            <a:avLst/>
          </a:prstGeom>
          <a:noFill/>
        </p:spPr>
        <p:txBody>
          <a:bodyPr wrap="square" rtlCol="0">
            <a:spAutoFit/>
          </a:bodyPr>
          <a:lstStyle/>
          <a:p>
            <a:r>
              <a:rPr lang="en-US" sz="1600" b="1" dirty="0" smtClean="0">
                <a:solidFill>
                  <a:schemeClr val="tx2"/>
                </a:solidFill>
                <a:latin typeface="Leelawadee" pitchFamily="34" charset="-34"/>
                <a:cs typeface="Leelawadee" pitchFamily="34" charset="-34"/>
              </a:rPr>
              <a:t>Mechanisms/Schemes</a:t>
            </a:r>
            <a:endParaRPr lang="en-US" sz="1600" b="1" dirty="0">
              <a:solidFill>
                <a:schemeClr val="tx2"/>
              </a:solidFill>
              <a:latin typeface="Leelawadee" pitchFamily="34" charset="-34"/>
              <a:cs typeface="Leelawadee" pitchFamily="34" charset="-34"/>
            </a:endParaRPr>
          </a:p>
        </p:txBody>
      </p:sp>
      <p:sp>
        <p:nvSpPr>
          <p:cNvPr id="39" name="Oval 18"/>
          <p:cNvSpPr>
            <a:spLocks noChangeArrowheads="1"/>
          </p:cNvSpPr>
          <p:nvPr/>
        </p:nvSpPr>
        <p:spPr bwMode="gray">
          <a:xfrm>
            <a:off x="1435756" y="1470036"/>
            <a:ext cx="1219196" cy="1181095"/>
          </a:xfrm>
          <a:prstGeom prst="ellipse">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6200000" scaled="1"/>
            <a:tileRect/>
          </a:gradFill>
          <a:ln w="9525">
            <a:noFill/>
            <a:round/>
            <a:headEnd/>
            <a:tailEnd/>
          </a:ln>
          <a:effectLst/>
        </p:spPr>
        <p:txBody>
          <a:bodyPr wrap="none" anchor="ctr"/>
          <a:lstStyle/>
          <a:p>
            <a:pPr fontAlgn="auto">
              <a:spcBef>
                <a:spcPts val="0"/>
              </a:spcBef>
              <a:spcAft>
                <a:spcPts val="0"/>
              </a:spcAft>
              <a:defRPr/>
            </a:pPr>
            <a:endParaRPr lang="en-US" sz="1200" b="1" dirty="0">
              <a:solidFill>
                <a:srgbClr val="FFFFFF"/>
              </a:solidFill>
            </a:endParaRPr>
          </a:p>
        </p:txBody>
      </p:sp>
      <p:sp>
        <p:nvSpPr>
          <p:cNvPr id="41" name="Oval 18"/>
          <p:cNvSpPr>
            <a:spLocks noChangeArrowheads="1"/>
          </p:cNvSpPr>
          <p:nvPr/>
        </p:nvSpPr>
        <p:spPr bwMode="gray">
          <a:xfrm>
            <a:off x="7737902" y="2852936"/>
            <a:ext cx="1219196" cy="1181095"/>
          </a:xfrm>
          <a:prstGeom prst="ellipse">
            <a:avLst/>
          </a:prstGeom>
          <a:gradFill rotWithShape="1">
            <a:gsLst>
              <a:gs pos="0">
                <a:schemeClr val="accent2"/>
              </a:gs>
              <a:gs pos="100000">
                <a:schemeClr val="accent2">
                  <a:gamma/>
                  <a:shade val="63529"/>
                  <a:invGamma/>
                </a:schemeClr>
              </a:gs>
            </a:gsLst>
            <a:lin ang="5400000" scaled="1"/>
          </a:gradFill>
          <a:ln w="9525">
            <a:noFill/>
            <a:round/>
            <a:headEnd/>
            <a:tailEnd/>
          </a:ln>
          <a:effectLst/>
        </p:spPr>
        <p:txBody>
          <a:bodyPr wrap="none" anchor="ctr"/>
          <a:lstStyle/>
          <a:p>
            <a:pPr fontAlgn="auto">
              <a:spcBef>
                <a:spcPts val="0"/>
              </a:spcBef>
              <a:spcAft>
                <a:spcPts val="0"/>
              </a:spcAft>
              <a:defRPr/>
            </a:pPr>
            <a:endParaRPr lang="en-US" sz="2000">
              <a:latin typeface="+mn-lt"/>
              <a:cs typeface="+mn-cs"/>
            </a:endParaRPr>
          </a:p>
        </p:txBody>
      </p:sp>
      <p:sp>
        <p:nvSpPr>
          <p:cNvPr id="42" name="Text Box 20"/>
          <p:cNvSpPr txBox="1">
            <a:spLocks noChangeArrowheads="1"/>
          </p:cNvSpPr>
          <p:nvPr/>
        </p:nvSpPr>
        <p:spPr bwMode="gray">
          <a:xfrm>
            <a:off x="7643834" y="3071810"/>
            <a:ext cx="1500166" cy="738664"/>
          </a:xfrm>
          <a:prstGeom prst="rect">
            <a:avLst/>
          </a:prstGeom>
          <a:noFill/>
          <a:ln w="9525">
            <a:noFill/>
            <a:miter lim="800000"/>
            <a:headEnd/>
            <a:tailEnd/>
          </a:ln>
          <a:effectLst/>
        </p:spPr>
        <p:txBody>
          <a:bodyPr wrap="squar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Innovation Clustering</a:t>
            </a:r>
          </a:p>
          <a:p>
            <a:pPr algn="ctr" eaLnBrk="0" fontAlgn="auto" hangingPunct="0">
              <a:spcBef>
                <a:spcPts val="0"/>
              </a:spcBef>
              <a:spcAft>
                <a:spcPts val="0"/>
              </a:spcAft>
              <a:defRPr/>
            </a:pPr>
            <a:r>
              <a:rPr lang="en-US" sz="1400" b="1" dirty="0" err="1" smtClean="0">
                <a:solidFill>
                  <a:srgbClr val="FFFFFF"/>
                </a:solidFill>
                <a:latin typeface="Tahoma" pitchFamily="34" charset="0"/>
                <a:ea typeface="Tahoma" pitchFamily="34" charset="0"/>
                <a:cs typeface="Tahoma" pitchFamily="34" charset="0"/>
              </a:rPr>
              <a:t>Mgnt</a:t>
            </a:r>
            <a:r>
              <a:rPr lang="en-US" sz="1400" b="1" dirty="0" smtClean="0">
                <a:solidFill>
                  <a:srgbClr val="FFFFFF"/>
                </a:solidFill>
                <a:latin typeface="Tahoma" pitchFamily="34" charset="0"/>
                <a:ea typeface="Tahoma" pitchFamily="34" charset="0"/>
                <a:cs typeface="Tahoma" pitchFamily="34" charset="0"/>
              </a:rPr>
              <a:t>.</a:t>
            </a:r>
          </a:p>
        </p:txBody>
      </p:sp>
      <p:sp>
        <p:nvSpPr>
          <p:cNvPr id="43" name="Oval 18"/>
          <p:cNvSpPr>
            <a:spLocks noChangeArrowheads="1"/>
          </p:cNvSpPr>
          <p:nvPr/>
        </p:nvSpPr>
        <p:spPr bwMode="gray">
          <a:xfrm>
            <a:off x="3433401" y="2852936"/>
            <a:ext cx="1219196" cy="1181095"/>
          </a:xfrm>
          <a:prstGeom prst="ellipse">
            <a:avLst/>
          </a:prstGeom>
          <a:gradFill rotWithShape="1">
            <a:gsLst>
              <a:gs pos="0">
                <a:schemeClr val="accent2"/>
              </a:gs>
              <a:gs pos="100000">
                <a:schemeClr val="accent2">
                  <a:gamma/>
                  <a:shade val="63529"/>
                  <a:invGamma/>
                </a:schemeClr>
              </a:gs>
            </a:gsLst>
            <a:lin ang="5400000" scaled="1"/>
          </a:gradFill>
          <a:ln w="9525">
            <a:noFill/>
            <a:round/>
            <a:headEnd/>
            <a:tailEnd/>
          </a:ln>
          <a:effectLst/>
        </p:spPr>
        <p:txBody>
          <a:bodyPr wrap="none" anchor="ctr"/>
          <a:lstStyle/>
          <a:p>
            <a:pPr fontAlgn="auto">
              <a:spcBef>
                <a:spcPts val="0"/>
              </a:spcBef>
              <a:spcAft>
                <a:spcPts val="0"/>
              </a:spcAft>
              <a:defRPr/>
            </a:pPr>
            <a:endParaRPr lang="en-US" sz="2000">
              <a:latin typeface="+mn-lt"/>
              <a:cs typeface="+mn-cs"/>
            </a:endParaRPr>
          </a:p>
        </p:txBody>
      </p:sp>
      <p:sp>
        <p:nvSpPr>
          <p:cNvPr id="44" name="Text Box 20"/>
          <p:cNvSpPr txBox="1">
            <a:spLocks noChangeArrowheads="1"/>
          </p:cNvSpPr>
          <p:nvPr/>
        </p:nvSpPr>
        <p:spPr bwMode="gray">
          <a:xfrm>
            <a:off x="3467629" y="2928934"/>
            <a:ext cx="1162498" cy="1169551"/>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Matching</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Grants/</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Equity</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Financing/</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VC</a:t>
            </a:r>
            <a:endParaRPr lang="th-TH" sz="1400" b="1" dirty="0" smtClean="0">
              <a:solidFill>
                <a:srgbClr val="FFFFFF"/>
              </a:solidFill>
              <a:latin typeface="Tahoma" pitchFamily="34" charset="0"/>
              <a:ea typeface="Tahoma" pitchFamily="34" charset="0"/>
              <a:cs typeface="Tahoma" pitchFamily="34" charset="0"/>
            </a:endParaRPr>
          </a:p>
        </p:txBody>
      </p:sp>
      <p:grpSp>
        <p:nvGrpSpPr>
          <p:cNvPr id="7" name="กลุ่ม 85"/>
          <p:cNvGrpSpPr/>
          <p:nvPr/>
        </p:nvGrpSpPr>
        <p:grpSpPr>
          <a:xfrm>
            <a:off x="7604520" y="1497332"/>
            <a:ext cx="1358064" cy="1181095"/>
            <a:chOff x="7604520" y="1497332"/>
            <a:chExt cx="1358064" cy="1181095"/>
          </a:xfrm>
        </p:grpSpPr>
        <p:sp>
          <p:nvSpPr>
            <p:cNvPr id="47" name="Oval 18"/>
            <p:cNvSpPr>
              <a:spLocks noChangeArrowheads="1"/>
            </p:cNvSpPr>
            <p:nvPr/>
          </p:nvSpPr>
          <p:spPr bwMode="gray">
            <a:xfrm>
              <a:off x="7646528" y="1497332"/>
              <a:ext cx="1219196" cy="1181095"/>
            </a:xfrm>
            <a:prstGeom prst="ellipse">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6200000" scaled="1"/>
              <a:tileRect/>
            </a:gradFill>
            <a:ln w="9525">
              <a:noFill/>
              <a:round/>
              <a:headEnd/>
              <a:tailEnd/>
            </a:ln>
            <a:effectLst/>
          </p:spPr>
          <p:txBody>
            <a:bodyPr wrap="none" anchor="ctr"/>
            <a:lstStyle/>
            <a:p>
              <a:pPr fontAlgn="auto">
                <a:spcBef>
                  <a:spcPts val="0"/>
                </a:spcBef>
                <a:spcAft>
                  <a:spcPts val="0"/>
                </a:spcAft>
                <a:defRPr/>
              </a:pPr>
              <a:endParaRPr lang="en-US" sz="1800">
                <a:latin typeface="Tahoma" pitchFamily="34" charset="0"/>
                <a:ea typeface="Tahoma" pitchFamily="34" charset="0"/>
                <a:cs typeface="Tahoma" pitchFamily="34" charset="0"/>
              </a:endParaRPr>
            </a:p>
          </p:txBody>
        </p:sp>
        <p:sp>
          <p:nvSpPr>
            <p:cNvPr id="48" name="Text Box 20"/>
            <p:cNvSpPr txBox="1">
              <a:spLocks noChangeArrowheads="1"/>
            </p:cNvSpPr>
            <p:nvPr/>
          </p:nvSpPr>
          <p:spPr bwMode="gray">
            <a:xfrm>
              <a:off x="7604520" y="1572062"/>
              <a:ext cx="1358064" cy="954107"/>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err="1" smtClean="0">
                  <a:solidFill>
                    <a:srgbClr val="FFFFFF"/>
                  </a:solidFill>
                  <a:latin typeface="Tahoma" pitchFamily="34" charset="0"/>
                  <a:ea typeface="Tahoma" pitchFamily="34" charset="0"/>
                  <a:cs typeface="Tahoma" pitchFamily="34" charset="0"/>
                </a:rPr>
                <a:t>Gov’t</a:t>
              </a:r>
              <a:endParaRPr lang="en-US" sz="1400" b="1" dirty="0" smtClean="0">
                <a:solidFill>
                  <a:srgbClr val="FFFFFF"/>
                </a:solidFill>
                <a:latin typeface="Tahoma" pitchFamily="34" charset="0"/>
                <a:ea typeface="Tahoma" pitchFamily="34" charset="0"/>
                <a:cs typeface="Tahoma" pitchFamily="34" charset="0"/>
              </a:endParaRP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Procurement</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/Mega-</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Projects</a:t>
              </a:r>
              <a:endParaRPr lang="en-US" sz="1400" b="1" dirty="0">
                <a:solidFill>
                  <a:srgbClr val="FFFFFF"/>
                </a:solidFill>
                <a:latin typeface="Tahoma" pitchFamily="34" charset="0"/>
                <a:ea typeface="Tahoma" pitchFamily="34" charset="0"/>
                <a:cs typeface="Tahoma" pitchFamily="34" charset="0"/>
              </a:endParaRPr>
            </a:p>
          </p:txBody>
        </p:sp>
      </p:grpSp>
      <p:cxnSp>
        <p:nvCxnSpPr>
          <p:cNvPr id="76" name="Straight Connector 75"/>
          <p:cNvCxnSpPr/>
          <p:nvPr/>
        </p:nvCxnSpPr>
        <p:spPr>
          <a:xfrm rot="10800000">
            <a:off x="2699792" y="908720"/>
            <a:ext cx="18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a:off x="5796136" y="908721"/>
            <a:ext cx="18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กลุ่ม 87"/>
          <p:cNvGrpSpPr/>
          <p:nvPr/>
        </p:nvGrpSpPr>
        <p:grpSpPr>
          <a:xfrm>
            <a:off x="6084168" y="431960"/>
            <a:ext cx="1131038" cy="936104"/>
            <a:chOff x="6084168" y="431960"/>
            <a:chExt cx="1131038" cy="936104"/>
          </a:xfrm>
        </p:grpSpPr>
        <p:sp>
          <p:nvSpPr>
            <p:cNvPr id="72" name="วงรี 71"/>
            <p:cNvSpPr/>
            <p:nvPr/>
          </p:nvSpPr>
          <p:spPr>
            <a:xfrm>
              <a:off x="6084168" y="431960"/>
              <a:ext cx="978601" cy="91855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p:nvSpPr>
          <p:spPr>
            <a:xfrm>
              <a:off x="6196449" y="449510"/>
              <a:ext cx="954048" cy="918554"/>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Text Box 20"/>
            <p:cNvSpPr txBox="1">
              <a:spLocks noChangeArrowheads="1"/>
            </p:cNvSpPr>
            <p:nvPr/>
          </p:nvSpPr>
          <p:spPr bwMode="gray">
            <a:xfrm>
              <a:off x="6122827" y="639330"/>
              <a:ext cx="1092379" cy="542138"/>
            </a:xfrm>
            <a:prstGeom prst="rect">
              <a:avLst/>
            </a:prstGeom>
            <a:noFill/>
            <a:ln w="9525">
              <a:noFill/>
              <a:miter lim="800000"/>
              <a:headEnd/>
              <a:tailEnd/>
            </a:ln>
            <a:effectLst/>
          </p:spPr>
          <p:txBody>
            <a:bodyPr wrap="square">
              <a:spAutoFit/>
            </a:bodyPr>
            <a:lstStyle/>
            <a:p>
              <a:pPr algn="ctr" eaLnBrk="0" fontAlgn="auto" hangingPunct="0">
                <a:spcBef>
                  <a:spcPts val="0"/>
                </a:spcBef>
                <a:spcAft>
                  <a:spcPts val="0"/>
                </a:spcAft>
                <a:defRPr/>
              </a:pPr>
              <a:r>
                <a:rPr lang="en-US" sz="1400" b="1" dirty="0" smtClean="0">
                  <a:solidFill>
                    <a:srgbClr val="FFFFFF"/>
                  </a:solidFill>
                  <a:latin typeface="+mn-lt"/>
                  <a:cs typeface="+mn-cs"/>
                </a:rPr>
                <a:t>Rail</a:t>
              </a:r>
            </a:p>
            <a:p>
              <a:pPr algn="ctr" eaLnBrk="0" fontAlgn="auto" hangingPunct="0">
                <a:spcBef>
                  <a:spcPts val="0"/>
                </a:spcBef>
                <a:spcAft>
                  <a:spcPts val="0"/>
                </a:spcAft>
                <a:defRPr/>
              </a:pPr>
              <a:r>
                <a:rPr lang="en-US" sz="1400" b="1" dirty="0" smtClean="0">
                  <a:solidFill>
                    <a:srgbClr val="FFFFFF"/>
                  </a:solidFill>
                </a:rPr>
                <a:t>System</a:t>
              </a:r>
              <a:endParaRPr lang="en-US" sz="1400" b="1" dirty="0">
                <a:solidFill>
                  <a:srgbClr val="FFFFFF"/>
                </a:solidFill>
                <a:latin typeface="+mn-lt"/>
                <a:cs typeface="+mn-cs"/>
              </a:endParaRPr>
            </a:p>
          </p:txBody>
        </p:sp>
      </p:grpSp>
      <p:grpSp>
        <p:nvGrpSpPr>
          <p:cNvPr id="9" name="กลุ่ม 88"/>
          <p:cNvGrpSpPr/>
          <p:nvPr/>
        </p:nvGrpSpPr>
        <p:grpSpPr>
          <a:xfrm>
            <a:off x="7380312" y="404664"/>
            <a:ext cx="1150844" cy="975446"/>
            <a:chOff x="7380312" y="404664"/>
            <a:chExt cx="1150844" cy="975446"/>
          </a:xfrm>
        </p:grpSpPr>
        <p:sp>
          <p:nvSpPr>
            <p:cNvPr id="70" name="วงรี 69"/>
            <p:cNvSpPr/>
            <p:nvPr/>
          </p:nvSpPr>
          <p:spPr>
            <a:xfrm>
              <a:off x="7380312" y="404664"/>
              <a:ext cx="975600" cy="95097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p:nvSpPr>
          <p:spPr>
            <a:xfrm>
              <a:off x="7491046" y="429140"/>
              <a:ext cx="975600" cy="950970"/>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Text Box 20"/>
            <p:cNvSpPr txBox="1">
              <a:spLocks noChangeArrowheads="1"/>
            </p:cNvSpPr>
            <p:nvPr/>
          </p:nvSpPr>
          <p:spPr bwMode="gray">
            <a:xfrm>
              <a:off x="7442127" y="508198"/>
              <a:ext cx="1089029" cy="738664"/>
            </a:xfrm>
            <a:prstGeom prst="rect">
              <a:avLst/>
            </a:prstGeom>
            <a:noFill/>
            <a:ln w="9525">
              <a:noFill/>
              <a:miter lim="800000"/>
              <a:headEnd/>
              <a:tailEnd/>
            </a:ln>
            <a:effectLst/>
          </p:spPr>
          <p:txBody>
            <a:bodyPr wrap="square">
              <a:spAutoFit/>
            </a:bodyPr>
            <a:lstStyle/>
            <a:p>
              <a:pPr algn="ctr" eaLnBrk="0" fontAlgn="auto" hangingPunct="0">
                <a:spcBef>
                  <a:spcPts val="0"/>
                </a:spcBef>
                <a:spcAft>
                  <a:spcPts val="0"/>
                </a:spcAft>
                <a:defRPr/>
              </a:pPr>
              <a:r>
                <a:rPr lang="en-US" sz="1400" b="1" dirty="0" smtClean="0">
                  <a:solidFill>
                    <a:srgbClr val="FFFFFF"/>
                  </a:solidFill>
                  <a:latin typeface="+mn-lt"/>
                  <a:cs typeface="+mn-cs"/>
                </a:rPr>
                <a:t>Hi-Value-</a:t>
              </a:r>
            </a:p>
            <a:p>
              <a:pPr algn="ctr" eaLnBrk="0" fontAlgn="auto" hangingPunct="0">
                <a:spcBef>
                  <a:spcPts val="0"/>
                </a:spcBef>
                <a:spcAft>
                  <a:spcPts val="0"/>
                </a:spcAft>
                <a:defRPr/>
              </a:pPr>
              <a:r>
                <a:rPr lang="en-US" sz="1400" b="1" dirty="0" smtClean="0">
                  <a:solidFill>
                    <a:srgbClr val="FFFFFF"/>
                  </a:solidFill>
                </a:rPr>
                <a:t>Added Industries</a:t>
              </a:r>
              <a:endParaRPr lang="en-US" sz="1400" b="1" dirty="0">
                <a:solidFill>
                  <a:srgbClr val="FFFFFF"/>
                </a:solidFill>
                <a:latin typeface="+mn-lt"/>
                <a:cs typeface="+mn-cs"/>
              </a:endParaRPr>
            </a:p>
          </p:txBody>
        </p:sp>
      </p:grpSp>
      <p:grpSp>
        <p:nvGrpSpPr>
          <p:cNvPr id="10" name="กลุ่ม 89"/>
          <p:cNvGrpSpPr/>
          <p:nvPr/>
        </p:nvGrpSpPr>
        <p:grpSpPr>
          <a:xfrm>
            <a:off x="1979712" y="476672"/>
            <a:ext cx="1120936" cy="864096"/>
            <a:chOff x="1979712" y="476672"/>
            <a:chExt cx="1120936" cy="864096"/>
          </a:xfrm>
        </p:grpSpPr>
        <p:sp>
          <p:nvSpPr>
            <p:cNvPr id="66" name="วงรี 65"/>
            <p:cNvSpPr/>
            <p:nvPr/>
          </p:nvSpPr>
          <p:spPr>
            <a:xfrm>
              <a:off x="2179525" y="476672"/>
              <a:ext cx="921123" cy="85944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2025900" y="481325"/>
              <a:ext cx="921123" cy="859443"/>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p>
          </p:txBody>
        </p:sp>
        <p:sp>
          <p:nvSpPr>
            <p:cNvPr id="63" name="Text Box 20"/>
            <p:cNvSpPr txBox="1">
              <a:spLocks noChangeArrowheads="1"/>
            </p:cNvSpPr>
            <p:nvPr/>
          </p:nvSpPr>
          <p:spPr bwMode="gray">
            <a:xfrm>
              <a:off x="1979712" y="765083"/>
              <a:ext cx="1028219" cy="319870"/>
            </a:xfrm>
            <a:prstGeom prst="rect">
              <a:avLst/>
            </a:prstGeom>
            <a:noFill/>
            <a:ln w="9525">
              <a:noFill/>
              <a:miter lim="800000"/>
              <a:headEnd/>
              <a:tailEnd/>
            </a:ln>
            <a:effectLst/>
          </p:spPr>
          <p:txBody>
            <a:bodyPr wrap="square">
              <a:spAutoFit/>
            </a:bodyPr>
            <a:lstStyle/>
            <a:p>
              <a:pPr algn="ctr" eaLnBrk="0" fontAlgn="auto" hangingPunct="0">
                <a:spcBef>
                  <a:spcPts val="0"/>
                </a:spcBef>
                <a:spcAft>
                  <a:spcPts val="0"/>
                </a:spcAft>
                <a:defRPr/>
              </a:pPr>
              <a:r>
                <a:rPr lang="en-US" sz="1400" b="1" dirty="0" smtClean="0">
                  <a:solidFill>
                    <a:srgbClr val="FFFFFF"/>
                  </a:solidFill>
                  <a:latin typeface="+mn-lt"/>
                  <a:cs typeface="+mn-cs"/>
                </a:rPr>
                <a:t>Energy</a:t>
              </a:r>
              <a:endParaRPr lang="en-US" sz="1400" b="1" dirty="0">
                <a:solidFill>
                  <a:srgbClr val="FFFFFF"/>
                </a:solidFill>
                <a:latin typeface="+mn-lt"/>
                <a:cs typeface="+mn-cs"/>
              </a:endParaRPr>
            </a:p>
          </p:txBody>
        </p:sp>
      </p:grpSp>
      <p:grpSp>
        <p:nvGrpSpPr>
          <p:cNvPr id="11" name="กลุ่ม 90"/>
          <p:cNvGrpSpPr/>
          <p:nvPr/>
        </p:nvGrpSpPr>
        <p:grpSpPr>
          <a:xfrm>
            <a:off x="3203848" y="449376"/>
            <a:ext cx="1201178" cy="936104"/>
            <a:chOff x="3203848" y="449376"/>
            <a:chExt cx="1201178" cy="936104"/>
          </a:xfrm>
        </p:grpSpPr>
        <p:sp>
          <p:nvSpPr>
            <p:cNvPr id="68" name="วงรี 67"/>
            <p:cNvSpPr/>
            <p:nvPr/>
          </p:nvSpPr>
          <p:spPr>
            <a:xfrm>
              <a:off x="3431657" y="449376"/>
              <a:ext cx="973369" cy="9249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p>
          </p:txBody>
        </p:sp>
        <p:sp>
          <p:nvSpPr>
            <p:cNvPr id="64" name="วงรี 63"/>
            <p:cNvSpPr/>
            <p:nvPr/>
          </p:nvSpPr>
          <p:spPr>
            <a:xfrm>
              <a:off x="3275856" y="449376"/>
              <a:ext cx="950169" cy="936104"/>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p>
          </p:txBody>
        </p:sp>
        <p:sp>
          <p:nvSpPr>
            <p:cNvPr id="65" name="Text Box 20"/>
            <p:cNvSpPr txBox="1">
              <a:spLocks noChangeArrowheads="1"/>
            </p:cNvSpPr>
            <p:nvPr/>
          </p:nvSpPr>
          <p:spPr bwMode="gray">
            <a:xfrm>
              <a:off x="3203848" y="651661"/>
              <a:ext cx="1086539" cy="589091"/>
            </a:xfrm>
            <a:prstGeom prst="rect">
              <a:avLst/>
            </a:prstGeom>
            <a:noFill/>
            <a:ln w="9525">
              <a:noFill/>
              <a:miter lim="800000"/>
              <a:headEnd/>
              <a:tailEnd/>
            </a:ln>
            <a:effectLst/>
          </p:spPr>
          <p:txBody>
            <a:bodyPr wrap="square">
              <a:spAutoFit/>
            </a:bodyPr>
            <a:lstStyle/>
            <a:p>
              <a:pPr algn="ctr" eaLnBrk="0" fontAlgn="auto" hangingPunct="0">
                <a:spcBef>
                  <a:spcPts val="0"/>
                </a:spcBef>
                <a:spcAft>
                  <a:spcPts val="0"/>
                </a:spcAft>
                <a:defRPr/>
              </a:pPr>
              <a:r>
                <a:rPr lang="en-US" sz="1400" b="1" dirty="0" smtClean="0">
                  <a:solidFill>
                    <a:srgbClr val="FFFFFF"/>
                  </a:solidFill>
                  <a:latin typeface="+mn-lt"/>
                  <a:cs typeface="+mn-cs"/>
                </a:rPr>
                <a:t>Food</a:t>
              </a:r>
            </a:p>
            <a:p>
              <a:pPr algn="ctr" eaLnBrk="0" fontAlgn="auto" hangingPunct="0">
                <a:spcBef>
                  <a:spcPts val="0"/>
                </a:spcBef>
                <a:spcAft>
                  <a:spcPts val="0"/>
                </a:spcAft>
                <a:defRPr/>
              </a:pPr>
              <a:r>
                <a:rPr lang="en-US" sz="1400" b="1" dirty="0" smtClean="0">
                  <a:solidFill>
                    <a:srgbClr val="FFFFFF"/>
                  </a:solidFill>
                  <a:latin typeface="+mn-lt"/>
                  <a:cs typeface="+mn-cs"/>
                </a:rPr>
                <a:t>Agriculture</a:t>
              </a:r>
              <a:endParaRPr lang="en-US" sz="1400" b="1" dirty="0">
                <a:solidFill>
                  <a:srgbClr val="FFFFFF"/>
                </a:solidFill>
                <a:latin typeface="+mn-lt"/>
                <a:cs typeface="+mn-cs"/>
              </a:endParaRPr>
            </a:p>
          </p:txBody>
        </p:sp>
      </p:grpSp>
      <p:sp>
        <p:nvSpPr>
          <p:cNvPr id="80" name="TextBox 79"/>
          <p:cNvSpPr txBox="1"/>
          <p:nvPr/>
        </p:nvSpPr>
        <p:spPr>
          <a:xfrm>
            <a:off x="1643042" y="714356"/>
            <a:ext cx="428628" cy="369332"/>
          </a:xfrm>
          <a:prstGeom prst="rect">
            <a:avLst/>
          </a:prstGeom>
          <a:noFill/>
        </p:spPr>
        <p:txBody>
          <a:bodyPr wrap="square" rtlCol="0">
            <a:spAutoFit/>
          </a:bodyPr>
          <a:lstStyle/>
          <a:p>
            <a:r>
              <a:rPr lang="en-US" dirty="0" smtClean="0">
                <a:solidFill>
                  <a:schemeClr val="bg1"/>
                </a:solidFill>
              </a:rPr>
              <a:t>…</a:t>
            </a:r>
            <a:endParaRPr lang="th-TH" dirty="0">
              <a:solidFill>
                <a:schemeClr val="bg1"/>
              </a:solidFill>
            </a:endParaRPr>
          </a:p>
        </p:txBody>
      </p:sp>
      <p:sp>
        <p:nvSpPr>
          <p:cNvPr id="81" name="TextBox 80"/>
          <p:cNvSpPr txBox="1"/>
          <p:nvPr/>
        </p:nvSpPr>
        <p:spPr>
          <a:xfrm>
            <a:off x="8429652" y="714356"/>
            <a:ext cx="561980" cy="369332"/>
          </a:xfrm>
          <a:prstGeom prst="rect">
            <a:avLst/>
          </a:prstGeom>
          <a:noFill/>
        </p:spPr>
        <p:txBody>
          <a:bodyPr wrap="square" rtlCol="0">
            <a:spAutoFit/>
          </a:bodyPr>
          <a:lstStyle/>
          <a:p>
            <a:r>
              <a:rPr lang="en-US" dirty="0" smtClean="0">
                <a:solidFill>
                  <a:schemeClr val="bg1"/>
                </a:solidFill>
              </a:rPr>
              <a:t>…</a:t>
            </a:r>
            <a:endParaRPr lang="th-TH" dirty="0">
              <a:solidFill>
                <a:schemeClr val="bg1"/>
              </a:solidFill>
            </a:endParaRPr>
          </a:p>
        </p:txBody>
      </p:sp>
      <p:grpSp>
        <p:nvGrpSpPr>
          <p:cNvPr id="12" name="กลุ่ม 92"/>
          <p:cNvGrpSpPr/>
          <p:nvPr/>
        </p:nvGrpSpPr>
        <p:grpSpPr>
          <a:xfrm>
            <a:off x="4500562" y="428604"/>
            <a:ext cx="1201178" cy="936104"/>
            <a:chOff x="3203848" y="449376"/>
            <a:chExt cx="1201178" cy="936104"/>
          </a:xfrm>
        </p:grpSpPr>
        <p:sp>
          <p:nvSpPr>
            <p:cNvPr id="94" name="วงรี 93"/>
            <p:cNvSpPr/>
            <p:nvPr/>
          </p:nvSpPr>
          <p:spPr>
            <a:xfrm>
              <a:off x="3431657" y="449376"/>
              <a:ext cx="973369" cy="9249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p>
          </p:txBody>
        </p:sp>
        <p:sp>
          <p:nvSpPr>
            <p:cNvPr id="97" name="วงรี 96"/>
            <p:cNvSpPr/>
            <p:nvPr/>
          </p:nvSpPr>
          <p:spPr>
            <a:xfrm>
              <a:off x="3275856" y="449376"/>
              <a:ext cx="950169" cy="936104"/>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p>
          </p:txBody>
        </p:sp>
        <p:sp>
          <p:nvSpPr>
            <p:cNvPr id="99" name="Text Box 20"/>
            <p:cNvSpPr txBox="1">
              <a:spLocks noChangeArrowheads="1"/>
            </p:cNvSpPr>
            <p:nvPr/>
          </p:nvSpPr>
          <p:spPr bwMode="gray">
            <a:xfrm>
              <a:off x="3203848" y="651661"/>
              <a:ext cx="1086539" cy="523220"/>
            </a:xfrm>
            <a:prstGeom prst="rect">
              <a:avLst/>
            </a:prstGeom>
            <a:noFill/>
            <a:ln w="9525">
              <a:noFill/>
              <a:miter lim="800000"/>
              <a:headEnd/>
              <a:tailEnd/>
            </a:ln>
            <a:effectLst/>
          </p:spPr>
          <p:txBody>
            <a:bodyPr wrap="square">
              <a:spAutoFit/>
            </a:bodyPr>
            <a:lstStyle/>
            <a:p>
              <a:pPr algn="ctr" eaLnBrk="0" fontAlgn="auto" hangingPunct="0">
                <a:spcBef>
                  <a:spcPts val="0"/>
                </a:spcBef>
                <a:spcAft>
                  <a:spcPts val="0"/>
                </a:spcAft>
                <a:defRPr/>
              </a:pPr>
              <a:r>
                <a:rPr lang="en-US" sz="1400" b="1" dirty="0" smtClean="0">
                  <a:solidFill>
                    <a:srgbClr val="FFFFFF"/>
                  </a:solidFill>
                </a:rPr>
                <a:t>Health &amp; Wellbeing</a:t>
              </a:r>
              <a:endParaRPr lang="en-US" sz="1400" b="1" dirty="0">
                <a:solidFill>
                  <a:srgbClr val="FFFFFF"/>
                </a:solidFill>
                <a:latin typeface="+mn-lt"/>
                <a:cs typeface="+mn-cs"/>
              </a:endParaRPr>
            </a:p>
          </p:txBody>
        </p:sp>
      </p:grpSp>
      <p:sp>
        <p:nvSpPr>
          <p:cNvPr id="84" name="Text Box 20"/>
          <p:cNvSpPr txBox="1">
            <a:spLocks noChangeArrowheads="1"/>
          </p:cNvSpPr>
          <p:nvPr/>
        </p:nvSpPr>
        <p:spPr bwMode="gray">
          <a:xfrm>
            <a:off x="2786050" y="1785926"/>
            <a:ext cx="1018228" cy="523220"/>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Research</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System</a:t>
            </a:r>
            <a:endParaRPr lang="en-US" sz="1400" b="1" dirty="0">
              <a:solidFill>
                <a:srgbClr val="FFFFFF"/>
              </a:solidFill>
              <a:latin typeface="Tahoma" pitchFamily="34" charset="0"/>
              <a:ea typeface="Tahoma" pitchFamily="34" charset="0"/>
              <a:cs typeface="Tahoma" pitchFamily="34" charset="0"/>
            </a:endParaRPr>
          </a:p>
        </p:txBody>
      </p:sp>
      <p:sp>
        <p:nvSpPr>
          <p:cNvPr id="85" name="Text Box 20"/>
          <p:cNvSpPr txBox="1">
            <a:spLocks noChangeArrowheads="1"/>
          </p:cNvSpPr>
          <p:nvPr/>
        </p:nvSpPr>
        <p:spPr bwMode="gray">
          <a:xfrm>
            <a:off x="1500166" y="1643050"/>
            <a:ext cx="1045479" cy="738664"/>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Fiscal/</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Financial </a:t>
            </a:r>
          </a:p>
          <a:p>
            <a:pPr algn="ctr" eaLnBrk="0" fontAlgn="auto" hangingPunct="0">
              <a:spcBef>
                <a:spcPts val="0"/>
              </a:spcBef>
              <a:spcAft>
                <a:spcPts val="0"/>
              </a:spcAft>
              <a:defRPr/>
            </a:pPr>
            <a:r>
              <a:rPr lang="en-US" sz="1400" b="1" dirty="0" smtClean="0">
                <a:solidFill>
                  <a:srgbClr val="FFFFFF"/>
                </a:solidFill>
                <a:latin typeface="Tahoma" pitchFamily="34" charset="0"/>
                <a:ea typeface="Tahoma" pitchFamily="34" charset="0"/>
                <a:cs typeface="Tahoma" pitchFamily="34" charset="0"/>
              </a:rPr>
              <a:t>System</a:t>
            </a:r>
            <a:endParaRPr lang="en-US" sz="1400" b="1" dirty="0">
              <a:solidFill>
                <a:srgbClr val="FFFFFF"/>
              </a:solidFill>
              <a:latin typeface="Tahoma" pitchFamily="34" charset="0"/>
              <a:ea typeface="Tahoma" pitchFamily="34" charset="0"/>
              <a:cs typeface="Tahoma" pitchFamily="34" charset="0"/>
            </a:endParaRPr>
          </a:p>
        </p:txBody>
      </p:sp>
      <p:sp>
        <p:nvSpPr>
          <p:cNvPr id="67" name="Rectangle 66"/>
          <p:cNvSpPr/>
          <p:nvPr/>
        </p:nvSpPr>
        <p:spPr>
          <a:xfrm>
            <a:off x="683568" y="6273225"/>
            <a:ext cx="8460432" cy="584775"/>
          </a:xfrm>
          <a:prstGeom prst="rect">
            <a:avLst/>
          </a:prstGeom>
        </p:spPr>
        <p:txBody>
          <a:bodyPr wrap="square">
            <a:spAutoFit/>
          </a:bodyPr>
          <a:lstStyle/>
          <a:p>
            <a:pPr algn="ctr"/>
            <a:r>
              <a:rPr lang="en-US" sz="1600" b="1" dirty="0" smtClean="0">
                <a:latin typeface="Tahoma" pitchFamily="34" charset="0"/>
                <a:ea typeface="Tahoma" pitchFamily="34" charset="0"/>
                <a:cs typeface="Tahoma" pitchFamily="34" charset="0"/>
              </a:rPr>
              <a:t>Demand-based Priority Measures for Human Resources, Infrastructure </a:t>
            </a:r>
          </a:p>
          <a:p>
            <a:pPr algn="ctr"/>
            <a:r>
              <a:rPr lang="en-US" sz="1600" b="1" dirty="0" smtClean="0">
                <a:latin typeface="Tahoma" pitchFamily="34" charset="0"/>
                <a:ea typeface="Tahoma" pitchFamily="34" charset="0"/>
                <a:cs typeface="Tahoma" pitchFamily="34" charset="0"/>
              </a:rPr>
              <a:t>and Enabling Factors Development</a:t>
            </a:r>
            <a:endParaRPr lang="th-TH" sz="1600" dirty="0"/>
          </a:p>
        </p:txBody>
      </p:sp>
      <p:sp>
        <p:nvSpPr>
          <p:cNvPr id="75" name="Slide Number Placeholder 5"/>
          <p:cNvSpPr txBox="1">
            <a:spLocks noGrp="1"/>
          </p:cNvSpPr>
          <p:nvPr/>
        </p:nvSpPr>
        <p:spPr>
          <a:xfrm>
            <a:off x="8676456" y="6525344"/>
            <a:ext cx="391344" cy="332656"/>
          </a:xfrm>
          <a:prstGeom prst="rect">
            <a:avLst/>
          </a:prstGeom>
          <a:noFill/>
        </p:spPr>
        <p:txBody>
          <a:bodyPr anchor="ctr"/>
          <a:lstStyle/>
          <a:p>
            <a:pPr algn="r" fontAlgn="auto">
              <a:spcBef>
                <a:spcPts val="0"/>
              </a:spcBef>
              <a:spcAft>
                <a:spcPts val="0"/>
              </a:spcAft>
              <a:defRPr/>
            </a:pPr>
            <a:fld id="{3DA78767-7E72-4BEF-98AE-139E6DBB109C}" type="slidenum">
              <a:rPr lang="th-TH" sz="1200">
                <a:solidFill>
                  <a:schemeClr val="tx1">
                    <a:tint val="75000"/>
                  </a:schemeClr>
                </a:solidFill>
                <a:latin typeface="Tahoma" pitchFamily="34" charset="0"/>
                <a:cs typeface="Tahoma" pitchFamily="34" charset="0"/>
              </a:rPr>
              <a:pPr algn="r" fontAlgn="auto">
                <a:spcBef>
                  <a:spcPts val="0"/>
                </a:spcBef>
                <a:spcAft>
                  <a:spcPts val="0"/>
                </a:spcAft>
                <a:defRPr/>
              </a:pPr>
              <a:t>59</a:t>
            </a:fld>
            <a:endParaRPr lang="th-TH" sz="1200" dirty="0">
              <a:solidFill>
                <a:schemeClr val="tx1">
                  <a:tint val="75000"/>
                </a:schemeClr>
              </a:solidFill>
              <a:latin typeface="Tahoma" pitchFamily="34" charset="0"/>
              <a:cs typeface="Tahoma" pitchFamily="34" charset="0"/>
            </a:endParaRPr>
          </a:p>
        </p:txBody>
      </p:sp>
      <p:sp>
        <p:nvSpPr>
          <p:cNvPr id="77" name="Slide Number Placeholder 76"/>
          <p:cNvSpPr>
            <a:spLocks noGrp="1"/>
          </p:cNvSpPr>
          <p:nvPr>
            <p:ph type="sldNum" sz="quarter" idx="12"/>
          </p:nvPr>
        </p:nvSpPr>
        <p:spPr/>
        <p:txBody>
          <a:bodyPr/>
          <a:lstStyle/>
          <a:p>
            <a:fld id="{69ADDD85-5A9F-4E89-AC81-0A64F86A6DC6}" type="slidenum">
              <a:rPr lang="th-TH" smtClean="0"/>
              <a:pPr/>
              <a:t>59</a:t>
            </a:fld>
            <a:endParaRPr lang="th-TH"/>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h-TH" b="1" dirty="0" smtClean="0">
                <a:latin typeface="EucrosiaUPC" pitchFamily="18" charset="-34"/>
                <a:cs typeface="EucrosiaUPC" pitchFamily="18" charset="-34"/>
              </a:rPr>
              <a:t>สู่กับดักประเทศรายได้ปานกลาง (</a:t>
            </a:r>
            <a:r>
              <a:rPr lang="en-US" b="1" dirty="0" smtClean="0">
                <a:latin typeface="EucrosiaUPC" pitchFamily="18" charset="-34"/>
                <a:cs typeface="EucrosiaUPC" pitchFamily="18" charset="-34"/>
              </a:rPr>
              <a:t>Middle income trap)</a:t>
            </a:r>
            <a:endParaRPr lang="th-TH" b="1" dirty="0">
              <a:latin typeface="EucrosiaUPC" pitchFamily="18" charset="-34"/>
              <a:cs typeface="EucrosiaUPC" pitchFamily="18" charset="-34"/>
            </a:endParaRPr>
          </a:p>
        </p:txBody>
      </p:sp>
      <p:pic>
        <p:nvPicPr>
          <p:cNvPr id="6" name="Picture 8"/>
          <p:cNvPicPr>
            <a:picLocks noGrp="1" noChangeAspect="1" noChangeArrowheads="1"/>
          </p:cNvPicPr>
          <p:nvPr>
            <p:ph idx="1"/>
          </p:nvPr>
        </p:nvPicPr>
        <p:blipFill>
          <a:blip r:embed="rId2" cstate="print"/>
          <a:srcRect/>
          <a:stretch>
            <a:fillRect/>
          </a:stretch>
        </p:blipFill>
        <p:spPr bwMode="auto">
          <a:xfrm>
            <a:off x="755576" y="1196752"/>
            <a:ext cx="7704856" cy="5196945"/>
          </a:xfrm>
          <a:prstGeom prst="rect">
            <a:avLst/>
          </a:prstGeom>
          <a:noFill/>
          <a:ln w="9525">
            <a:noFill/>
            <a:miter lim="800000"/>
            <a:headEnd/>
            <a:tailEnd/>
          </a:ln>
          <a:effectLst/>
        </p:spPr>
      </p:pic>
      <p:sp>
        <p:nvSpPr>
          <p:cNvPr id="7" name="TextBox 6"/>
          <p:cNvSpPr txBox="1"/>
          <p:nvPr/>
        </p:nvSpPr>
        <p:spPr>
          <a:xfrm>
            <a:off x="683568" y="6381328"/>
            <a:ext cx="4032448" cy="338554"/>
          </a:xfrm>
          <a:prstGeom prst="rect">
            <a:avLst/>
          </a:prstGeom>
          <a:noFill/>
        </p:spPr>
        <p:txBody>
          <a:bodyPr wrap="square" rtlCol="0">
            <a:spAutoFit/>
          </a:bodyPr>
          <a:lstStyle/>
          <a:p>
            <a:r>
              <a:rPr lang="th-TH" sz="1600" dirty="0" smtClean="0">
                <a:latin typeface="Browallia New" pitchFamily="34" charset="-34"/>
                <a:cs typeface="Browallia New" pitchFamily="34" charset="-34"/>
              </a:rPr>
              <a:t>ที่มา </a:t>
            </a:r>
            <a:r>
              <a:rPr lang="en-US" sz="1600" dirty="0" smtClean="0">
                <a:latin typeface="Browallia New" pitchFamily="34" charset="-34"/>
                <a:cs typeface="Browallia New" pitchFamily="34" charset="-34"/>
              </a:rPr>
              <a:t>: SIGA </a:t>
            </a:r>
            <a:r>
              <a:rPr lang="th-TH" sz="1600" dirty="0" smtClean="0">
                <a:latin typeface="Browallia New" pitchFamily="34" charset="-34"/>
                <a:cs typeface="Browallia New" pitchFamily="34" charset="-34"/>
              </a:rPr>
              <a:t>ประมวลจากข้อมูล</a:t>
            </a:r>
            <a:r>
              <a:rPr lang="en-US" sz="1600" dirty="0" smtClean="0">
                <a:latin typeface="Browallia New" pitchFamily="34" charset="-34"/>
                <a:cs typeface="Browallia New" pitchFamily="34" charset="-34"/>
              </a:rPr>
              <a:t> World Development Indicator</a:t>
            </a:r>
          </a:p>
        </p:txBody>
      </p:sp>
      <p:sp>
        <p:nvSpPr>
          <p:cNvPr id="5" name="Oval 4"/>
          <p:cNvSpPr/>
          <p:nvPr/>
        </p:nvSpPr>
        <p:spPr>
          <a:xfrm>
            <a:off x="3131840" y="2420888"/>
            <a:ext cx="504056"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Slide Number Placeholder 7"/>
          <p:cNvSpPr>
            <a:spLocks noGrp="1"/>
          </p:cNvSpPr>
          <p:nvPr>
            <p:ph type="sldNum" sz="quarter" idx="12"/>
          </p:nvPr>
        </p:nvSpPr>
        <p:spPr/>
        <p:txBody>
          <a:bodyPr/>
          <a:lstStyle/>
          <a:p>
            <a:fld id="{69ADDD85-5A9F-4E89-AC81-0A64F86A6DC6}" type="slidenum">
              <a:rPr lang="th-TH" smtClean="0"/>
              <a:pPr/>
              <a:t>6</a:t>
            </a:fld>
            <a:endParaRPr lang="th-TH"/>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686800" cy="838200"/>
          </a:xfrm>
        </p:spPr>
        <p:txBody>
          <a:bodyPr>
            <a:normAutofit fontScale="90000"/>
          </a:bodyPr>
          <a:lstStyle/>
          <a:p>
            <a:r>
              <a:rPr lang="en-US" b="1" dirty="0" smtClean="0"/>
              <a:t>Conceptual framework of innovation  promotion</a:t>
            </a:r>
            <a:endParaRPr lang="th-TH" b="1" dirty="0"/>
          </a:p>
        </p:txBody>
      </p:sp>
      <p:pic>
        <p:nvPicPr>
          <p:cNvPr id="137218" name="Picture 2"/>
          <p:cNvPicPr>
            <a:picLocks noGrp="1" noChangeAspect="1" noChangeArrowheads="1"/>
          </p:cNvPicPr>
          <p:nvPr>
            <p:ph idx="1"/>
          </p:nvPr>
        </p:nvPicPr>
        <p:blipFill>
          <a:blip r:embed="rId2" cstate="print"/>
          <a:srcRect/>
          <a:stretch>
            <a:fillRect/>
          </a:stretch>
        </p:blipFill>
        <p:spPr bwMode="auto">
          <a:xfrm>
            <a:off x="0" y="1124743"/>
            <a:ext cx="9144000" cy="5275385"/>
          </a:xfrm>
          <a:prstGeom prst="rect">
            <a:avLst/>
          </a:prstGeom>
          <a:noFill/>
          <a:ln w="9525">
            <a:noFill/>
            <a:miter lim="800000"/>
            <a:headEnd/>
            <a:tailEnd/>
          </a:ln>
        </p:spPr>
      </p:pic>
      <p:sp>
        <p:nvSpPr>
          <p:cNvPr id="5" name="Rectangle 4"/>
          <p:cNvSpPr/>
          <p:nvPr/>
        </p:nvSpPr>
        <p:spPr>
          <a:xfrm>
            <a:off x="179512" y="6488668"/>
            <a:ext cx="4572000" cy="369332"/>
          </a:xfrm>
          <a:prstGeom prst="rect">
            <a:avLst/>
          </a:prstGeom>
        </p:spPr>
        <p:txBody>
          <a:bodyPr>
            <a:spAutoFit/>
          </a:bodyPr>
          <a:lstStyle/>
          <a:p>
            <a:r>
              <a:rPr lang="en-US" sz="1800" dirty="0" smtClean="0"/>
              <a:t>Source: INSEAD, WIPO “The Global Innovation Index 2012”</a:t>
            </a:r>
            <a:endParaRPr lang="th-TH" sz="1800" dirty="0"/>
          </a:p>
        </p:txBody>
      </p:sp>
      <p:sp>
        <p:nvSpPr>
          <p:cNvPr id="6" name="Slide Number Placeholder 5"/>
          <p:cNvSpPr>
            <a:spLocks noGrp="1"/>
          </p:cNvSpPr>
          <p:nvPr>
            <p:ph type="sldNum" sz="quarter" idx="12"/>
          </p:nvPr>
        </p:nvSpPr>
        <p:spPr/>
        <p:txBody>
          <a:bodyPr/>
          <a:lstStyle/>
          <a:p>
            <a:fld id="{69ADDD85-5A9F-4E89-AC81-0A64F86A6DC6}" type="slidenum">
              <a:rPr lang="th-TH" smtClean="0"/>
              <a:pPr/>
              <a:t>60</a:t>
            </a:fld>
            <a:endParaRPr lang="th-TH"/>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686800" cy="838200"/>
          </a:xfrm>
        </p:spPr>
        <p:txBody>
          <a:bodyPr>
            <a:noAutofit/>
          </a:bodyPr>
          <a:lstStyle/>
          <a:p>
            <a:r>
              <a:rPr lang="en-US" sz="2500" b="1" dirty="0" smtClean="0"/>
              <a:t>Vector of knowledge transfer from universities, pro to industry</a:t>
            </a:r>
            <a:endParaRPr lang="th-TH" sz="2500" b="1" dirty="0"/>
          </a:p>
        </p:txBody>
      </p:sp>
      <p:pic>
        <p:nvPicPr>
          <p:cNvPr id="136194" name="Picture 2"/>
          <p:cNvPicPr>
            <a:picLocks noGrp="1" noChangeAspect="1" noChangeArrowheads="1"/>
          </p:cNvPicPr>
          <p:nvPr>
            <p:ph idx="1"/>
          </p:nvPr>
        </p:nvPicPr>
        <p:blipFill>
          <a:blip r:embed="rId2" cstate="print"/>
          <a:srcRect/>
          <a:stretch>
            <a:fillRect/>
          </a:stretch>
        </p:blipFill>
        <p:spPr bwMode="auto">
          <a:xfrm>
            <a:off x="251520" y="1628800"/>
            <a:ext cx="8604448" cy="4366181"/>
          </a:xfrm>
          <a:prstGeom prst="rect">
            <a:avLst/>
          </a:prstGeom>
          <a:noFill/>
          <a:ln w="9525">
            <a:noFill/>
            <a:miter lim="800000"/>
            <a:headEnd/>
            <a:tailEnd/>
          </a:ln>
        </p:spPr>
      </p:pic>
      <p:cxnSp>
        <p:nvCxnSpPr>
          <p:cNvPr id="6" name="Straight Arrow Connector 5"/>
          <p:cNvCxnSpPr/>
          <p:nvPr/>
        </p:nvCxnSpPr>
        <p:spPr>
          <a:xfrm>
            <a:off x="2483768" y="1412776"/>
            <a:ext cx="4104456"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483768" y="6237312"/>
            <a:ext cx="4104456"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9552" y="6381328"/>
            <a:ext cx="1553630" cy="369332"/>
          </a:xfrm>
          <a:prstGeom prst="rect">
            <a:avLst/>
          </a:prstGeom>
          <a:noFill/>
        </p:spPr>
        <p:txBody>
          <a:bodyPr wrap="none" rtlCol="0">
            <a:spAutoFit/>
          </a:bodyPr>
          <a:lstStyle/>
          <a:p>
            <a:r>
              <a:rPr lang="en-US" sz="1800" dirty="0" smtClean="0"/>
              <a:t>Source: WIPO 2011</a:t>
            </a:r>
            <a:endParaRPr lang="th-TH" sz="1800" dirty="0"/>
          </a:p>
        </p:txBody>
      </p:sp>
      <p:sp>
        <p:nvSpPr>
          <p:cNvPr id="9" name="Slide Number Placeholder 8"/>
          <p:cNvSpPr>
            <a:spLocks noGrp="1"/>
          </p:cNvSpPr>
          <p:nvPr>
            <p:ph type="sldNum" sz="quarter" idx="12"/>
          </p:nvPr>
        </p:nvSpPr>
        <p:spPr/>
        <p:txBody>
          <a:bodyPr/>
          <a:lstStyle/>
          <a:p>
            <a:fld id="{69ADDD85-5A9F-4E89-AC81-0A64F86A6DC6}" type="slidenum">
              <a:rPr lang="th-TH" smtClean="0"/>
              <a:pPr/>
              <a:t>61</a:t>
            </a:fld>
            <a:endParaRPr lang="th-TH"/>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หมายเลขภาพนิ่ง 1"/>
          <p:cNvSpPr>
            <a:spLocks noGrp="1"/>
          </p:cNvSpPr>
          <p:nvPr>
            <p:ph type="sldNum" sz="quarter" idx="12"/>
          </p:nvPr>
        </p:nvSpPr>
        <p:spPr/>
        <p:txBody>
          <a:bodyPr/>
          <a:lstStyle/>
          <a:p>
            <a:fld id="{1CCDF639-5EF5-4421-950B-E374AC42BE5B}" type="slidenum">
              <a:rPr lang="th-TH" smtClean="0"/>
              <a:pPr/>
              <a:t>62</a:t>
            </a:fld>
            <a:endParaRPr lang="th-TH"/>
          </a:p>
        </p:txBody>
      </p:sp>
      <p:sp>
        <p:nvSpPr>
          <p:cNvPr id="3" name="Text Box 20"/>
          <p:cNvSpPr txBox="1">
            <a:spLocks noChangeArrowheads="1"/>
          </p:cNvSpPr>
          <p:nvPr/>
        </p:nvSpPr>
        <p:spPr bwMode="auto">
          <a:xfrm>
            <a:off x="-36513" y="-24"/>
            <a:ext cx="9144001" cy="439737"/>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sz="2300" b="1" dirty="0" smtClean="0">
                <a:latin typeface="Angsana New" pitchFamily="18" charset="-34"/>
                <a:cs typeface="Angsana New" pitchFamily="18" charset="-34"/>
              </a:rPr>
              <a:t>สรุปแผนงาน/โครงการฯ ตามแผนปฏิบัติการ </a:t>
            </a:r>
            <a:r>
              <a:rPr lang="th-TH" sz="2300" b="1" dirty="0" err="1" smtClean="0">
                <a:latin typeface="Angsana New" pitchFamily="18" charset="-34"/>
                <a:cs typeface="Angsana New" pitchFamily="18" charset="-34"/>
              </a:rPr>
              <a:t>วทน.</a:t>
            </a:r>
            <a:r>
              <a:rPr lang="th-TH" sz="2300" b="1" dirty="0" smtClean="0">
                <a:latin typeface="Angsana New" pitchFamily="18" charset="-34"/>
                <a:cs typeface="Angsana New" pitchFamily="18" charset="-34"/>
              </a:rPr>
              <a:t> แห่งชาติของคณะทำงานฯ</a:t>
            </a:r>
            <a:r>
              <a:rPr lang="en-US" sz="2300" b="1" dirty="0" smtClean="0">
                <a:latin typeface="Angsana New" pitchFamily="18" charset="-34"/>
                <a:cs typeface="Angsana New" pitchFamily="18" charset="-34"/>
              </a:rPr>
              <a:t> (</a:t>
            </a:r>
            <a:r>
              <a:rPr lang="th-TH" sz="2300" b="1" dirty="0" smtClean="0">
                <a:latin typeface="Angsana New" pitchFamily="18" charset="-34"/>
                <a:cs typeface="Angsana New" pitchFamily="18" charset="-34"/>
              </a:rPr>
              <a:t>รัฐ) ส่วนกลาง</a:t>
            </a:r>
            <a:r>
              <a:rPr lang="en-US" sz="2300" b="1" dirty="0" smtClean="0">
                <a:latin typeface="Angsana New" pitchFamily="18" charset="-34"/>
                <a:cs typeface="Angsana New" pitchFamily="18" charset="-34"/>
              </a:rPr>
              <a:t> </a:t>
            </a:r>
            <a:endParaRPr lang="th-TH" sz="2300" b="1" dirty="0">
              <a:latin typeface="Angsana New" pitchFamily="18" charset="-34"/>
              <a:cs typeface="Angsana New" pitchFamily="18" charset="-34"/>
            </a:endParaRPr>
          </a:p>
        </p:txBody>
      </p:sp>
      <p:pic>
        <p:nvPicPr>
          <p:cNvPr id="4" name="Picture 2" descr="STI_Final_Logo_Web">
            <a:hlinkClick r:id="" action="ppaction://noaction"/>
          </p:cNvPr>
          <p:cNvPicPr>
            <a:picLocks noChangeAspect="1" noChangeArrowheads="1"/>
          </p:cNvPicPr>
          <p:nvPr/>
        </p:nvPicPr>
        <p:blipFill>
          <a:blip r:embed="rId2"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สี่เหลี่ยมผืนผ้า 12"/>
          <p:cNvSpPr/>
          <p:nvPr/>
        </p:nvSpPr>
        <p:spPr>
          <a:xfrm>
            <a:off x="714348" y="1056156"/>
            <a:ext cx="5072098"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smtClean="0">
                <a:solidFill>
                  <a:schemeClr val="tx1"/>
                </a:solidFill>
                <a:latin typeface="Angsana New" pitchFamily="18" charset="-34"/>
                <a:cs typeface="Angsana New" pitchFamily="18" charset="-34"/>
              </a:rPr>
              <a:t>งบประมาณ</a:t>
            </a:r>
            <a:r>
              <a:rPr lang="en-US" sz="2000" b="1" dirty="0" smtClean="0">
                <a:solidFill>
                  <a:schemeClr val="tx1"/>
                </a:solidFill>
                <a:latin typeface="Angsana New" pitchFamily="18" charset="-34"/>
                <a:cs typeface="Angsana New" pitchFamily="18" charset="-34"/>
              </a:rPr>
              <a:t> 2555 </a:t>
            </a:r>
            <a:r>
              <a:rPr lang="th-TH" sz="2000" b="1" dirty="0" smtClean="0">
                <a:solidFill>
                  <a:schemeClr val="tx1"/>
                </a:solidFill>
                <a:latin typeface="Angsana New" pitchFamily="18" charset="-34"/>
                <a:cs typeface="Angsana New" pitchFamily="18" charset="-34"/>
              </a:rPr>
              <a:t>(ลบ) ตามกิจกรรม</a:t>
            </a:r>
            <a:r>
              <a:rPr lang="en-US" sz="2000" b="1" dirty="0" smtClean="0">
                <a:solidFill>
                  <a:schemeClr val="tx1"/>
                </a:solidFill>
                <a:latin typeface="Angsana New" pitchFamily="18" charset="-34"/>
                <a:cs typeface="Angsana New" pitchFamily="18" charset="-34"/>
              </a:rPr>
              <a:t> </a:t>
            </a:r>
            <a:r>
              <a:rPr lang="th-TH" sz="2000" b="1" dirty="0" err="1" smtClean="0">
                <a:solidFill>
                  <a:schemeClr val="tx1"/>
                </a:solidFill>
                <a:latin typeface="Angsana New" pitchFamily="18" charset="-34"/>
                <a:cs typeface="Angsana New" pitchFamily="18" charset="-34"/>
              </a:rPr>
              <a:t>วทน.</a:t>
            </a:r>
            <a:endParaRPr lang="th-TH" sz="2000" b="1" dirty="0">
              <a:solidFill>
                <a:schemeClr val="tx1"/>
              </a:solidFill>
              <a:latin typeface="Angsana New" pitchFamily="18" charset="-34"/>
              <a:cs typeface="Angsana New" pitchFamily="18" charset="-34"/>
            </a:endParaRPr>
          </a:p>
        </p:txBody>
      </p:sp>
      <p:sp>
        <p:nvSpPr>
          <p:cNvPr id="14" name="สี่เหลี่ยมผืนผ้า 13"/>
          <p:cNvSpPr/>
          <p:nvPr/>
        </p:nvSpPr>
        <p:spPr>
          <a:xfrm>
            <a:off x="3857620" y="3571876"/>
            <a:ext cx="5072098"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smtClean="0">
                <a:solidFill>
                  <a:schemeClr val="tx1"/>
                </a:solidFill>
                <a:latin typeface="Angsana New" pitchFamily="18" charset="-34"/>
                <a:cs typeface="Angsana New" pitchFamily="18" charset="-34"/>
              </a:rPr>
              <a:t>จำนวนโครงการ</a:t>
            </a:r>
            <a:r>
              <a:rPr lang="en-US" sz="2000" b="1" dirty="0" smtClean="0">
                <a:solidFill>
                  <a:schemeClr val="tx1"/>
                </a:solidFill>
                <a:latin typeface="Angsana New" pitchFamily="18" charset="-34"/>
                <a:cs typeface="Angsana New" pitchFamily="18" charset="-34"/>
              </a:rPr>
              <a:t> 2555 </a:t>
            </a:r>
            <a:r>
              <a:rPr lang="th-TH" sz="2000" b="1" dirty="0" smtClean="0">
                <a:solidFill>
                  <a:schemeClr val="tx1"/>
                </a:solidFill>
                <a:latin typeface="Angsana New" pitchFamily="18" charset="-34"/>
                <a:cs typeface="Angsana New" pitchFamily="18" charset="-34"/>
              </a:rPr>
              <a:t>ตามกิจกรรม</a:t>
            </a:r>
            <a:r>
              <a:rPr lang="en-US" sz="2000" b="1" dirty="0" smtClean="0">
                <a:solidFill>
                  <a:schemeClr val="tx1"/>
                </a:solidFill>
                <a:latin typeface="Angsana New" pitchFamily="18" charset="-34"/>
                <a:cs typeface="Angsana New" pitchFamily="18" charset="-34"/>
              </a:rPr>
              <a:t> </a:t>
            </a:r>
            <a:r>
              <a:rPr lang="th-TH" sz="2000" b="1" dirty="0" err="1" smtClean="0">
                <a:solidFill>
                  <a:schemeClr val="tx1"/>
                </a:solidFill>
                <a:latin typeface="Angsana New" pitchFamily="18" charset="-34"/>
                <a:cs typeface="Angsana New" pitchFamily="18" charset="-34"/>
              </a:rPr>
              <a:t>วทน.</a:t>
            </a:r>
            <a:endParaRPr lang="th-TH" sz="2000" b="1" dirty="0">
              <a:solidFill>
                <a:schemeClr val="tx1"/>
              </a:solidFill>
              <a:latin typeface="Angsana New" pitchFamily="18" charset="-34"/>
              <a:cs typeface="Angsana New" pitchFamily="18" charset="-34"/>
            </a:endParaRPr>
          </a:p>
        </p:txBody>
      </p:sp>
      <p:sp>
        <p:nvSpPr>
          <p:cNvPr id="139" name="สี่เหลี่ยมผืนผ้า 138"/>
          <p:cNvSpPr/>
          <p:nvPr/>
        </p:nvSpPr>
        <p:spPr>
          <a:xfrm>
            <a:off x="40912" y="6429396"/>
            <a:ext cx="8174426" cy="357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h-TH" sz="1200" dirty="0" smtClean="0">
                <a:solidFill>
                  <a:srgbClr val="FF0000"/>
                </a:solidFill>
                <a:latin typeface="Angsana New" pitchFamily="18" charset="-34"/>
                <a:cs typeface="Angsana New" pitchFamily="18" charset="-34"/>
              </a:rPr>
              <a:t>หมายเหตุ</a:t>
            </a:r>
            <a:r>
              <a:rPr lang="en-US" sz="1200" dirty="0" smtClean="0">
                <a:solidFill>
                  <a:srgbClr val="FF0000"/>
                </a:solidFill>
                <a:latin typeface="Angsana New" pitchFamily="18" charset="-34"/>
                <a:cs typeface="Angsana New" pitchFamily="18" charset="-34"/>
              </a:rPr>
              <a:t>:</a:t>
            </a:r>
            <a:r>
              <a:rPr lang="th-TH" sz="1200" dirty="0" smtClean="0">
                <a:solidFill>
                  <a:srgbClr val="FF0000"/>
                </a:solidFill>
                <a:latin typeface="Angsana New" pitchFamily="18" charset="-34"/>
                <a:cs typeface="Angsana New" pitchFamily="18" charset="-34"/>
              </a:rPr>
              <a:t> ข้อมูลอยู่ระหว่างการวิเคราะห์ประกอบการทำงานฯ ของเฉพาะคณะทำงานฯ ห้ามใช้ในการอ้างอิง</a:t>
            </a:r>
            <a:r>
              <a:rPr lang="en-US" sz="1200" dirty="0" smtClean="0">
                <a:solidFill>
                  <a:srgbClr val="FF0000"/>
                </a:solidFill>
                <a:latin typeface="Angsana New" pitchFamily="18" charset="-34"/>
                <a:cs typeface="Angsana New" pitchFamily="18" charset="-34"/>
              </a:rPr>
              <a:t> (</a:t>
            </a:r>
            <a:r>
              <a:rPr lang="th-TH" sz="1200" dirty="0" smtClean="0">
                <a:solidFill>
                  <a:srgbClr val="FF0000"/>
                </a:solidFill>
                <a:latin typeface="Angsana New" pitchFamily="18" charset="-34"/>
                <a:cs typeface="Angsana New" pitchFamily="18" charset="-34"/>
              </a:rPr>
              <a:t>ตุลาคม</a:t>
            </a:r>
            <a:r>
              <a:rPr lang="en-US" sz="1200" dirty="0" smtClean="0">
                <a:solidFill>
                  <a:srgbClr val="FF0000"/>
                </a:solidFill>
                <a:latin typeface="Angsana New" pitchFamily="18" charset="-34"/>
                <a:cs typeface="Angsana New" pitchFamily="18" charset="-34"/>
              </a:rPr>
              <a:t> 2554)</a:t>
            </a:r>
            <a:endParaRPr lang="th-TH" sz="1200" dirty="0" smtClean="0">
              <a:solidFill>
                <a:srgbClr val="FF0000"/>
              </a:solidFill>
              <a:latin typeface="Angsana New" pitchFamily="18" charset="-34"/>
              <a:cs typeface="Angsana New" pitchFamily="18" charset="-34"/>
            </a:endParaRPr>
          </a:p>
          <a:p>
            <a:r>
              <a:rPr lang="th-TH" sz="1200" dirty="0" smtClean="0">
                <a:solidFill>
                  <a:srgbClr val="FF0000"/>
                </a:solidFill>
                <a:latin typeface="Angsana New" pitchFamily="18" charset="-34"/>
                <a:cs typeface="Angsana New" pitchFamily="18" charset="-34"/>
              </a:rPr>
              <a:t>ประมวลโดย </a:t>
            </a:r>
            <a:r>
              <a:rPr lang="th-TH" sz="1200" dirty="0" err="1" smtClean="0">
                <a:solidFill>
                  <a:srgbClr val="FF0000"/>
                </a:solidFill>
                <a:latin typeface="Angsana New" pitchFamily="18" charset="-34"/>
                <a:cs typeface="Angsana New" pitchFamily="18" charset="-34"/>
              </a:rPr>
              <a:t>สว</a:t>
            </a:r>
            <a:r>
              <a:rPr lang="th-TH" sz="1200" dirty="0" smtClean="0">
                <a:solidFill>
                  <a:srgbClr val="FF0000"/>
                </a:solidFill>
                <a:latin typeface="Angsana New" pitchFamily="18" charset="-34"/>
                <a:cs typeface="Angsana New" pitchFamily="18" charset="-34"/>
              </a:rPr>
              <a:t>ทน. ยังไม่ผ่านกระบวนสอบทานของคณะทำงาน/ไม่รวมหน่วยงานที่ไม่ได้ส่งงบประมาณ/ไม่รวมหน่อยงานระดับจังหวัด/มหาวิทยาลัย	 </a:t>
            </a:r>
            <a:endParaRPr lang="th-TH" sz="1200" dirty="0">
              <a:solidFill>
                <a:srgbClr val="FF0000"/>
              </a:solidFill>
              <a:latin typeface="Angsana New" pitchFamily="18" charset="-34"/>
              <a:cs typeface="Angsana New" pitchFamily="18" charset="-34"/>
            </a:endParaRPr>
          </a:p>
        </p:txBody>
      </p:sp>
      <p:graphicFrame>
        <p:nvGraphicFramePr>
          <p:cNvPr id="74" name="ตาราง 73"/>
          <p:cNvGraphicFramePr>
            <a:graphicFrameLocks noGrp="1"/>
          </p:cNvGraphicFramePr>
          <p:nvPr/>
        </p:nvGraphicFramePr>
        <p:xfrm>
          <a:off x="0" y="476672"/>
          <a:ext cx="9072594" cy="562606"/>
        </p:xfrm>
        <a:graphic>
          <a:graphicData uri="http://schemas.openxmlformats.org/drawingml/2006/table">
            <a:tbl>
              <a:tblPr/>
              <a:tblGrid>
                <a:gridCol w="5357850"/>
                <a:gridCol w="1571636"/>
                <a:gridCol w="2143108"/>
              </a:tblGrid>
              <a:tr h="210454">
                <a:tc rowSpan="2">
                  <a:txBody>
                    <a:bodyPr/>
                    <a:lstStyle/>
                    <a:p>
                      <a:pPr algn="ctr" fontAlgn="ctr"/>
                      <a:r>
                        <a:rPr lang="th-TH" sz="2000" b="1" i="0" u="none" strike="noStrike" dirty="0" smtClean="0">
                          <a:solidFill>
                            <a:srgbClr val="000000"/>
                          </a:solidFill>
                          <a:latin typeface="Angsana New" pitchFamily="18" charset="-34"/>
                          <a:cs typeface="Angsana New" pitchFamily="18" charset="-34"/>
                        </a:rPr>
                        <a:t>แผนงาน/โครงการฯ</a:t>
                      </a:r>
                      <a:r>
                        <a:rPr lang="th-TH" sz="2000" b="1" i="0" u="none" strike="noStrike" baseline="0" dirty="0" smtClean="0">
                          <a:solidFill>
                            <a:srgbClr val="000000"/>
                          </a:solidFill>
                          <a:latin typeface="Angsana New" pitchFamily="18" charset="-34"/>
                          <a:cs typeface="Angsana New" pitchFamily="18" charset="-34"/>
                        </a:rPr>
                        <a:t> ตามแผนปฏิบัติการ </a:t>
                      </a:r>
                      <a:r>
                        <a:rPr lang="th-TH" sz="2000" b="1" i="0" u="none" strike="noStrike" baseline="0" dirty="0" err="1" smtClean="0">
                          <a:solidFill>
                            <a:srgbClr val="000000"/>
                          </a:solidFill>
                          <a:latin typeface="Angsana New" pitchFamily="18" charset="-34"/>
                          <a:cs typeface="Angsana New" pitchFamily="18" charset="-34"/>
                        </a:rPr>
                        <a:t>วทน.</a:t>
                      </a:r>
                      <a:endParaRPr lang="th-TH" sz="2000" b="1" i="0" u="none" strike="noStrike" dirty="0">
                        <a:solidFill>
                          <a:srgbClr val="000000"/>
                        </a:solidFill>
                        <a:latin typeface="Angsana New" pitchFamily="18" charset="-34"/>
                        <a:cs typeface="Angsana New" pitchFamily="18" charset="-34"/>
                      </a:endParaRP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fontAlgn="b"/>
                      <a:r>
                        <a:rPr lang="th-TH" sz="1600" b="1" i="0" u="none" strike="noStrike" dirty="0">
                          <a:solidFill>
                            <a:srgbClr val="000000"/>
                          </a:solidFill>
                          <a:latin typeface="Angsana New" pitchFamily="18" charset="-34"/>
                          <a:cs typeface="Angsana New" pitchFamily="18" charset="-34"/>
                        </a:rPr>
                        <a:t>จำนวนโครงการ</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b"/>
                      <a:r>
                        <a:rPr lang="th-TH" sz="1600" b="1" i="0" u="none" strike="noStrike" dirty="0">
                          <a:solidFill>
                            <a:srgbClr val="000000"/>
                          </a:solidFill>
                          <a:latin typeface="Angsana New" pitchFamily="18" charset="-34"/>
                          <a:cs typeface="Angsana New" pitchFamily="18" charset="-34"/>
                        </a:rPr>
                        <a:t>จำนวน</a:t>
                      </a:r>
                      <a:r>
                        <a:rPr lang="th-TH" sz="1600" b="1" i="0" u="none" strike="noStrike" dirty="0" smtClean="0">
                          <a:solidFill>
                            <a:srgbClr val="000000"/>
                          </a:solidFill>
                          <a:latin typeface="Angsana New" pitchFamily="18" charset="-34"/>
                          <a:cs typeface="Angsana New" pitchFamily="18" charset="-34"/>
                        </a:rPr>
                        <a:t>งบประมาณ (ลบ)</a:t>
                      </a:r>
                      <a:endParaRPr lang="th-TH" sz="1600" b="1" i="0" u="none" strike="noStrike" dirty="0">
                        <a:solidFill>
                          <a:srgbClr val="000000"/>
                        </a:solidFill>
                        <a:latin typeface="Angsana New" pitchFamily="18" charset="-34"/>
                        <a:cs typeface="Angsana New" pitchFamily="18" charset="-34"/>
                      </a:endParaRP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270231">
                <a:tc vMerge="1">
                  <a:txBody>
                    <a:bodyPr/>
                    <a:lstStyle/>
                    <a:p>
                      <a:endParaRPr lang="th-TH"/>
                    </a:p>
                  </a:txBody>
                  <a:tcPr/>
                </a:tc>
                <a:tc>
                  <a:txBody>
                    <a:bodyPr/>
                    <a:lstStyle/>
                    <a:p>
                      <a:pPr algn="ctr" fontAlgn="ctr"/>
                      <a:r>
                        <a:rPr lang="en-US" sz="2000" b="1" i="0" u="none" strike="noStrike" dirty="0" smtClean="0">
                          <a:solidFill>
                            <a:srgbClr val="000000"/>
                          </a:solidFill>
                          <a:latin typeface="Angsana New" pitchFamily="18" charset="-34"/>
                          <a:cs typeface="Angsana New" pitchFamily="18" charset="-34"/>
                        </a:rPr>
                        <a:t>852</a:t>
                      </a:r>
                      <a:endParaRPr lang="th-TH" sz="2000" b="1" i="0" u="none" strike="noStrike" dirty="0">
                        <a:solidFill>
                          <a:srgbClr val="000000"/>
                        </a:solidFill>
                        <a:latin typeface="Angsana New" pitchFamily="18" charset="-34"/>
                        <a:cs typeface="Angsana New" pitchFamily="18" charset="-34"/>
                      </a:endParaRP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2000" b="1" i="0" u="none" strike="noStrike" dirty="0" smtClean="0">
                          <a:solidFill>
                            <a:srgbClr val="000000"/>
                          </a:solidFill>
                          <a:latin typeface="Angsana New" pitchFamily="18" charset="-34"/>
                          <a:cs typeface="Angsana New" pitchFamily="18" charset="-34"/>
                        </a:rPr>
                        <a:t>43,575.52</a:t>
                      </a:r>
                      <a:endParaRPr lang="th-TH" sz="2000" b="1" i="0" u="none" strike="noStrike" dirty="0">
                        <a:solidFill>
                          <a:srgbClr val="000000"/>
                        </a:solidFill>
                        <a:latin typeface="Angsana New" pitchFamily="18" charset="-34"/>
                        <a:cs typeface="Angsana New" pitchFamily="18" charset="-34"/>
                      </a:endParaRP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bl>
          </a:graphicData>
        </a:graphic>
      </p:graphicFrame>
      <p:graphicFrame>
        <p:nvGraphicFramePr>
          <p:cNvPr id="75" name="แผนภูมิ 74"/>
          <p:cNvGraphicFramePr>
            <a:graphicFrameLocks/>
          </p:cNvGraphicFramePr>
          <p:nvPr/>
        </p:nvGraphicFramePr>
        <p:xfrm>
          <a:off x="0" y="1340768"/>
          <a:ext cx="5891213" cy="27384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6" name="แผนภูมิ 75"/>
          <p:cNvGraphicFramePr>
            <a:graphicFrameLocks/>
          </p:cNvGraphicFramePr>
          <p:nvPr/>
        </p:nvGraphicFramePr>
        <p:xfrm>
          <a:off x="3250407" y="3789040"/>
          <a:ext cx="5893593" cy="273843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หมายเลขภาพนิ่ง 1"/>
          <p:cNvSpPr>
            <a:spLocks noGrp="1"/>
          </p:cNvSpPr>
          <p:nvPr>
            <p:ph type="sldNum" sz="quarter" idx="12"/>
          </p:nvPr>
        </p:nvSpPr>
        <p:spPr/>
        <p:txBody>
          <a:bodyPr/>
          <a:lstStyle/>
          <a:p>
            <a:fld id="{F5CB1C82-2C1A-477C-AD32-1CC8AFD811AB}" type="slidenum">
              <a:rPr lang="th-TH" smtClean="0"/>
              <a:pPr/>
              <a:t>63</a:t>
            </a:fld>
            <a:endParaRPr lang="th-TH"/>
          </a:p>
        </p:txBody>
      </p:sp>
      <p:sp>
        <p:nvSpPr>
          <p:cNvPr id="3" name="Text Box 20"/>
          <p:cNvSpPr txBox="1">
            <a:spLocks noChangeArrowheads="1"/>
          </p:cNvSpPr>
          <p:nvPr/>
        </p:nvSpPr>
        <p:spPr bwMode="auto">
          <a:xfrm>
            <a:off x="-36513" y="-24"/>
            <a:ext cx="9144001" cy="439737"/>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sz="2000" b="1" dirty="0" smtClean="0">
                <a:latin typeface="Angsana New" pitchFamily="18" charset="-34"/>
                <a:cs typeface="Angsana New" pitchFamily="18" charset="-34"/>
              </a:rPr>
              <a:t>สรุปแผนงานฯ </a:t>
            </a:r>
            <a:r>
              <a:rPr lang="th-TH" sz="2000" b="1" dirty="0" smtClean="0">
                <a:solidFill>
                  <a:srgbClr val="000000"/>
                </a:solidFill>
                <a:latin typeface="Angsana New" pitchFamily="18" charset="-34"/>
                <a:cs typeface="Angsana New" pitchFamily="18" charset="-34"/>
              </a:rPr>
              <a:t>ยุทธศาสตร์ที่ ๒: ภาคเกษตร ผลิตและบริการด้วย </a:t>
            </a:r>
            <a:r>
              <a:rPr lang="th-TH" sz="2000" b="1" dirty="0" err="1" smtClean="0">
                <a:solidFill>
                  <a:srgbClr val="000000"/>
                </a:solidFill>
                <a:latin typeface="Angsana New" pitchFamily="18" charset="-34"/>
                <a:cs typeface="Angsana New" pitchFamily="18" charset="-34"/>
              </a:rPr>
              <a:t>วทน.</a:t>
            </a:r>
            <a:r>
              <a:rPr lang="en-US" sz="2000" b="1" dirty="0" smtClean="0">
                <a:latin typeface="Angsana New" pitchFamily="18" charset="-34"/>
                <a:cs typeface="Angsana New" pitchFamily="18" charset="-34"/>
              </a:rPr>
              <a:t>(</a:t>
            </a:r>
            <a:r>
              <a:rPr lang="th-TH" sz="2000" b="1" dirty="0" smtClean="0">
                <a:latin typeface="Angsana New" pitchFamily="18" charset="-34"/>
                <a:cs typeface="Angsana New" pitchFamily="18" charset="-34"/>
              </a:rPr>
              <a:t>ภารกิจรัฐส่วนกลาง)</a:t>
            </a:r>
            <a:r>
              <a:rPr lang="en-US" sz="2000" b="1" dirty="0" smtClean="0">
                <a:latin typeface="Angsana New" pitchFamily="18" charset="-34"/>
                <a:cs typeface="Angsana New" pitchFamily="18" charset="-34"/>
              </a:rPr>
              <a:t> </a:t>
            </a:r>
            <a:endParaRPr lang="th-TH" sz="2000" b="1" dirty="0">
              <a:latin typeface="Angsana New" pitchFamily="18" charset="-34"/>
              <a:cs typeface="Angsana New" pitchFamily="18" charset="-34"/>
            </a:endParaRPr>
          </a:p>
        </p:txBody>
      </p:sp>
      <p:pic>
        <p:nvPicPr>
          <p:cNvPr id="4" name="Picture 2" descr="STI_Final_Logo_Web">
            <a:hlinkClick r:id="" action="ppaction://noaction"/>
          </p:cNvPr>
          <p:cNvPicPr>
            <a:picLocks noChangeAspect="1" noChangeArrowheads="1"/>
          </p:cNvPicPr>
          <p:nvPr/>
        </p:nvPicPr>
        <p:blipFill>
          <a:blip r:embed="rId2"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aphicFrame>
        <p:nvGraphicFramePr>
          <p:cNvPr id="5" name="ตาราง 4"/>
          <p:cNvGraphicFramePr>
            <a:graphicFrameLocks noGrp="1"/>
          </p:cNvGraphicFramePr>
          <p:nvPr/>
        </p:nvGraphicFramePr>
        <p:xfrm>
          <a:off x="27264" y="500042"/>
          <a:ext cx="9072594" cy="833500"/>
        </p:xfrm>
        <a:graphic>
          <a:graphicData uri="http://schemas.openxmlformats.org/drawingml/2006/table">
            <a:tbl>
              <a:tblPr/>
              <a:tblGrid>
                <a:gridCol w="6759314"/>
                <a:gridCol w="1214446"/>
                <a:gridCol w="1098834"/>
              </a:tblGrid>
              <a:tr h="175134">
                <a:tc rowSpan="2">
                  <a:txBody>
                    <a:bodyPr/>
                    <a:lstStyle/>
                    <a:p>
                      <a:pPr algn="ctr" fontAlgn="ctr"/>
                      <a:r>
                        <a:rPr lang="th-TH" sz="1600" b="1" i="0" u="none" strike="noStrike" dirty="0">
                          <a:solidFill>
                            <a:srgbClr val="000000"/>
                          </a:solidFill>
                          <a:latin typeface="Angsana New" pitchFamily="18" charset="-34"/>
                          <a:cs typeface="Angsana New" pitchFamily="18" charset="-34"/>
                        </a:rPr>
                        <a:t>ยุทธศาสตร์ตามแผนปฏิบัติการ </a:t>
                      </a:r>
                      <a:r>
                        <a:rPr lang="th-TH" sz="1600" b="1" i="0" u="none" strike="noStrike" dirty="0" err="1">
                          <a:solidFill>
                            <a:srgbClr val="000000"/>
                          </a:solidFill>
                          <a:latin typeface="Angsana New" pitchFamily="18" charset="-34"/>
                          <a:cs typeface="Angsana New" pitchFamily="18" charset="-34"/>
                        </a:rPr>
                        <a:t>วทน.</a:t>
                      </a:r>
                      <a:r>
                        <a:rPr lang="th-TH" sz="1600" b="1" i="0" u="none" strike="noStrike" dirty="0">
                          <a:solidFill>
                            <a:srgbClr val="000000"/>
                          </a:solidFill>
                          <a:latin typeface="Angsana New" pitchFamily="18" charset="-34"/>
                          <a:cs typeface="Angsana New" pitchFamily="18" charset="-34"/>
                        </a:rPr>
                        <a:t> (พ.ศ. 2555-2559)</a:t>
                      </a: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fontAlgn="b"/>
                      <a:r>
                        <a:rPr lang="th-TH" sz="1600" b="1" i="0" u="none" strike="noStrike" dirty="0">
                          <a:solidFill>
                            <a:srgbClr val="000000"/>
                          </a:solidFill>
                          <a:latin typeface="Angsana New" pitchFamily="18" charset="-34"/>
                          <a:cs typeface="Angsana New" pitchFamily="18" charset="-34"/>
                        </a:rPr>
                        <a:t>จำนวนโครงการ</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b"/>
                      <a:r>
                        <a:rPr lang="th-TH" sz="1600" b="1" i="0" u="none" strike="noStrike" dirty="0" smtClean="0">
                          <a:solidFill>
                            <a:srgbClr val="000000"/>
                          </a:solidFill>
                          <a:latin typeface="Angsana New" pitchFamily="18" charset="-34"/>
                          <a:cs typeface="Angsana New" pitchFamily="18" charset="-34"/>
                        </a:rPr>
                        <a:t>งบประมาณ (ลบ)</a:t>
                      </a:r>
                      <a:endParaRPr lang="th-TH" sz="1600" b="1" i="0" u="none" strike="noStrike" dirty="0">
                        <a:solidFill>
                          <a:srgbClr val="000000"/>
                        </a:solidFill>
                        <a:latin typeface="Angsana New" pitchFamily="18" charset="-34"/>
                        <a:cs typeface="Angsana New" pitchFamily="18" charset="-34"/>
                      </a:endParaRP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34929">
                <a:tc vMerge="1">
                  <a:txBody>
                    <a:bodyPr/>
                    <a:lstStyle/>
                    <a:p>
                      <a:endParaRPr lang="th-TH"/>
                    </a:p>
                  </a:txBody>
                  <a:tcPr/>
                </a:tc>
                <a:tc>
                  <a:txBody>
                    <a:bodyPr/>
                    <a:lstStyle/>
                    <a:p>
                      <a:pPr algn="ctr" fontAlgn="ctr"/>
                      <a:r>
                        <a:rPr lang="th-TH" sz="1600" b="1" i="0" u="none" strike="noStrike" dirty="0">
                          <a:solidFill>
                            <a:srgbClr val="000000"/>
                          </a:solidFill>
                          <a:latin typeface="Angsana New" pitchFamily="18" charset="-34"/>
                          <a:cs typeface="Angsana New" pitchFamily="18" charset="-34"/>
                        </a:rPr>
                        <a:t>รวม</a:t>
                      </a: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ctr"/>
                      <a:r>
                        <a:rPr lang="th-TH" sz="1600" b="1" i="0" u="none" strike="noStrike">
                          <a:solidFill>
                            <a:srgbClr val="000000"/>
                          </a:solidFill>
                          <a:latin typeface="Angsana New" pitchFamily="18" charset="-34"/>
                          <a:cs typeface="Angsana New" pitchFamily="18" charset="-34"/>
                        </a:rPr>
                        <a:t>รวม</a:t>
                      </a: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331854">
                <a:tc>
                  <a:txBody>
                    <a:bodyPr/>
                    <a:lstStyle/>
                    <a:p>
                      <a:pPr algn="l" fontAlgn="t"/>
                      <a:r>
                        <a:rPr lang="th-TH" sz="1800" b="1" i="0" u="none" strike="noStrike" dirty="0" smtClean="0">
                          <a:solidFill>
                            <a:srgbClr val="000000"/>
                          </a:solidFill>
                          <a:latin typeface="Angsana New" pitchFamily="18" charset="-34"/>
                          <a:cs typeface="Angsana New" pitchFamily="18" charset="-34"/>
                        </a:rPr>
                        <a:t>ยุทธศาสตร์ที่ ๒: การเพิ่มขีดความสามารถ ความยืดหยุ่น และนวัตกรรมในภาคเกษตร ผลิตและบริการด้วย </a:t>
                      </a:r>
                      <a:r>
                        <a:rPr lang="th-TH" sz="1800" b="1" i="0" u="none" strike="noStrike" dirty="0" err="1" smtClean="0">
                          <a:solidFill>
                            <a:srgbClr val="000000"/>
                          </a:solidFill>
                          <a:latin typeface="Angsana New" pitchFamily="18" charset="-34"/>
                          <a:cs typeface="Angsana New" pitchFamily="18" charset="-34"/>
                        </a:rPr>
                        <a:t>วทน.</a:t>
                      </a:r>
                      <a:endParaRPr lang="th-TH" sz="1800" b="1" i="0" u="none" strike="noStrike" dirty="0">
                        <a:solidFill>
                          <a:srgbClr val="000000"/>
                        </a:solidFill>
                        <a:latin typeface="Angsana New" pitchFamily="18" charset="-34"/>
                        <a:cs typeface="Angsana New" pitchFamily="18" charset="-34"/>
                      </a:endParaRPr>
                    </a:p>
                  </a:txBody>
                  <a:tcPr marL="6983" marR="6983" marT="69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1" i="0" u="none" strike="noStrike" dirty="0" smtClean="0">
                          <a:solidFill>
                            <a:srgbClr val="000000"/>
                          </a:solidFill>
                          <a:latin typeface="Angsana New" pitchFamily="18" charset="-34"/>
                          <a:cs typeface="Angsana New" pitchFamily="18" charset="-34"/>
                        </a:rPr>
                        <a:t>428</a:t>
                      </a:r>
                      <a:endParaRPr lang="th-TH" sz="1800" b="1" i="0" u="none" strike="noStrike" dirty="0">
                        <a:solidFill>
                          <a:srgbClr val="000000"/>
                        </a:solidFill>
                        <a:latin typeface="Angsana New" pitchFamily="18" charset="-34"/>
                        <a:cs typeface="Angsana New" pitchFamily="18" charset="-34"/>
                      </a:endParaRP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1" i="0" u="none" strike="noStrike" dirty="0" smtClean="0">
                          <a:solidFill>
                            <a:srgbClr val="000000"/>
                          </a:solidFill>
                          <a:latin typeface="Angsana New" pitchFamily="18" charset="-34"/>
                          <a:cs typeface="Angsana New" pitchFamily="18" charset="-34"/>
                        </a:rPr>
                        <a:t>13038.57</a:t>
                      </a:r>
                      <a:endParaRPr lang="th-TH" sz="1800" b="1" i="0" u="none" strike="noStrike" dirty="0">
                        <a:solidFill>
                          <a:srgbClr val="000000"/>
                        </a:solidFill>
                        <a:latin typeface="Angsana New" pitchFamily="18" charset="-34"/>
                        <a:cs typeface="Angsana New" pitchFamily="18" charset="-34"/>
                      </a:endParaRP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สี่เหลี่ยมผืนผ้า 5"/>
          <p:cNvSpPr/>
          <p:nvPr/>
        </p:nvSpPr>
        <p:spPr>
          <a:xfrm>
            <a:off x="4286248" y="3929066"/>
            <a:ext cx="5072098"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smtClean="0">
                <a:solidFill>
                  <a:schemeClr val="tx1"/>
                </a:solidFill>
                <a:latin typeface="Angsana New" pitchFamily="18" charset="-34"/>
                <a:cs typeface="Angsana New" pitchFamily="18" charset="-34"/>
              </a:rPr>
              <a:t>จำนวนโครงการ</a:t>
            </a:r>
            <a:r>
              <a:rPr lang="en-US" sz="2000" b="1" dirty="0" smtClean="0">
                <a:solidFill>
                  <a:schemeClr val="tx1"/>
                </a:solidFill>
                <a:latin typeface="Angsana New" pitchFamily="18" charset="-34"/>
                <a:cs typeface="Angsana New" pitchFamily="18" charset="-34"/>
              </a:rPr>
              <a:t> 2555</a:t>
            </a:r>
            <a:r>
              <a:rPr lang="th-TH" sz="2000" b="1" dirty="0" smtClean="0">
                <a:solidFill>
                  <a:schemeClr val="tx1"/>
                </a:solidFill>
                <a:latin typeface="Angsana New" pitchFamily="18" charset="-34"/>
                <a:cs typeface="Angsana New" pitchFamily="18" charset="-34"/>
              </a:rPr>
              <a:t>ตามกลุ่มกิจกรรม </a:t>
            </a:r>
            <a:r>
              <a:rPr lang="th-TH" sz="2000" b="1" dirty="0" err="1" smtClean="0">
                <a:solidFill>
                  <a:schemeClr val="tx1"/>
                </a:solidFill>
                <a:latin typeface="Angsana New" pitchFamily="18" charset="-34"/>
                <a:cs typeface="Angsana New" pitchFamily="18" charset="-34"/>
              </a:rPr>
              <a:t>วทน.</a:t>
            </a:r>
            <a:endParaRPr lang="th-TH" sz="2000" b="1" dirty="0" smtClean="0">
              <a:solidFill>
                <a:schemeClr val="tx1"/>
              </a:solidFill>
              <a:latin typeface="Angsana New" pitchFamily="18" charset="-34"/>
              <a:cs typeface="Angsana New" pitchFamily="18" charset="-34"/>
            </a:endParaRPr>
          </a:p>
        </p:txBody>
      </p:sp>
      <p:sp>
        <p:nvSpPr>
          <p:cNvPr id="7" name="สี่เหลี่ยมผืนผ้า 6"/>
          <p:cNvSpPr/>
          <p:nvPr/>
        </p:nvSpPr>
        <p:spPr>
          <a:xfrm>
            <a:off x="285720" y="1428736"/>
            <a:ext cx="5072098"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smtClean="0">
                <a:solidFill>
                  <a:schemeClr val="tx1"/>
                </a:solidFill>
                <a:latin typeface="Angsana New" pitchFamily="18" charset="-34"/>
                <a:cs typeface="Angsana New" pitchFamily="18" charset="-34"/>
              </a:rPr>
              <a:t>งบประมาณ</a:t>
            </a:r>
            <a:r>
              <a:rPr lang="en-US" sz="2000" b="1" dirty="0" smtClean="0">
                <a:solidFill>
                  <a:schemeClr val="tx1"/>
                </a:solidFill>
                <a:latin typeface="Angsana New" pitchFamily="18" charset="-34"/>
                <a:cs typeface="Angsana New" pitchFamily="18" charset="-34"/>
              </a:rPr>
              <a:t> 2555 </a:t>
            </a:r>
            <a:r>
              <a:rPr lang="th-TH" sz="2000" b="1" dirty="0" smtClean="0">
                <a:solidFill>
                  <a:schemeClr val="tx1"/>
                </a:solidFill>
                <a:latin typeface="Angsana New" pitchFamily="18" charset="-34"/>
                <a:cs typeface="Angsana New" pitchFamily="18" charset="-34"/>
              </a:rPr>
              <a:t>(ลบ) ตามกลุ่มกิจกรรม </a:t>
            </a:r>
            <a:r>
              <a:rPr lang="th-TH" sz="2000" b="1" dirty="0" err="1" smtClean="0">
                <a:solidFill>
                  <a:schemeClr val="tx1"/>
                </a:solidFill>
                <a:latin typeface="Angsana New" pitchFamily="18" charset="-34"/>
                <a:cs typeface="Angsana New" pitchFamily="18" charset="-34"/>
              </a:rPr>
              <a:t>วทน.</a:t>
            </a:r>
            <a:endParaRPr lang="th-TH" sz="2000" b="1" dirty="0">
              <a:solidFill>
                <a:schemeClr val="tx1"/>
              </a:solidFill>
              <a:latin typeface="Angsana New" pitchFamily="18" charset="-34"/>
              <a:cs typeface="Angsana New" pitchFamily="18" charset="-34"/>
            </a:endParaRPr>
          </a:p>
        </p:txBody>
      </p:sp>
      <p:sp>
        <p:nvSpPr>
          <p:cNvPr id="14" name="สี่เหลี่ยมผืนผ้า 13"/>
          <p:cNvSpPr/>
          <p:nvPr/>
        </p:nvSpPr>
        <p:spPr>
          <a:xfrm>
            <a:off x="-32" y="6500834"/>
            <a:ext cx="8174426" cy="357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h-TH" sz="1100" dirty="0" smtClean="0">
                <a:solidFill>
                  <a:srgbClr val="FF0000"/>
                </a:solidFill>
                <a:latin typeface="Angsana New" pitchFamily="18" charset="-34"/>
                <a:cs typeface="Angsana New" pitchFamily="18" charset="-34"/>
              </a:rPr>
              <a:t>หมายเหตุ</a:t>
            </a:r>
            <a:r>
              <a:rPr lang="en-US" sz="1100" dirty="0" smtClean="0">
                <a:solidFill>
                  <a:srgbClr val="FF0000"/>
                </a:solidFill>
                <a:latin typeface="Angsana New" pitchFamily="18" charset="-34"/>
                <a:cs typeface="Angsana New" pitchFamily="18" charset="-34"/>
              </a:rPr>
              <a:t>:</a:t>
            </a:r>
            <a:r>
              <a:rPr lang="th-TH" sz="1100" dirty="0" smtClean="0">
                <a:solidFill>
                  <a:srgbClr val="FF0000"/>
                </a:solidFill>
                <a:latin typeface="Angsana New" pitchFamily="18" charset="-34"/>
                <a:cs typeface="Angsana New" pitchFamily="18" charset="-34"/>
              </a:rPr>
              <a:t> ข้อมูลอยู่ระหว่างการวิเคราะห์ประกอบการทำงานฯ ของเฉพาะคณะทำงานฯ ห้ามใช้ในการอ้างอิง</a:t>
            </a:r>
            <a:r>
              <a:rPr lang="en-US" sz="1100" dirty="0" smtClean="0">
                <a:solidFill>
                  <a:srgbClr val="FF0000"/>
                </a:solidFill>
                <a:latin typeface="Angsana New" pitchFamily="18" charset="-34"/>
                <a:cs typeface="Angsana New" pitchFamily="18" charset="-34"/>
              </a:rPr>
              <a:t> (</a:t>
            </a:r>
            <a:r>
              <a:rPr lang="th-TH" sz="1100" dirty="0" smtClean="0">
                <a:solidFill>
                  <a:srgbClr val="FF0000"/>
                </a:solidFill>
                <a:latin typeface="Angsana New" pitchFamily="18" charset="-34"/>
                <a:cs typeface="Angsana New" pitchFamily="18" charset="-34"/>
              </a:rPr>
              <a:t>ตุลาคม</a:t>
            </a:r>
            <a:r>
              <a:rPr lang="en-US" sz="1100" dirty="0" smtClean="0">
                <a:solidFill>
                  <a:srgbClr val="FF0000"/>
                </a:solidFill>
                <a:latin typeface="Angsana New" pitchFamily="18" charset="-34"/>
                <a:cs typeface="Angsana New" pitchFamily="18" charset="-34"/>
              </a:rPr>
              <a:t> 2554)</a:t>
            </a:r>
            <a:endParaRPr lang="th-TH" sz="1100" dirty="0" smtClean="0">
              <a:solidFill>
                <a:srgbClr val="FF0000"/>
              </a:solidFill>
              <a:latin typeface="Angsana New" pitchFamily="18" charset="-34"/>
              <a:cs typeface="Angsana New" pitchFamily="18" charset="-34"/>
            </a:endParaRPr>
          </a:p>
          <a:p>
            <a:r>
              <a:rPr lang="th-TH" sz="1100" dirty="0" smtClean="0">
                <a:solidFill>
                  <a:srgbClr val="FF0000"/>
                </a:solidFill>
                <a:latin typeface="Angsana New" pitchFamily="18" charset="-34"/>
                <a:cs typeface="Angsana New" pitchFamily="18" charset="-34"/>
              </a:rPr>
              <a:t>ประมวลโดย </a:t>
            </a:r>
            <a:r>
              <a:rPr lang="th-TH" sz="1100" dirty="0" err="1" smtClean="0">
                <a:solidFill>
                  <a:srgbClr val="FF0000"/>
                </a:solidFill>
                <a:latin typeface="Angsana New" pitchFamily="18" charset="-34"/>
                <a:cs typeface="Angsana New" pitchFamily="18" charset="-34"/>
              </a:rPr>
              <a:t>สว</a:t>
            </a:r>
            <a:r>
              <a:rPr lang="th-TH" sz="1100" dirty="0" smtClean="0">
                <a:solidFill>
                  <a:srgbClr val="FF0000"/>
                </a:solidFill>
                <a:latin typeface="Angsana New" pitchFamily="18" charset="-34"/>
                <a:cs typeface="Angsana New" pitchFamily="18" charset="-34"/>
              </a:rPr>
              <a:t>ทน. ยังไม่ผ่านกระบวนสอบทานของคณะทำงาน/ไม่รวมหน่วยงานที่ไม่ได้ส่งงบประมาณ/ไม่รวมหน่อยงานระดับจังหวัด/มหาวิทยาลัย	 </a:t>
            </a:r>
            <a:endParaRPr lang="th-TH" sz="1100" dirty="0">
              <a:solidFill>
                <a:srgbClr val="FF0000"/>
              </a:solidFill>
              <a:latin typeface="Angsana New" pitchFamily="18" charset="-34"/>
              <a:cs typeface="Angsana New" pitchFamily="18" charset="-34"/>
            </a:endParaRPr>
          </a:p>
        </p:txBody>
      </p:sp>
      <p:graphicFrame>
        <p:nvGraphicFramePr>
          <p:cNvPr id="15" name="แผนภูมิ 14"/>
          <p:cNvGraphicFramePr>
            <a:graphicFrameLocks/>
          </p:cNvGraphicFramePr>
          <p:nvPr/>
        </p:nvGraphicFramePr>
        <p:xfrm>
          <a:off x="0" y="1700808"/>
          <a:ext cx="5713065" cy="2592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แผนภูมิ 15"/>
          <p:cNvGraphicFramePr>
            <a:graphicFrameLocks/>
          </p:cNvGraphicFramePr>
          <p:nvPr/>
        </p:nvGraphicFramePr>
        <p:xfrm>
          <a:off x="3491880" y="4114800"/>
          <a:ext cx="5893594"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หมายเลขภาพนิ่ง 1"/>
          <p:cNvSpPr>
            <a:spLocks noGrp="1"/>
          </p:cNvSpPr>
          <p:nvPr>
            <p:ph type="sldNum" sz="quarter" idx="12"/>
          </p:nvPr>
        </p:nvSpPr>
        <p:spPr/>
        <p:txBody>
          <a:bodyPr/>
          <a:lstStyle/>
          <a:p>
            <a:fld id="{F5CB1C82-2C1A-477C-AD32-1CC8AFD811AB}" type="slidenum">
              <a:rPr lang="th-TH" smtClean="0"/>
              <a:pPr/>
              <a:t>64</a:t>
            </a:fld>
            <a:endParaRPr lang="th-TH"/>
          </a:p>
        </p:txBody>
      </p:sp>
      <p:sp>
        <p:nvSpPr>
          <p:cNvPr id="3" name="Text Box 20"/>
          <p:cNvSpPr txBox="1">
            <a:spLocks noChangeArrowheads="1"/>
          </p:cNvSpPr>
          <p:nvPr/>
        </p:nvSpPr>
        <p:spPr bwMode="auto">
          <a:xfrm>
            <a:off x="-36513" y="-24"/>
            <a:ext cx="9144001" cy="439737"/>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r>
              <a:rPr lang="th-TH" sz="2300" b="1" dirty="0" smtClean="0">
                <a:latin typeface="Angsana New" pitchFamily="18" charset="-34"/>
                <a:cs typeface="Angsana New" pitchFamily="18" charset="-34"/>
              </a:rPr>
              <a:t>สรุปแผนงานฯ </a:t>
            </a:r>
            <a:r>
              <a:rPr lang="th-TH" sz="2400" b="1" dirty="0" smtClean="0">
                <a:solidFill>
                  <a:srgbClr val="000000"/>
                </a:solidFill>
                <a:latin typeface="Angsana New" pitchFamily="18" charset="-34"/>
                <a:cs typeface="Angsana New" pitchFamily="18" charset="-34"/>
              </a:rPr>
              <a:t>ยุทธศาสตร์ที่ ๒: ภาคเกษตร ผลิตและบริการด้วย </a:t>
            </a:r>
            <a:r>
              <a:rPr lang="th-TH" sz="2400" b="1" dirty="0" err="1" smtClean="0">
                <a:solidFill>
                  <a:srgbClr val="000000"/>
                </a:solidFill>
                <a:latin typeface="Angsana New" pitchFamily="18" charset="-34"/>
                <a:cs typeface="Angsana New" pitchFamily="18" charset="-34"/>
              </a:rPr>
              <a:t>วทน.</a:t>
            </a:r>
            <a:r>
              <a:rPr lang="en-US" sz="2300" b="1" dirty="0" smtClean="0">
                <a:latin typeface="Angsana New" pitchFamily="18" charset="-34"/>
                <a:cs typeface="Angsana New" pitchFamily="18" charset="-34"/>
              </a:rPr>
              <a:t>(</a:t>
            </a:r>
            <a:r>
              <a:rPr lang="th-TH" sz="2300" b="1" dirty="0" smtClean="0">
                <a:latin typeface="Angsana New" pitchFamily="18" charset="-34"/>
                <a:cs typeface="Angsana New" pitchFamily="18" charset="-34"/>
              </a:rPr>
              <a:t>ภารกิจรัฐส่วนกลาง)</a:t>
            </a:r>
            <a:r>
              <a:rPr lang="en-US" sz="2300" b="1" dirty="0" smtClean="0">
                <a:latin typeface="Angsana New" pitchFamily="18" charset="-34"/>
                <a:cs typeface="Angsana New" pitchFamily="18" charset="-34"/>
              </a:rPr>
              <a:t> </a:t>
            </a:r>
            <a:endParaRPr lang="th-TH" sz="2300" b="1" dirty="0">
              <a:latin typeface="Angsana New" pitchFamily="18" charset="-34"/>
              <a:cs typeface="Angsana New" pitchFamily="18" charset="-34"/>
            </a:endParaRPr>
          </a:p>
        </p:txBody>
      </p:sp>
      <p:graphicFrame>
        <p:nvGraphicFramePr>
          <p:cNvPr id="4" name="ตาราง 3"/>
          <p:cNvGraphicFramePr>
            <a:graphicFrameLocks noGrp="1"/>
          </p:cNvGraphicFramePr>
          <p:nvPr/>
        </p:nvGraphicFramePr>
        <p:xfrm>
          <a:off x="27264" y="500042"/>
          <a:ext cx="9072594" cy="582677"/>
        </p:xfrm>
        <a:graphic>
          <a:graphicData uri="http://schemas.openxmlformats.org/drawingml/2006/table">
            <a:tbl>
              <a:tblPr/>
              <a:tblGrid>
                <a:gridCol w="6759314"/>
                <a:gridCol w="1214446"/>
                <a:gridCol w="1098834"/>
              </a:tblGrid>
              <a:tr h="175134">
                <a:tc>
                  <a:txBody>
                    <a:bodyPr/>
                    <a:lstStyle/>
                    <a:p>
                      <a:pPr algn="ctr" fontAlgn="ctr"/>
                      <a:r>
                        <a:rPr lang="th-TH" sz="1600" b="1" i="0" u="none" strike="noStrike" dirty="0">
                          <a:solidFill>
                            <a:srgbClr val="000000"/>
                          </a:solidFill>
                          <a:latin typeface="Angsana New" pitchFamily="18" charset="-34"/>
                          <a:cs typeface="Angsana New" pitchFamily="18" charset="-34"/>
                        </a:rPr>
                        <a:t>ยุทธศาสตร์ตามแผนปฏิบัติการ </a:t>
                      </a:r>
                      <a:r>
                        <a:rPr lang="th-TH" sz="1600" b="1" i="0" u="none" strike="noStrike" dirty="0" err="1">
                          <a:solidFill>
                            <a:srgbClr val="000000"/>
                          </a:solidFill>
                          <a:latin typeface="Angsana New" pitchFamily="18" charset="-34"/>
                          <a:cs typeface="Angsana New" pitchFamily="18" charset="-34"/>
                        </a:rPr>
                        <a:t>วทน.</a:t>
                      </a:r>
                      <a:r>
                        <a:rPr lang="th-TH" sz="1600" b="1" i="0" u="none" strike="noStrike" dirty="0">
                          <a:solidFill>
                            <a:srgbClr val="000000"/>
                          </a:solidFill>
                          <a:latin typeface="Angsana New" pitchFamily="18" charset="-34"/>
                          <a:cs typeface="Angsana New" pitchFamily="18" charset="-34"/>
                        </a:rPr>
                        <a:t> (พ.ศ. 2555-2559)</a:t>
                      </a: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fontAlgn="b"/>
                      <a:r>
                        <a:rPr lang="th-TH" sz="1600" b="1" i="0" u="none" strike="noStrike" dirty="0">
                          <a:solidFill>
                            <a:srgbClr val="000000"/>
                          </a:solidFill>
                          <a:latin typeface="Angsana New" pitchFamily="18" charset="-34"/>
                          <a:cs typeface="Angsana New" pitchFamily="18" charset="-34"/>
                        </a:rPr>
                        <a:t>จำนวนโครงการ</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a:txBody>
                    <a:bodyPr/>
                    <a:lstStyle/>
                    <a:p>
                      <a:pPr algn="ctr" fontAlgn="b"/>
                      <a:r>
                        <a:rPr lang="th-TH" sz="1600" b="1" i="0" u="none" strike="noStrike" dirty="0" smtClean="0">
                          <a:solidFill>
                            <a:srgbClr val="000000"/>
                          </a:solidFill>
                          <a:latin typeface="Angsana New" pitchFamily="18" charset="-34"/>
                          <a:cs typeface="Angsana New" pitchFamily="18" charset="-34"/>
                        </a:rPr>
                        <a:t>งบประมาณ (ลบ)</a:t>
                      </a:r>
                      <a:endParaRPr lang="th-TH" sz="1600" b="1" i="0" u="none" strike="noStrike" dirty="0">
                        <a:solidFill>
                          <a:srgbClr val="000000"/>
                        </a:solidFill>
                        <a:latin typeface="Angsana New" pitchFamily="18" charset="-34"/>
                        <a:cs typeface="Angsana New" pitchFamily="18" charset="-34"/>
                      </a:endParaRP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331854">
                <a:tc>
                  <a:txBody>
                    <a:bodyPr/>
                    <a:lstStyle/>
                    <a:p>
                      <a:pPr algn="l" fontAlgn="t"/>
                      <a:r>
                        <a:rPr lang="th-TH" sz="1800" b="1" i="0" u="none" strike="noStrike" dirty="0" smtClean="0">
                          <a:solidFill>
                            <a:srgbClr val="000000"/>
                          </a:solidFill>
                          <a:latin typeface="Angsana New" pitchFamily="18" charset="-34"/>
                          <a:cs typeface="Angsana New" pitchFamily="18" charset="-34"/>
                        </a:rPr>
                        <a:t>ยุทธศาสตร์ที่ ๒: การเพิ่มขีดความสามารถ ความยืดหยุ่น และนวัตกรรมในภาคเกษตร ผลิตและบริการด้วย </a:t>
                      </a:r>
                      <a:r>
                        <a:rPr lang="th-TH" sz="1800" b="1" i="0" u="none" strike="noStrike" dirty="0" err="1" smtClean="0">
                          <a:solidFill>
                            <a:srgbClr val="000000"/>
                          </a:solidFill>
                          <a:latin typeface="Angsana New" pitchFamily="18" charset="-34"/>
                          <a:cs typeface="Angsana New" pitchFamily="18" charset="-34"/>
                        </a:rPr>
                        <a:t>วทน.</a:t>
                      </a:r>
                      <a:endParaRPr lang="th-TH" sz="1800" b="1" i="0" u="none" strike="noStrike" dirty="0">
                        <a:solidFill>
                          <a:srgbClr val="000000"/>
                        </a:solidFill>
                        <a:latin typeface="Angsana New" pitchFamily="18" charset="-34"/>
                        <a:cs typeface="Angsana New" pitchFamily="18" charset="-34"/>
                      </a:endParaRPr>
                    </a:p>
                  </a:txBody>
                  <a:tcPr marL="6983" marR="6983" marT="69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1" i="0" u="none" strike="noStrike" dirty="0" smtClean="0">
                          <a:solidFill>
                            <a:srgbClr val="000000"/>
                          </a:solidFill>
                          <a:latin typeface="Angsana New" pitchFamily="18" charset="-34"/>
                          <a:cs typeface="Angsana New" pitchFamily="18" charset="-34"/>
                        </a:rPr>
                        <a:t>428</a:t>
                      </a:r>
                      <a:endParaRPr lang="th-TH" sz="1800" b="1" i="0" u="none" strike="noStrike" dirty="0">
                        <a:solidFill>
                          <a:srgbClr val="000000"/>
                        </a:solidFill>
                        <a:latin typeface="Angsana New" pitchFamily="18" charset="-34"/>
                        <a:cs typeface="Angsana New" pitchFamily="18" charset="-34"/>
                      </a:endParaRP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1" i="0" u="none" strike="noStrike" dirty="0" smtClean="0">
                          <a:solidFill>
                            <a:srgbClr val="000000"/>
                          </a:solidFill>
                          <a:latin typeface="Angsana New" pitchFamily="18" charset="-34"/>
                          <a:cs typeface="Angsana New" pitchFamily="18" charset="-34"/>
                        </a:rPr>
                        <a:t>13038.57</a:t>
                      </a:r>
                      <a:endParaRPr lang="th-TH" sz="1800" b="1" i="0" u="none" strike="noStrike" dirty="0">
                        <a:solidFill>
                          <a:srgbClr val="000000"/>
                        </a:solidFill>
                        <a:latin typeface="Angsana New" pitchFamily="18" charset="-34"/>
                        <a:cs typeface="Angsana New" pitchFamily="18" charset="-34"/>
                      </a:endParaRPr>
                    </a:p>
                  </a:txBody>
                  <a:tcPr marL="6983" marR="6983" marT="69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icture 2" descr="STI_Final_Logo_Web">
            <a:hlinkClick r:id="" action="ppaction://noaction"/>
          </p:cNvPr>
          <p:cNvPicPr>
            <a:picLocks noChangeAspect="1" noChangeArrowheads="1"/>
          </p:cNvPicPr>
          <p:nvPr/>
        </p:nvPicPr>
        <p:blipFill>
          <a:blip r:embed="rId2"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aphicFrame>
        <p:nvGraphicFramePr>
          <p:cNvPr id="6" name="แผนภูมิ 5"/>
          <p:cNvGraphicFramePr/>
          <p:nvPr/>
        </p:nvGraphicFramePr>
        <p:xfrm>
          <a:off x="0" y="908720"/>
          <a:ext cx="3214678" cy="57864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แผนภูมิ 6"/>
          <p:cNvGraphicFramePr/>
          <p:nvPr/>
        </p:nvGraphicFramePr>
        <p:xfrm>
          <a:off x="3000364" y="1071546"/>
          <a:ext cx="5786478" cy="5357850"/>
        </p:xfrm>
        <a:graphic>
          <a:graphicData uri="http://schemas.openxmlformats.org/drawingml/2006/chart">
            <c:chart xmlns:c="http://schemas.openxmlformats.org/drawingml/2006/chart" xmlns:r="http://schemas.openxmlformats.org/officeDocument/2006/relationships" r:id="rId4"/>
          </a:graphicData>
        </a:graphic>
      </p:graphicFrame>
      <p:sp>
        <p:nvSpPr>
          <p:cNvPr id="8" name="สี่เหลี่ยมผืนผ้า 7"/>
          <p:cNvSpPr/>
          <p:nvPr/>
        </p:nvSpPr>
        <p:spPr>
          <a:xfrm>
            <a:off x="3000364" y="1071546"/>
            <a:ext cx="71438" cy="4857784"/>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สี่เหลี่ยมผืนผ้า 8"/>
          <p:cNvSpPr/>
          <p:nvPr/>
        </p:nvSpPr>
        <p:spPr>
          <a:xfrm>
            <a:off x="-30526" y="6500834"/>
            <a:ext cx="8174426" cy="357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h-TH" sz="1200" dirty="0" smtClean="0">
                <a:solidFill>
                  <a:srgbClr val="FF0000"/>
                </a:solidFill>
                <a:latin typeface="Angsana New" pitchFamily="18" charset="-34"/>
                <a:cs typeface="Angsana New" pitchFamily="18" charset="-34"/>
              </a:rPr>
              <a:t>หมายเหตุ</a:t>
            </a:r>
            <a:r>
              <a:rPr lang="en-US" sz="1200" dirty="0" smtClean="0">
                <a:solidFill>
                  <a:srgbClr val="FF0000"/>
                </a:solidFill>
                <a:latin typeface="Angsana New" pitchFamily="18" charset="-34"/>
                <a:cs typeface="Angsana New" pitchFamily="18" charset="-34"/>
              </a:rPr>
              <a:t>:</a:t>
            </a:r>
            <a:r>
              <a:rPr lang="th-TH" sz="1200" dirty="0" smtClean="0">
                <a:solidFill>
                  <a:srgbClr val="FF0000"/>
                </a:solidFill>
                <a:latin typeface="Angsana New" pitchFamily="18" charset="-34"/>
                <a:cs typeface="Angsana New" pitchFamily="18" charset="-34"/>
              </a:rPr>
              <a:t> ข้อมูลอยู่ระหว่างการวิเคราะห์ประกอบการทำงานฯ ของเฉพาะคณะทำงานฯ ห้ามใช้ในการอ้างอิง</a:t>
            </a:r>
            <a:r>
              <a:rPr lang="en-US" sz="1200" dirty="0" smtClean="0">
                <a:solidFill>
                  <a:srgbClr val="FF0000"/>
                </a:solidFill>
                <a:latin typeface="Angsana New" pitchFamily="18" charset="-34"/>
                <a:cs typeface="Angsana New" pitchFamily="18" charset="-34"/>
              </a:rPr>
              <a:t> (</a:t>
            </a:r>
            <a:r>
              <a:rPr lang="th-TH" sz="1200" dirty="0" smtClean="0">
                <a:solidFill>
                  <a:srgbClr val="FF0000"/>
                </a:solidFill>
                <a:latin typeface="Angsana New" pitchFamily="18" charset="-34"/>
                <a:cs typeface="Angsana New" pitchFamily="18" charset="-34"/>
              </a:rPr>
              <a:t>ตุลาคม</a:t>
            </a:r>
            <a:r>
              <a:rPr lang="en-US" sz="1200" dirty="0" smtClean="0">
                <a:solidFill>
                  <a:srgbClr val="FF0000"/>
                </a:solidFill>
                <a:latin typeface="Angsana New" pitchFamily="18" charset="-34"/>
                <a:cs typeface="Angsana New" pitchFamily="18" charset="-34"/>
              </a:rPr>
              <a:t> 2554)</a:t>
            </a:r>
            <a:endParaRPr lang="th-TH" sz="1200" dirty="0" smtClean="0">
              <a:solidFill>
                <a:srgbClr val="FF0000"/>
              </a:solidFill>
              <a:latin typeface="Angsana New" pitchFamily="18" charset="-34"/>
              <a:cs typeface="Angsana New" pitchFamily="18" charset="-34"/>
            </a:endParaRPr>
          </a:p>
          <a:p>
            <a:r>
              <a:rPr lang="th-TH" sz="1200" dirty="0" smtClean="0">
                <a:solidFill>
                  <a:srgbClr val="FF0000"/>
                </a:solidFill>
                <a:latin typeface="Angsana New" pitchFamily="18" charset="-34"/>
                <a:cs typeface="Angsana New" pitchFamily="18" charset="-34"/>
              </a:rPr>
              <a:t>ประมวลโดย </a:t>
            </a:r>
            <a:r>
              <a:rPr lang="th-TH" sz="1200" dirty="0" err="1" smtClean="0">
                <a:solidFill>
                  <a:srgbClr val="FF0000"/>
                </a:solidFill>
                <a:latin typeface="Angsana New" pitchFamily="18" charset="-34"/>
                <a:cs typeface="Angsana New" pitchFamily="18" charset="-34"/>
              </a:rPr>
              <a:t>สว</a:t>
            </a:r>
            <a:r>
              <a:rPr lang="th-TH" sz="1200" dirty="0" smtClean="0">
                <a:solidFill>
                  <a:srgbClr val="FF0000"/>
                </a:solidFill>
                <a:latin typeface="Angsana New" pitchFamily="18" charset="-34"/>
                <a:cs typeface="Angsana New" pitchFamily="18" charset="-34"/>
              </a:rPr>
              <a:t>ทน. ยังไม่ผ่านกระบวนสอบทานของคณะทำงาน/ไม่รวมหน่วยงานที่ไม่ได้ส่งงบประมาณ/ไม่รวมหน่อยงานระดับจังหวัด/มหาวิทยาลัย	 </a:t>
            </a:r>
            <a:endParaRPr lang="th-TH" sz="1200" dirty="0">
              <a:solidFill>
                <a:srgbClr val="FF0000"/>
              </a:solidFill>
              <a:latin typeface="Angsana New" pitchFamily="18" charset="-34"/>
              <a:cs typeface="Angsana New" pitchFamily="18" charset="-34"/>
            </a:endParaRPr>
          </a:p>
        </p:txBody>
      </p:sp>
      <p:sp>
        <p:nvSpPr>
          <p:cNvPr id="10" name="TextBox 9"/>
          <p:cNvSpPr txBox="1"/>
          <p:nvPr/>
        </p:nvSpPr>
        <p:spPr>
          <a:xfrm>
            <a:off x="3923928" y="1052736"/>
            <a:ext cx="1152128" cy="307777"/>
          </a:xfrm>
          <a:prstGeom prst="rect">
            <a:avLst/>
          </a:prstGeom>
          <a:noFill/>
        </p:spPr>
        <p:txBody>
          <a:bodyPr wrap="square" rtlCol="0">
            <a:spAutoFit/>
          </a:bodyPr>
          <a:lstStyle/>
          <a:p>
            <a:r>
              <a:rPr lang="th-TH" sz="1400" dirty="0" smtClean="0"/>
              <a:t>งบประมาณ (ลบ)</a:t>
            </a:r>
            <a:endParaRPr lang="th-TH" sz="1400" dirty="0"/>
          </a:p>
        </p:txBody>
      </p:sp>
      <p:sp>
        <p:nvSpPr>
          <p:cNvPr id="11" name="TextBox 10"/>
          <p:cNvSpPr txBox="1"/>
          <p:nvPr/>
        </p:nvSpPr>
        <p:spPr>
          <a:xfrm>
            <a:off x="827584" y="1052736"/>
            <a:ext cx="1152128" cy="307777"/>
          </a:xfrm>
          <a:prstGeom prst="rect">
            <a:avLst/>
          </a:prstGeom>
          <a:noFill/>
        </p:spPr>
        <p:txBody>
          <a:bodyPr wrap="square" rtlCol="0">
            <a:spAutoFit/>
          </a:bodyPr>
          <a:lstStyle/>
          <a:p>
            <a:r>
              <a:rPr lang="th-TH" sz="1400" dirty="0" smtClean="0"/>
              <a:t>จำนวนโครงการ</a:t>
            </a:r>
            <a:endParaRPr lang="th-TH" sz="1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AD310B5-55F1-4602-ACF6-48A9BBB5C3FD}" type="slidenum">
              <a:rPr lang="th-TH" smtClean="0"/>
              <a:pPr>
                <a:defRPr/>
              </a:pPr>
              <a:t>65</a:t>
            </a:fld>
            <a:endParaRPr lang="th-TH" dirty="0"/>
          </a:p>
        </p:txBody>
      </p:sp>
      <p:pic>
        <p:nvPicPr>
          <p:cNvPr id="3" name="Picture 2" descr="http://www.thongthai.com/tour/image/mapthai.gif">
            <a:hlinkClick r:id="rId2"/>
          </p:cNvPr>
          <p:cNvPicPr>
            <a:picLocks noChangeAspect="1" noChangeArrowheads="1"/>
          </p:cNvPicPr>
          <p:nvPr/>
        </p:nvPicPr>
        <p:blipFill>
          <a:blip r:embed="rId3" r:link="rId4" cstate="print">
            <a:lum bright="6000"/>
          </a:blip>
          <a:srcRect/>
          <a:stretch>
            <a:fillRect/>
          </a:stretch>
        </p:blipFill>
        <p:spPr bwMode="auto">
          <a:xfrm>
            <a:off x="3643306" y="1428736"/>
            <a:ext cx="1500198" cy="2571768"/>
          </a:xfrm>
          <a:prstGeom prst="rect">
            <a:avLst/>
          </a:prstGeom>
          <a:noFill/>
          <a:ln w="9525">
            <a:noFill/>
            <a:miter lim="800000"/>
            <a:headEnd/>
            <a:tailEnd/>
          </a:ln>
        </p:spPr>
      </p:pic>
      <p:sp>
        <p:nvSpPr>
          <p:cNvPr id="4" name="สี่เหลี่ยมมุมมน 50"/>
          <p:cNvSpPr/>
          <p:nvPr/>
        </p:nvSpPr>
        <p:spPr>
          <a:xfrm>
            <a:off x="0" y="0"/>
            <a:ext cx="9144000" cy="404664"/>
          </a:xfrm>
          <a:prstGeom prst="roundRect">
            <a:avLst/>
          </a:prstGeom>
          <a:solidFill>
            <a:srgbClr val="92D050"/>
          </a:solidFill>
          <a:ln>
            <a:solidFill>
              <a:srgbClr val="92D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th-TH" sz="2400" b="1" dirty="0" smtClean="0">
                <a:solidFill>
                  <a:schemeClr val="tx1"/>
                </a:solidFill>
                <a:latin typeface="Angsana New" pitchFamily="18" charset="-34"/>
                <a:cs typeface="Angsana New" pitchFamily="18" charset="-34"/>
              </a:rPr>
              <a:t>โจทย์ร่วมฯ ระดับประเทศและเฉพาะพื้นที่ในการจัดทำแผนปฏิบัติการ (พ.ศ.</a:t>
            </a:r>
            <a:r>
              <a:rPr lang="en-US" sz="2400" b="1" dirty="0" smtClean="0">
                <a:solidFill>
                  <a:schemeClr val="tx1"/>
                </a:solidFill>
                <a:latin typeface="Angsana New" pitchFamily="18" charset="-34"/>
                <a:cs typeface="Angsana New" pitchFamily="18" charset="-34"/>
              </a:rPr>
              <a:t> 2555-2559)</a:t>
            </a:r>
            <a:r>
              <a:rPr lang="th-TH" sz="2400" b="1" dirty="0" smtClean="0">
                <a:solidFill>
                  <a:schemeClr val="tx1"/>
                </a:solidFill>
                <a:latin typeface="Angsana New" pitchFamily="18" charset="-34"/>
                <a:cs typeface="Angsana New" pitchFamily="18" charset="-34"/>
              </a:rPr>
              <a:t> </a:t>
            </a:r>
            <a:endParaRPr lang="th-TH" sz="2400" b="1" dirty="0">
              <a:solidFill>
                <a:schemeClr val="tx1"/>
              </a:solidFill>
              <a:latin typeface="Angsana New" pitchFamily="18" charset="-34"/>
              <a:cs typeface="Angsana New" pitchFamily="18" charset="-34"/>
            </a:endParaRPr>
          </a:p>
        </p:txBody>
      </p:sp>
      <p:pic>
        <p:nvPicPr>
          <p:cNvPr id="5" name="Picture 2" descr="STI_Final_Logo_Web">
            <a:hlinkClick r:id="rId5" action="ppaction://hlinksldjump"/>
          </p:cNvPr>
          <p:cNvPicPr>
            <a:picLocks noChangeAspect="1" noChangeArrowheads="1"/>
          </p:cNvPicPr>
          <p:nvPr/>
        </p:nvPicPr>
        <p:blipFill>
          <a:blip r:embed="rId6" cstate="print"/>
          <a:srcRect/>
          <a:stretch>
            <a:fillRect/>
          </a:stretch>
        </p:blipFill>
        <p:spPr bwMode="auto">
          <a:xfrm>
            <a:off x="8786842" y="1"/>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AutoShape 22"/>
          <p:cNvSpPr>
            <a:spLocks noChangeArrowheads="1"/>
          </p:cNvSpPr>
          <p:nvPr/>
        </p:nvSpPr>
        <p:spPr bwMode="gray">
          <a:xfrm>
            <a:off x="142876" y="571480"/>
            <a:ext cx="3500430" cy="6000792"/>
          </a:xfrm>
          <a:prstGeom prst="roundRect">
            <a:avLst>
              <a:gd name="adj" fmla="val 13745"/>
            </a:avLst>
          </a:prstGeom>
          <a:noFill/>
          <a:ln w="9525">
            <a:solidFill>
              <a:schemeClr val="tx1"/>
            </a:solidFill>
            <a:round/>
            <a:headEnd/>
            <a:tailEnd/>
          </a:ln>
          <a:effectLst/>
          <a:scene3d>
            <a:camera prst="orthographicFront">
              <a:rot lat="0" lon="0" rev="0"/>
            </a:camera>
            <a:lightRig rig="contrasting" dir="b">
              <a:rot lat="0" lon="0" rev="7800000"/>
            </a:lightRig>
          </a:scene3d>
          <a:sp3d>
            <a:bevelT w="139700" h="139700"/>
          </a:sp3d>
        </p:spPr>
        <p:txBody>
          <a:bodyPr lIns="18000" rIns="18000" bIns="72000" anchor="ctr">
            <a:flatTx/>
          </a:bodyPr>
          <a:lstStyle/>
          <a:p>
            <a:pPr marL="177800" indent="-177800">
              <a:buFont typeface="Arial" pitchFamily="34" charset="0"/>
              <a:buChar char="•"/>
              <a:defRPr/>
            </a:pPr>
            <a:r>
              <a:rPr lang="th-TH" sz="2000" dirty="0" smtClean="0">
                <a:latin typeface="Angsana New" pitchFamily="18" charset="-34"/>
                <a:cs typeface="Angsana New" pitchFamily="18" charset="-34"/>
              </a:rPr>
              <a:t>สังคม </a:t>
            </a:r>
            <a:endParaRPr lang="en-US" sz="2000" dirty="0" smtClean="0">
              <a:latin typeface="Angsana New" pitchFamily="18" charset="-34"/>
              <a:cs typeface="Angsana New" pitchFamily="18" charset="-34"/>
            </a:endParaRPr>
          </a:p>
          <a:p>
            <a:pPr marL="635000" lvl="1" indent="-177800">
              <a:buFont typeface="Wingdings" pitchFamily="2" charset="2"/>
              <a:buChar char="ü"/>
              <a:defRPr/>
            </a:pPr>
            <a:r>
              <a:rPr lang="th-TH" sz="2000" dirty="0" smtClean="0">
                <a:latin typeface="Angsana New" pitchFamily="18" charset="-34"/>
                <a:cs typeface="Angsana New" pitchFamily="18" charset="-34"/>
              </a:rPr>
              <a:t>สุขภาวะอนามัยการป้องกันและการรักษา (โรคอุบัติใหม่) </a:t>
            </a:r>
          </a:p>
          <a:p>
            <a:pPr marL="635000" lvl="1" indent="-177800">
              <a:buFont typeface="Wingdings" pitchFamily="2" charset="2"/>
              <a:buChar char="ü"/>
              <a:defRPr/>
            </a:pPr>
            <a:r>
              <a:rPr lang="th-TH" sz="2000" dirty="0" smtClean="0">
                <a:latin typeface="Angsana New" pitchFamily="18" charset="-34"/>
                <a:cs typeface="Angsana New" pitchFamily="18" charset="-34"/>
              </a:rPr>
              <a:t>ความปลอดภัย</a:t>
            </a:r>
          </a:p>
          <a:p>
            <a:pPr marL="635000" lvl="1" indent="-177800">
              <a:buFont typeface="Wingdings" pitchFamily="2" charset="2"/>
              <a:buChar char="ü"/>
              <a:defRPr/>
            </a:pPr>
            <a:r>
              <a:rPr lang="th-TH" sz="2000" dirty="0" smtClean="0">
                <a:latin typeface="Angsana New" pitchFamily="18" charset="-34"/>
                <a:cs typeface="Angsana New" pitchFamily="18" charset="-34"/>
              </a:rPr>
              <a:t>ชุมชนนวัตกรรม</a:t>
            </a:r>
          </a:p>
          <a:p>
            <a:pPr marL="177800" indent="-177800">
              <a:buFont typeface="Arial" pitchFamily="34" charset="0"/>
              <a:buChar char="•"/>
              <a:defRPr/>
            </a:pPr>
            <a:r>
              <a:rPr lang="th-TH" sz="2000" dirty="0" smtClean="0">
                <a:latin typeface="Angsana New" pitchFamily="18" charset="-34"/>
                <a:cs typeface="Angsana New" pitchFamily="18" charset="-34"/>
              </a:rPr>
              <a:t>เศรษฐกิจ  (ผลิตภาพ มูลค่าเพิ่ม </a:t>
            </a:r>
            <a:r>
              <a:rPr lang="en-US" sz="2000" dirty="0" smtClean="0">
                <a:latin typeface="Angsana New" pitchFamily="18" charset="-34"/>
                <a:cs typeface="Angsana New" pitchFamily="18" charset="-34"/>
              </a:rPr>
              <a:t>TB/NTB)</a:t>
            </a:r>
            <a:endParaRPr lang="th-TH" sz="2000" dirty="0" smtClean="0">
              <a:latin typeface="Angsana New" pitchFamily="18" charset="-34"/>
              <a:cs typeface="Angsana New" pitchFamily="18" charset="-34"/>
            </a:endParaRPr>
          </a:p>
          <a:p>
            <a:pPr marL="635000" lvl="1" indent="-177800">
              <a:buFont typeface="Wingdings" pitchFamily="2" charset="2"/>
              <a:buChar char="ü"/>
              <a:defRPr/>
            </a:pPr>
            <a:r>
              <a:rPr lang="th-TH" sz="2000" dirty="0" smtClean="0">
                <a:latin typeface="Angsana New" pitchFamily="18" charset="-34"/>
                <a:cs typeface="Angsana New" pitchFamily="18" charset="-34"/>
              </a:rPr>
              <a:t>ข้าว </a:t>
            </a:r>
          </a:p>
          <a:p>
            <a:pPr marL="635000" lvl="1" indent="-177800">
              <a:buFont typeface="Wingdings" pitchFamily="2" charset="2"/>
              <a:buChar char="ü"/>
              <a:defRPr/>
            </a:pPr>
            <a:r>
              <a:rPr lang="th-TH" sz="2000" dirty="0" smtClean="0">
                <a:latin typeface="Angsana New" pitchFamily="18" charset="-34"/>
                <a:cs typeface="Angsana New" pitchFamily="18" charset="-34"/>
              </a:rPr>
              <a:t>มันสำปะหลัง </a:t>
            </a:r>
          </a:p>
          <a:p>
            <a:pPr marL="635000" lvl="1" indent="-177800">
              <a:buFont typeface="Wingdings" pitchFamily="2" charset="2"/>
              <a:buChar char="ü"/>
              <a:defRPr/>
            </a:pPr>
            <a:r>
              <a:rPr lang="th-TH" sz="2000" dirty="0" smtClean="0">
                <a:latin typeface="Angsana New" pitchFamily="18" charset="-34"/>
                <a:cs typeface="Angsana New" pitchFamily="18" charset="-34"/>
              </a:rPr>
              <a:t>ยาง</a:t>
            </a:r>
          </a:p>
          <a:p>
            <a:pPr marL="635000" lvl="1" indent="-177800">
              <a:buFont typeface="Wingdings" pitchFamily="2" charset="2"/>
              <a:buChar char="ü"/>
              <a:defRPr/>
            </a:pPr>
            <a:r>
              <a:rPr lang="th-TH" sz="2000" dirty="0" smtClean="0">
                <a:latin typeface="Angsana New" pitchFamily="18" charset="-34"/>
                <a:cs typeface="Angsana New" pitchFamily="18" charset="-34"/>
              </a:rPr>
              <a:t>อ้อย</a:t>
            </a:r>
          </a:p>
          <a:p>
            <a:pPr marL="635000" lvl="1" indent="-177800">
              <a:buFont typeface="Wingdings" pitchFamily="2" charset="2"/>
              <a:buChar char="ü"/>
              <a:defRPr/>
            </a:pPr>
            <a:r>
              <a:rPr lang="th-TH" sz="2000" dirty="0" smtClean="0">
                <a:latin typeface="Angsana New" pitchFamily="18" charset="-34"/>
                <a:cs typeface="Angsana New" pitchFamily="18" charset="-34"/>
              </a:rPr>
              <a:t> อาหาร</a:t>
            </a:r>
          </a:p>
          <a:p>
            <a:pPr marL="635000" lvl="1" indent="-177800">
              <a:buFont typeface="Wingdings" pitchFamily="2" charset="2"/>
              <a:buChar char="ü"/>
              <a:defRPr/>
            </a:pPr>
            <a:r>
              <a:rPr lang="th-TH" sz="2000" dirty="0" smtClean="0">
                <a:latin typeface="Angsana New" pitchFamily="18" charset="-34"/>
                <a:cs typeface="Angsana New" pitchFamily="18" charset="-34"/>
              </a:rPr>
              <a:t>ท่องเที่ยว</a:t>
            </a:r>
            <a:endParaRPr lang="en-US" sz="2000" dirty="0" smtClean="0">
              <a:latin typeface="Angsana New" pitchFamily="18" charset="-34"/>
              <a:cs typeface="Angsana New" pitchFamily="18" charset="-34"/>
            </a:endParaRPr>
          </a:p>
          <a:p>
            <a:pPr marL="635000" lvl="1" indent="-177800">
              <a:buFont typeface="Wingdings" pitchFamily="2" charset="2"/>
              <a:buChar char="ü"/>
              <a:defRPr/>
            </a:pPr>
            <a:r>
              <a:rPr lang="en-US" sz="2000" dirty="0" smtClean="0">
                <a:latin typeface="Angsana New" pitchFamily="18" charset="-34"/>
                <a:cs typeface="Angsana New" pitchFamily="18" charset="-34"/>
              </a:rPr>
              <a:t>Logistic </a:t>
            </a:r>
            <a:endParaRPr lang="th-TH" sz="2000" dirty="0" smtClean="0">
              <a:latin typeface="Angsana New" pitchFamily="18" charset="-34"/>
              <a:cs typeface="Angsana New" pitchFamily="18" charset="-34"/>
            </a:endParaRPr>
          </a:p>
          <a:p>
            <a:pPr marL="177800" indent="-177800">
              <a:buFont typeface="Arial" pitchFamily="34" charset="0"/>
              <a:buChar char="•"/>
              <a:defRPr/>
            </a:pPr>
            <a:r>
              <a:rPr lang="th-TH" sz="2000" dirty="0" smtClean="0">
                <a:latin typeface="Angsana New" pitchFamily="18" charset="-34"/>
                <a:cs typeface="Angsana New" pitchFamily="18" charset="-34"/>
              </a:rPr>
              <a:t>สิ่งแวดล้อมและพลังงาน</a:t>
            </a:r>
            <a:r>
              <a:rPr lang="en-US" sz="2000" dirty="0" smtClean="0">
                <a:latin typeface="Angsana New" pitchFamily="18" charset="-34"/>
                <a:cs typeface="Angsana New" pitchFamily="18" charset="-34"/>
              </a:rPr>
              <a:t> </a:t>
            </a:r>
            <a:endParaRPr lang="th-TH" sz="2000" dirty="0" smtClean="0">
              <a:latin typeface="Angsana New" pitchFamily="18" charset="-34"/>
              <a:cs typeface="Angsana New" pitchFamily="18" charset="-34"/>
            </a:endParaRPr>
          </a:p>
          <a:p>
            <a:pPr marL="635000" lvl="1" indent="-177800">
              <a:buFont typeface="Wingdings" pitchFamily="2" charset="2"/>
              <a:buChar char="ü"/>
              <a:defRPr/>
            </a:pPr>
            <a:r>
              <a:rPr lang="th-TH" sz="2000" dirty="0" smtClean="0">
                <a:latin typeface="Angsana New" pitchFamily="18" charset="-34"/>
                <a:cs typeface="Angsana New" pitchFamily="18" charset="-34"/>
              </a:rPr>
              <a:t>การเตือนภัย พยากรณ์ </a:t>
            </a:r>
          </a:p>
          <a:p>
            <a:pPr marL="635000" lvl="1" indent="-177800">
              <a:buFont typeface="Wingdings" pitchFamily="2" charset="2"/>
              <a:buChar char="ü"/>
              <a:defRPr/>
            </a:pPr>
            <a:r>
              <a:rPr lang="th-TH" sz="2000" dirty="0" smtClean="0">
                <a:latin typeface="Angsana New" pitchFamily="18" charset="-34"/>
                <a:cs typeface="Angsana New" pitchFamily="18" charset="-34"/>
              </a:rPr>
              <a:t>การบริหารจัดการน้ำ</a:t>
            </a:r>
            <a:r>
              <a:rPr lang="en-US" sz="2000" dirty="0" smtClean="0">
                <a:latin typeface="Angsana New" pitchFamily="18" charset="-34"/>
                <a:cs typeface="Angsana New" pitchFamily="18" charset="-34"/>
              </a:rPr>
              <a:t>/</a:t>
            </a:r>
            <a:r>
              <a:rPr lang="th-TH" sz="2000" dirty="0" smtClean="0">
                <a:latin typeface="Angsana New" pitchFamily="18" charset="-34"/>
                <a:cs typeface="Angsana New" pitchFamily="18" charset="-34"/>
              </a:rPr>
              <a:t>ดิน</a:t>
            </a:r>
            <a:r>
              <a:rPr lang="en-US" sz="2000" dirty="0" smtClean="0">
                <a:latin typeface="Angsana New" pitchFamily="18" charset="-34"/>
                <a:cs typeface="Angsana New" pitchFamily="18" charset="-34"/>
              </a:rPr>
              <a:t> </a:t>
            </a:r>
            <a:endParaRPr lang="th-TH" sz="2000" dirty="0" smtClean="0">
              <a:latin typeface="Angsana New" pitchFamily="18" charset="-34"/>
              <a:cs typeface="Angsana New" pitchFamily="18" charset="-34"/>
            </a:endParaRPr>
          </a:p>
          <a:p>
            <a:pPr marL="635000" lvl="1" indent="-177800">
              <a:buFont typeface="Wingdings" pitchFamily="2" charset="2"/>
              <a:buChar char="ü"/>
              <a:defRPr/>
            </a:pPr>
            <a:r>
              <a:rPr lang="th-TH" sz="2000" dirty="0" smtClean="0">
                <a:latin typeface="Angsana New" pitchFamily="18" charset="-34"/>
                <a:cs typeface="Angsana New" pitchFamily="18" charset="-34"/>
              </a:rPr>
              <a:t>ลดการปล่อยก๊าซเรือนกระจก </a:t>
            </a:r>
          </a:p>
          <a:p>
            <a:pPr marL="635000" lvl="1" indent="-177800">
              <a:buFont typeface="Wingdings" pitchFamily="2" charset="2"/>
              <a:buChar char="ü"/>
              <a:defRPr/>
            </a:pPr>
            <a:r>
              <a:rPr lang="th-TH" sz="2000" dirty="0" smtClean="0">
                <a:latin typeface="Angsana New" pitchFamily="18" charset="-34"/>
                <a:cs typeface="Angsana New" pitchFamily="18" charset="-34"/>
              </a:rPr>
              <a:t>พลังงานทดแทน </a:t>
            </a:r>
          </a:p>
          <a:p>
            <a:pPr marL="177800" indent="-177800">
              <a:buFont typeface="Arial" pitchFamily="34" charset="0"/>
              <a:buChar char="•"/>
              <a:defRPr/>
            </a:pPr>
            <a:endParaRPr lang="th-TH" sz="2000" dirty="0" smtClean="0">
              <a:latin typeface="Angsana New" pitchFamily="18" charset="-34"/>
              <a:cs typeface="Angsana New" pitchFamily="18" charset="-34"/>
            </a:endParaRPr>
          </a:p>
        </p:txBody>
      </p:sp>
      <p:sp>
        <p:nvSpPr>
          <p:cNvPr id="12" name="AutoShape 22"/>
          <p:cNvSpPr>
            <a:spLocks noChangeArrowheads="1"/>
          </p:cNvSpPr>
          <p:nvPr/>
        </p:nvSpPr>
        <p:spPr bwMode="gray">
          <a:xfrm>
            <a:off x="4429124" y="500042"/>
            <a:ext cx="4643438" cy="1071570"/>
          </a:xfrm>
          <a:prstGeom prst="roundRect">
            <a:avLst>
              <a:gd name="adj" fmla="val 13745"/>
            </a:avLst>
          </a:prstGeom>
          <a:noFill/>
          <a:ln w="9525">
            <a:solidFill>
              <a:srgbClr val="990099"/>
            </a:solidFill>
            <a:round/>
            <a:headEnd/>
            <a:tailEnd/>
          </a:ln>
          <a:effectLst/>
          <a:scene3d>
            <a:camera prst="orthographicFront">
              <a:rot lat="0" lon="0" rev="0"/>
            </a:camera>
            <a:lightRig rig="contrasting" dir="b">
              <a:rot lat="0" lon="0" rev="7800000"/>
            </a:lightRig>
          </a:scene3d>
          <a:sp3d>
            <a:bevelT w="139700" h="139700"/>
          </a:sp3d>
        </p:spPr>
        <p:txBody>
          <a:bodyPr lIns="18000" rIns="18000" bIns="72000" anchor="ctr">
            <a:flatTx/>
          </a:bodyPr>
          <a:lstStyle/>
          <a:p>
            <a:pPr lvl="0"/>
            <a:r>
              <a:rPr lang="th-TH" sz="1800" b="1" dirty="0" smtClean="0">
                <a:latin typeface="Angsana New" pitchFamily="18" charset="-34"/>
                <a:cs typeface="Angsana New" pitchFamily="18" charset="-34"/>
              </a:rPr>
              <a:t>เหนือ</a:t>
            </a:r>
            <a:r>
              <a:rPr lang="en-US" sz="1800" dirty="0" smtClean="0">
                <a:latin typeface="Angsana New" pitchFamily="18" charset="-34"/>
                <a:cs typeface="Angsana New" pitchFamily="18" charset="-34"/>
              </a:rPr>
              <a:t> -</a:t>
            </a:r>
            <a:r>
              <a:rPr lang="th-TH" sz="1800" dirty="0" smtClean="0">
                <a:latin typeface="Angsana New" pitchFamily="18" charset="-34"/>
                <a:cs typeface="Angsana New" pitchFamily="18" charset="-34"/>
              </a:rPr>
              <a:t> สิ่งทอและเครื่องนุ่มห่ม ศิลปวัฒนธรรม ภัยแล้ง  น้ำเกิน/น้ำขาด ดินถล่ม หมอกควัน ขยะของเสียจากปศุสัตว์ เครือข่ายลุ่มน้ำโขง </a:t>
            </a:r>
            <a:r>
              <a:rPr lang="en-US" sz="1800" dirty="0" smtClean="0">
                <a:latin typeface="Angsana New" pitchFamily="18" charset="-34"/>
                <a:cs typeface="Angsana New" pitchFamily="18" charset="-34"/>
              </a:rPr>
              <a:t> </a:t>
            </a:r>
            <a:r>
              <a:rPr lang="en-US" sz="1800" dirty="0" err="1" smtClean="0">
                <a:latin typeface="Angsana New" pitchFamily="18" charset="-34"/>
                <a:cs typeface="Angsana New" pitchFamily="18" charset="-34"/>
              </a:rPr>
              <a:t>KMgt</a:t>
            </a:r>
            <a:r>
              <a:rPr lang="en-US" sz="1800" dirty="0" smtClean="0">
                <a:latin typeface="Angsana New" pitchFamily="18" charset="-34"/>
                <a:cs typeface="Angsana New" pitchFamily="18" charset="-34"/>
              </a:rPr>
              <a:t> </a:t>
            </a:r>
            <a:r>
              <a:rPr lang="th-TH" sz="1800" dirty="0" smtClean="0">
                <a:latin typeface="Angsana New" pitchFamily="18" charset="-34"/>
                <a:cs typeface="Angsana New" pitchFamily="18" charset="-34"/>
              </a:rPr>
              <a:t>ชุมชนและ </a:t>
            </a:r>
            <a:r>
              <a:rPr lang="th-TH" sz="1800" dirty="0" err="1" smtClean="0">
                <a:latin typeface="Angsana New" pitchFamily="18" charset="-34"/>
                <a:cs typeface="Angsana New" pitchFamily="18" charset="-34"/>
              </a:rPr>
              <a:t>อปท.</a:t>
            </a:r>
            <a:r>
              <a:rPr lang="th-TH" sz="1800" dirty="0" smtClean="0">
                <a:latin typeface="Angsana New" pitchFamily="18" charset="-34"/>
                <a:cs typeface="Angsana New" pitchFamily="18" charset="-34"/>
              </a:rPr>
              <a:t> ทักษะฝีมือแรงงาน </a:t>
            </a:r>
            <a:r>
              <a:rPr lang="th-TH" sz="1800" dirty="0" err="1" smtClean="0">
                <a:latin typeface="Angsana New" pitchFamily="18" charset="-34"/>
                <a:cs typeface="Angsana New" pitchFamily="18" charset="-34"/>
              </a:rPr>
              <a:t>วทน.</a:t>
            </a:r>
            <a:r>
              <a:rPr lang="th-TH" sz="1800" dirty="0" smtClean="0">
                <a:latin typeface="Angsana New" pitchFamily="18" charset="-34"/>
                <a:cs typeface="Angsana New" pitchFamily="18" charset="-34"/>
              </a:rPr>
              <a:t>  ระบบแรงงานต่างด้าว</a:t>
            </a:r>
          </a:p>
        </p:txBody>
      </p:sp>
      <p:sp>
        <p:nvSpPr>
          <p:cNvPr id="13" name="AutoShape 22"/>
          <p:cNvSpPr>
            <a:spLocks noChangeArrowheads="1"/>
          </p:cNvSpPr>
          <p:nvPr/>
        </p:nvSpPr>
        <p:spPr bwMode="gray">
          <a:xfrm>
            <a:off x="1428728" y="2357430"/>
            <a:ext cx="2214578" cy="2500330"/>
          </a:xfrm>
          <a:prstGeom prst="roundRect">
            <a:avLst>
              <a:gd name="adj" fmla="val 13745"/>
            </a:avLst>
          </a:prstGeom>
          <a:noFill/>
          <a:ln w="9525">
            <a:noFill/>
            <a:round/>
            <a:headEnd/>
            <a:tailEnd/>
          </a:ln>
          <a:effectLst/>
          <a:scene3d>
            <a:camera prst="orthographicFront">
              <a:rot lat="0" lon="0" rev="0"/>
            </a:camera>
            <a:lightRig rig="contrasting" dir="b">
              <a:rot lat="0" lon="0" rev="7800000"/>
            </a:lightRig>
          </a:scene3d>
          <a:sp3d>
            <a:bevelT w="139700" h="139700"/>
          </a:sp3d>
        </p:spPr>
        <p:txBody>
          <a:bodyPr lIns="18000" rIns="18000" bIns="72000" anchor="ctr">
            <a:flatTx/>
          </a:bodyPr>
          <a:lstStyle/>
          <a:p>
            <a:pPr marL="635000" lvl="1" indent="-177800">
              <a:buFont typeface="Wingdings" pitchFamily="2" charset="2"/>
              <a:buChar char="ü"/>
              <a:defRPr/>
            </a:pPr>
            <a:r>
              <a:rPr lang="th-TH" sz="2000" dirty="0" smtClean="0">
                <a:latin typeface="Angsana New" pitchFamily="18" charset="-34"/>
                <a:cs typeface="Angsana New" pitchFamily="18" charset="-34"/>
              </a:rPr>
              <a:t>แฟชั่น </a:t>
            </a:r>
          </a:p>
          <a:p>
            <a:pPr marL="635000" lvl="1" indent="-177800">
              <a:buFont typeface="Wingdings" pitchFamily="2" charset="2"/>
              <a:buChar char="ü"/>
              <a:defRPr/>
            </a:pPr>
            <a:r>
              <a:rPr lang="th-TH" sz="2000" dirty="0" smtClean="0">
                <a:latin typeface="Angsana New" pitchFamily="18" charset="-34"/>
                <a:cs typeface="Angsana New" pitchFamily="18" charset="-34"/>
              </a:rPr>
              <a:t> </a:t>
            </a:r>
            <a:r>
              <a:rPr lang="en-US" sz="2000" dirty="0" smtClean="0">
                <a:latin typeface="Angsana New" pitchFamily="18" charset="-34"/>
                <a:cs typeface="Angsana New" pitchFamily="18" charset="-34"/>
              </a:rPr>
              <a:t>Creative </a:t>
            </a:r>
            <a:endParaRPr lang="th-TH" sz="2000" dirty="0" smtClean="0">
              <a:latin typeface="Angsana New" pitchFamily="18" charset="-34"/>
              <a:cs typeface="Angsana New" pitchFamily="18" charset="-34"/>
            </a:endParaRPr>
          </a:p>
          <a:p>
            <a:pPr marL="635000" lvl="1" indent="-177800">
              <a:buFont typeface="Wingdings" pitchFamily="2" charset="2"/>
              <a:buChar char="ü"/>
              <a:defRPr/>
            </a:pPr>
            <a:r>
              <a:rPr lang="th-TH" sz="2000" dirty="0" smtClean="0">
                <a:latin typeface="Angsana New" pitchFamily="18" charset="-34"/>
                <a:cs typeface="Angsana New" pitchFamily="18" charset="-34"/>
              </a:rPr>
              <a:t>บริการสุขภาพ</a:t>
            </a:r>
            <a:r>
              <a:rPr lang="en-US" sz="2000" dirty="0" smtClean="0">
                <a:latin typeface="Angsana New" pitchFamily="18" charset="-34"/>
                <a:cs typeface="Angsana New" pitchFamily="18" charset="-34"/>
              </a:rPr>
              <a:t> </a:t>
            </a:r>
          </a:p>
          <a:p>
            <a:pPr marL="635000" lvl="1" indent="-177800">
              <a:buFont typeface="Wingdings" pitchFamily="2" charset="2"/>
              <a:buChar char="ü"/>
              <a:defRPr/>
            </a:pPr>
            <a:r>
              <a:rPr lang="th-TH" sz="2000" dirty="0" smtClean="0">
                <a:latin typeface="Angsana New" pitchFamily="18" charset="-34"/>
                <a:cs typeface="Angsana New" pitchFamily="18" charset="-34"/>
              </a:rPr>
              <a:t>ยานยนต์ </a:t>
            </a:r>
          </a:p>
          <a:p>
            <a:pPr marL="635000" lvl="1" indent="-177800">
              <a:buFont typeface="Wingdings" pitchFamily="2" charset="2"/>
              <a:buChar char="ü"/>
              <a:defRPr/>
            </a:pPr>
            <a:r>
              <a:rPr lang="th-TH" sz="2000" dirty="0" smtClean="0">
                <a:latin typeface="Angsana New" pitchFamily="18" charset="-34"/>
                <a:cs typeface="Angsana New" pitchFamily="18" charset="-34"/>
              </a:rPr>
              <a:t>ไฟฟ้า</a:t>
            </a:r>
            <a:r>
              <a:rPr lang="th-TH" sz="2000" dirty="0" err="1" smtClean="0">
                <a:latin typeface="Angsana New" pitchFamily="18" charset="-34"/>
                <a:cs typeface="Angsana New" pitchFamily="18" charset="-34"/>
              </a:rPr>
              <a:t>และอิ</a:t>
            </a:r>
            <a:r>
              <a:rPr lang="th-TH" sz="2000" dirty="0" smtClean="0">
                <a:latin typeface="Angsana New" pitchFamily="18" charset="-34"/>
                <a:cs typeface="Angsana New" pitchFamily="18" charset="-34"/>
              </a:rPr>
              <a:t>เล็กฯ </a:t>
            </a:r>
          </a:p>
          <a:p>
            <a:pPr marL="635000" lvl="1" indent="-177800">
              <a:buFont typeface="Wingdings" pitchFamily="2" charset="2"/>
              <a:buChar char="ü"/>
              <a:defRPr/>
            </a:pPr>
            <a:r>
              <a:rPr lang="th-TH" sz="2000" dirty="0" smtClean="0">
                <a:latin typeface="Angsana New" pitchFamily="18" charset="-34"/>
                <a:cs typeface="Angsana New" pitchFamily="18" charset="-34"/>
              </a:rPr>
              <a:t>พลาสติก </a:t>
            </a:r>
            <a:r>
              <a:rPr lang="th-TH" sz="2000" dirty="0" err="1" smtClean="0">
                <a:latin typeface="Angsana New" pitchFamily="18" charset="-34"/>
                <a:cs typeface="Angsana New" pitchFamily="18" charset="-34"/>
              </a:rPr>
              <a:t>ปิโตร</a:t>
            </a:r>
            <a:r>
              <a:rPr lang="th-TH" sz="2000" dirty="0" smtClean="0">
                <a:latin typeface="Angsana New" pitchFamily="18" charset="-34"/>
                <a:cs typeface="Angsana New" pitchFamily="18" charset="-34"/>
              </a:rPr>
              <a:t>เคมี </a:t>
            </a:r>
          </a:p>
          <a:p>
            <a:pPr marL="635000" lvl="1" indent="-177800">
              <a:buFont typeface="Wingdings" pitchFamily="2" charset="2"/>
              <a:buChar char="ü"/>
              <a:defRPr/>
            </a:pPr>
            <a:r>
              <a:rPr lang="th-TH" sz="2000" dirty="0" smtClean="0">
                <a:latin typeface="Angsana New" pitchFamily="18" charset="-34"/>
                <a:cs typeface="Angsana New" pitchFamily="18" charset="-34"/>
              </a:rPr>
              <a:t>บริการก่อสร้าง</a:t>
            </a:r>
          </a:p>
        </p:txBody>
      </p:sp>
      <p:sp>
        <p:nvSpPr>
          <p:cNvPr id="14" name="AutoShape 22"/>
          <p:cNvSpPr>
            <a:spLocks noChangeArrowheads="1"/>
          </p:cNvSpPr>
          <p:nvPr/>
        </p:nvSpPr>
        <p:spPr bwMode="gray">
          <a:xfrm>
            <a:off x="5143504" y="1643050"/>
            <a:ext cx="3929058" cy="1143008"/>
          </a:xfrm>
          <a:prstGeom prst="roundRect">
            <a:avLst>
              <a:gd name="adj" fmla="val 13745"/>
            </a:avLst>
          </a:prstGeom>
          <a:noFill/>
          <a:ln w="9525">
            <a:solidFill>
              <a:srgbClr val="FFC000"/>
            </a:solidFill>
            <a:round/>
            <a:headEnd/>
            <a:tailEnd/>
          </a:ln>
          <a:effectLst/>
          <a:scene3d>
            <a:camera prst="orthographicFront">
              <a:rot lat="0" lon="0" rev="0"/>
            </a:camera>
            <a:lightRig rig="contrasting" dir="b">
              <a:rot lat="0" lon="0" rev="7800000"/>
            </a:lightRig>
          </a:scene3d>
          <a:sp3d>
            <a:bevelT w="139700" h="139700"/>
          </a:sp3d>
        </p:spPr>
        <p:txBody>
          <a:bodyPr lIns="18000" rIns="18000" bIns="72000" anchor="ctr">
            <a:flatTx/>
          </a:bodyPr>
          <a:lstStyle/>
          <a:p>
            <a:r>
              <a:rPr lang="th-TH" sz="1800" b="1" dirty="0" smtClean="0">
                <a:latin typeface="Angsana New" pitchFamily="18" charset="-34"/>
                <a:cs typeface="Angsana New" pitchFamily="18" charset="-34"/>
              </a:rPr>
              <a:t>อีสาน</a:t>
            </a:r>
            <a:r>
              <a:rPr lang="en-US" sz="1800" b="1" dirty="0" smtClean="0">
                <a:latin typeface="Angsana New" pitchFamily="18" charset="-34"/>
                <a:cs typeface="Angsana New" pitchFamily="18" charset="-34"/>
              </a:rPr>
              <a:t> </a:t>
            </a:r>
            <a:r>
              <a:rPr lang="en-US" sz="1800" dirty="0" smtClean="0">
                <a:latin typeface="Angsana New" pitchFamily="18" charset="-34"/>
                <a:cs typeface="Angsana New" pitchFamily="18" charset="-34"/>
              </a:rPr>
              <a:t>–</a:t>
            </a:r>
            <a:r>
              <a:rPr lang="th-TH" sz="1800" dirty="0" smtClean="0"/>
              <a:t> การเข้าถึงการแพทย์ ชาวนา (ข้าว) ศิลปวัฒนธรรมและประวัติศาสตร์ ระบบชลประทาน โรงสี เ</a:t>
            </a:r>
            <a:r>
              <a:rPr lang="th-TH" sz="1800" dirty="0" smtClean="0">
                <a:latin typeface="Angsana New" pitchFamily="18" charset="-34"/>
                <a:cs typeface="Angsana New" pitchFamily="18" charset="-34"/>
              </a:rPr>
              <a:t>ครือข่ายลุ่มน้ำโขง </a:t>
            </a:r>
            <a:r>
              <a:rPr lang="en-US" sz="1800" dirty="0" smtClean="0">
                <a:latin typeface="Angsana New" pitchFamily="18" charset="-34"/>
                <a:cs typeface="Angsana New" pitchFamily="18" charset="-34"/>
              </a:rPr>
              <a:t> </a:t>
            </a:r>
            <a:r>
              <a:rPr lang="en-US" sz="1800" dirty="0" err="1" smtClean="0">
                <a:latin typeface="Angsana New" pitchFamily="18" charset="-34"/>
                <a:cs typeface="Angsana New" pitchFamily="18" charset="-34"/>
              </a:rPr>
              <a:t>KMgt</a:t>
            </a:r>
            <a:r>
              <a:rPr lang="en-US" sz="1800" dirty="0" smtClean="0">
                <a:latin typeface="Angsana New" pitchFamily="18" charset="-34"/>
                <a:cs typeface="Angsana New" pitchFamily="18" charset="-34"/>
              </a:rPr>
              <a:t> </a:t>
            </a:r>
            <a:r>
              <a:rPr lang="th-TH" sz="1800" dirty="0" smtClean="0">
                <a:latin typeface="Angsana New" pitchFamily="18" charset="-34"/>
                <a:cs typeface="Angsana New" pitchFamily="18" charset="-34"/>
              </a:rPr>
              <a:t>ชุมชนและ </a:t>
            </a:r>
            <a:r>
              <a:rPr lang="th-TH" sz="1800" dirty="0" err="1" smtClean="0">
                <a:latin typeface="Angsana New" pitchFamily="18" charset="-34"/>
                <a:cs typeface="Angsana New" pitchFamily="18" charset="-34"/>
              </a:rPr>
              <a:t>อปท.</a:t>
            </a:r>
            <a:r>
              <a:rPr lang="th-TH" sz="1800" dirty="0" smtClean="0">
                <a:latin typeface="Angsana New" pitchFamily="18" charset="-34"/>
                <a:cs typeface="Angsana New" pitchFamily="18" charset="-34"/>
              </a:rPr>
              <a:t> </a:t>
            </a:r>
            <a:r>
              <a:rPr lang="th-TH" sz="1800" dirty="0" smtClean="0"/>
              <a:t>สาธารณสุข ระบบแรงงานต่างด้าว และการสร้างจิตสาธารณะยึดเหนี่ยวความสัมพันธ์ของสังคม  </a:t>
            </a:r>
            <a:endParaRPr lang="th-TH" sz="1800" dirty="0" smtClean="0">
              <a:latin typeface="Angsana New" pitchFamily="18" charset="-34"/>
              <a:cs typeface="Angsana New" pitchFamily="18" charset="-34"/>
            </a:endParaRPr>
          </a:p>
        </p:txBody>
      </p:sp>
      <p:sp>
        <p:nvSpPr>
          <p:cNvPr id="15" name="AutoShape 22"/>
          <p:cNvSpPr>
            <a:spLocks noChangeArrowheads="1"/>
          </p:cNvSpPr>
          <p:nvPr/>
        </p:nvSpPr>
        <p:spPr bwMode="gray">
          <a:xfrm>
            <a:off x="4572000" y="3500438"/>
            <a:ext cx="2428892" cy="1285884"/>
          </a:xfrm>
          <a:prstGeom prst="roundRect">
            <a:avLst>
              <a:gd name="adj" fmla="val 13745"/>
            </a:avLst>
          </a:prstGeom>
          <a:noFill/>
          <a:ln w="9525">
            <a:solidFill>
              <a:schemeClr val="accent3">
                <a:lumMod val="75000"/>
              </a:schemeClr>
            </a:solidFill>
            <a:round/>
            <a:headEnd/>
            <a:tailEnd/>
          </a:ln>
          <a:effectLst/>
          <a:scene3d>
            <a:camera prst="orthographicFront">
              <a:rot lat="0" lon="0" rev="0"/>
            </a:camera>
            <a:lightRig rig="contrasting" dir="b">
              <a:rot lat="0" lon="0" rev="7800000"/>
            </a:lightRig>
          </a:scene3d>
          <a:sp3d>
            <a:bevelT w="139700" h="139700"/>
          </a:sp3d>
        </p:spPr>
        <p:txBody>
          <a:bodyPr lIns="18000" rIns="18000" bIns="72000" anchor="ctr">
            <a:flatTx/>
          </a:bodyPr>
          <a:lstStyle/>
          <a:p>
            <a:r>
              <a:rPr lang="th-TH" sz="1800" b="1" dirty="0" smtClean="0">
                <a:latin typeface="Angsana New" pitchFamily="18" charset="-34"/>
                <a:cs typeface="Angsana New" pitchFamily="18" charset="-34"/>
              </a:rPr>
              <a:t>กลาง</a:t>
            </a:r>
            <a:r>
              <a:rPr lang="en-US" sz="1800" b="1" dirty="0" smtClean="0">
                <a:latin typeface="Angsana New" pitchFamily="18" charset="-34"/>
                <a:cs typeface="Angsana New" pitchFamily="18" charset="-34"/>
              </a:rPr>
              <a:t>/</a:t>
            </a:r>
            <a:r>
              <a:rPr lang="th-TH" sz="1800" b="1" dirty="0" err="1" smtClean="0">
                <a:latin typeface="Angsana New" pitchFamily="18" charset="-34"/>
                <a:cs typeface="Angsana New" pitchFamily="18" charset="-34"/>
              </a:rPr>
              <a:t>ตต</a:t>
            </a:r>
            <a:r>
              <a:rPr lang="en-US" sz="1800" dirty="0" smtClean="0">
                <a:latin typeface="Angsana New" pitchFamily="18" charset="-34"/>
                <a:cs typeface="Angsana New" pitchFamily="18" charset="-34"/>
              </a:rPr>
              <a:t>–</a:t>
            </a:r>
            <a:r>
              <a:rPr lang="th-TH" sz="1800" dirty="0" smtClean="0"/>
              <a:t> โรคใหม่ ชาวนา (ข้าว) น้ำเน่า น้ำเสีย มลพิษ ดินเสื่อม ขนส่ง  โรงสี </a:t>
            </a:r>
            <a:r>
              <a:rPr lang="en-US" sz="1800" dirty="0" err="1" smtClean="0">
                <a:latin typeface="Angsana New" pitchFamily="18" charset="-34"/>
                <a:cs typeface="Angsana New" pitchFamily="18" charset="-34"/>
              </a:rPr>
              <a:t>KMgt</a:t>
            </a:r>
            <a:r>
              <a:rPr lang="en-US" sz="1800" dirty="0" smtClean="0">
                <a:latin typeface="Angsana New" pitchFamily="18" charset="-34"/>
                <a:cs typeface="Angsana New" pitchFamily="18" charset="-34"/>
              </a:rPr>
              <a:t> </a:t>
            </a:r>
            <a:r>
              <a:rPr lang="th-TH" sz="1800" dirty="0" smtClean="0">
                <a:latin typeface="Angsana New" pitchFamily="18" charset="-34"/>
                <a:cs typeface="Angsana New" pitchFamily="18" charset="-34"/>
              </a:rPr>
              <a:t>ชุมชนและ </a:t>
            </a:r>
            <a:r>
              <a:rPr lang="th-TH" sz="1800" dirty="0" err="1" smtClean="0">
                <a:latin typeface="Angsana New" pitchFamily="18" charset="-34"/>
                <a:cs typeface="Angsana New" pitchFamily="18" charset="-34"/>
              </a:rPr>
              <a:t>อปท.</a:t>
            </a:r>
            <a:r>
              <a:rPr lang="th-TH" sz="1800" dirty="0" smtClean="0">
                <a:latin typeface="Angsana New" pitchFamily="18" charset="-34"/>
                <a:cs typeface="Angsana New" pitchFamily="18" charset="-34"/>
              </a:rPr>
              <a:t> </a:t>
            </a:r>
            <a:r>
              <a:rPr lang="th-TH" sz="1800" dirty="0" smtClean="0"/>
              <a:t>สาธารณสุข ระบบแรงงานต่างด้าว</a:t>
            </a:r>
            <a:endParaRPr lang="th-TH" sz="1800" dirty="0" smtClean="0">
              <a:latin typeface="Angsana New" pitchFamily="18" charset="-34"/>
              <a:cs typeface="Angsana New" pitchFamily="18" charset="-34"/>
            </a:endParaRPr>
          </a:p>
        </p:txBody>
      </p:sp>
      <p:sp>
        <p:nvSpPr>
          <p:cNvPr id="16" name="AutoShape 22"/>
          <p:cNvSpPr>
            <a:spLocks noChangeArrowheads="1"/>
          </p:cNvSpPr>
          <p:nvPr/>
        </p:nvSpPr>
        <p:spPr bwMode="gray">
          <a:xfrm>
            <a:off x="7143768" y="3000372"/>
            <a:ext cx="1785950" cy="1857388"/>
          </a:xfrm>
          <a:prstGeom prst="roundRect">
            <a:avLst>
              <a:gd name="adj" fmla="val 13745"/>
            </a:avLst>
          </a:prstGeom>
          <a:noFill/>
          <a:ln w="9525">
            <a:solidFill>
              <a:schemeClr val="accent2">
                <a:lumMod val="75000"/>
              </a:schemeClr>
            </a:solidFill>
            <a:round/>
            <a:headEnd/>
            <a:tailEnd/>
          </a:ln>
          <a:effectLst/>
          <a:scene3d>
            <a:camera prst="orthographicFront">
              <a:rot lat="0" lon="0" rev="0"/>
            </a:camera>
            <a:lightRig rig="contrasting" dir="b">
              <a:rot lat="0" lon="0" rev="7800000"/>
            </a:lightRig>
          </a:scene3d>
          <a:sp3d>
            <a:bevelT w="139700" h="139700"/>
          </a:sp3d>
        </p:spPr>
        <p:txBody>
          <a:bodyPr lIns="18000" rIns="18000" bIns="72000" anchor="ctr">
            <a:flatTx/>
          </a:bodyPr>
          <a:lstStyle/>
          <a:p>
            <a:r>
              <a:rPr lang="th-TH" sz="1800" b="1" dirty="0" smtClean="0">
                <a:latin typeface="Angsana New" pitchFamily="18" charset="-34"/>
                <a:cs typeface="Angsana New" pitchFamily="18" charset="-34"/>
              </a:rPr>
              <a:t>ตะวันออก </a:t>
            </a:r>
            <a:r>
              <a:rPr lang="en-US" sz="1800" dirty="0" smtClean="0">
                <a:latin typeface="Angsana New" pitchFamily="18" charset="-34"/>
                <a:cs typeface="Angsana New" pitchFamily="18" charset="-34"/>
              </a:rPr>
              <a:t>–</a:t>
            </a:r>
            <a:r>
              <a:rPr lang="th-TH" sz="1800" dirty="0" smtClean="0"/>
              <a:t> โรคใหม่ น้ำเน่า น้ำเสีย มลพิษ ขนส่ง ท่าเรือ ชายฝั่ง  </a:t>
            </a:r>
            <a:r>
              <a:rPr lang="en-US" sz="1800" dirty="0" err="1" smtClean="0">
                <a:latin typeface="Angsana New" pitchFamily="18" charset="-34"/>
                <a:cs typeface="Angsana New" pitchFamily="18" charset="-34"/>
              </a:rPr>
              <a:t>KMgt</a:t>
            </a:r>
            <a:r>
              <a:rPr lang="en-US" sz="1800" dirty="0" smtClean="0">
                <a:latin typeface="Angsana New" pitchFamily="18" charset="-34"/>
                <a:cs typeface="Angsana New" pitchFamily="18" charset="-34"/>
              </a:rPr>
              <a:t> </a:t>
            </a:r>
            <a:r>
              <a:rPr lang="th-TH" sz="1800" dirty="0" smtClean="0">
                <a:latin typeface="Angsana New" pitchFamily="18" charset="-34"/>
                <a:cs typeface="Angsana New" pitchFamily="18" charset="-34"/>
              </a:rPr>
              <a:t>ชุมชนและ </a:t>
            </a:r>
            <a:r>
              <a:rPr lang="th-TH" sz="1800" dirty="0" err="1" smtClean="0">
                <a:latin typeface="Angsana New" pitchFamily="18" charset="-34"/>
                <a:cs typeface="Angsana New" pitchFamily="18" charset="-34"/>
              </a:rPr>
              <a:t>อปท.</a:t>
            </a:r>
            <a:r>
              <a:rPr lang="th-TH" sz="1800" dirty="0" smtClean="0">
                <a:latin typeface="Angsana New" pitchFamily="18" charset="-34"/>
                <a:cs typeface="Angsana New" pitchFamily="18" charset="-34"/>
              </a:rPr>
              <a:t> </a:t>
            </a:r>
            <a:r>
              <a:rPr lang="th-TH" sz="1800" dirty="0" smtClean="0"/>
              <a:t>สาธารณสุข ระบบแรงงานต่างด้าว</a:t>
            </a:r>
            <a:endParaRPr lang="th-TH" sz="1800" dirty="0" smtClean="0">
              <a:latin typeface="Angsana New" pitchFamily="18" charset="-34"/>
              <a:cs typeface="Angsana New" pitchFamily="18" charset="-34"/>
            </a:endParaRPr>
          </a:p>
        </p:txBody>
      </p:sp>
      <p:sp>
        <p:nvSpPr>
          <p:cNvPr id="17" name="AutoShape 22"/>
          <p:cNvSpPr>
            <a:spLocks noChangeArrowheads="1"/>
          </p:cNvSpPr>
          <p:nvPr/>
        </p:nvSpPr>
        <p:spPr bwMode="gray">
          <a:xfrm>
            <a:off x="3929058" y="4929198"/>
            <a:ext cx="4857784" cy="1428760"/>
          </a:xfrm>
          <a:prstGeom prst="roundRect">
            <a:avLst>
              <a:gd name="adj" fmla="val 13745"/>
            </a:avLst>
          </a:prstGeom>
          <a:noFill/>
          <a:ln w="9525">
            <a:solidFill>
              <a:srgbClr val="006699"/>
            </a:solidFill>
            <a:round/>
            <a:headEnd/>
            <a:tailEnd/>
          </a:ln>
          <a:effectLst/>
          <a:scene3d>
            <a:camera prst="orthographicFront">
              <a:rot lat="0" lon="0" rev="0"/>
            </a:camera>
            <a:lightRig rig="contrasting" dir="b">
              <a:rot lat="0" lon="0" rev="7800000"/>
            </a:lightRig>
          </a:scene3d>
          <a:sp3d>
            <a:bevelT w="139700" h="139700"/>
          </a:sp3d>
        </p:spPr>
        <p:txBody>
          <a:bodyPr lIns="18000" rIns="18000" bIns="72000" anchor="ctr">
            <a:flatTx/>
          </a:bodyPr>
          <a:lstStyle/>
          <a:p>
            <a:r>
              <a:rPr lang="th-TH" sz="1800" b="1" dirty="0" smtClean="0">
                <a:latin typeface="Angsana New" pitchFamily="18" charset="-34"/>
                <a:cs typeface="Angsana New" pitchFamily="18" charset="-34"/>
              </a:rPr>
              <a:t>ใต้</a:t>
            </a:r>
            <a:r>
              <a:rPr lang="en-US" sz="1800" dirty="0" smtClean="0">
                <a:latin typeface="Angsana New" pitchFamily="18" charset="-34"/>
                <a:cs typeface="Angsana New" pitchFamily="18" charset="-34"/>
              </a:rPr>
              <a:t>–</a:t>
            </a:r>
            <a:r>
              <a:rPr lang="th-TH" sz="1800" dirty="0" smtClean="0">
                <a:latin typeface="Angsana New" pitchFamily="18" charset="-34"/>
                <a:cs typeface="Angsana New" pitchFamily="18" charset="-34"/>
              </a:rPr>
              <a:t> ฮา</a:t>
            </a:r>
            <a:r>
              <a:rPr lang="th-TH" sz="1800" dirty="0" err="1" smtClean="0">
                <a:latin typeface="Angsana New" pitchFamily="18" charset="-34"/>
                <a:cs typeface="Angsana New" pitchFamily="18" charset="-34"/>
              </a:rPr>
              <a:t>ลาล</a:t>
            </a:r>
            <a:r>
              <a:rPr lang="th-TH" sz="1800" dirty="0" smtClean="0">
                <a:latin typeface="Angsana New" pitchFamily="18" charset="-34"/>
                <a:cs typeface="Angsana New" pitchFamily="18" charset="-34"/>
              </a:rPr>
              <a:t> การเข้าถึงการแพทย์  ความปลอดภัย การกัดเซาะชายฝั่งทะเล ภัยพิบัติทางธรรมชาติในพื้นที่ชุมชน ภัยสินามิ </a:t>
            </a:r>
            <a:r>
              <a:rPr lang="th-TH" sz="1800" dirty="0" err="1" smtClean="0">
                <a:latin typeface="Angsana New" pitchFamily="18" charset="-34"/>
                <a:cs typeface="Angsana New" pitchFamily="18" charset="-34"/>
              </a:rPr>
              <a:t>วาต</a:t>
            </a:r>
            <a:r>
              <a:rPr lang="th-TH" sz="1800" dirty="0" smtClean="0">
                <a:latin typeface="Angsana New" pitchFamily="18" charset="-34"/>
                <a:cs typeface="Angsana New" pitchFamily="18" charset="-34"/>
              </a:rPr>
              <a:t>ภัย อุทกภัยและดินถล่ม ท่าเรือน้ำลึก สตูล สงขลา </a:t>
            </a:r>
            <a:r>
              <a:rPr lang="en-US" sz="1800" dirty="0" smtClean="0">
                <a:latin typeface="Angsana New" pitchFamily="18" charset="-34"/>
                <a:cs typeface="Angsana New" pitchFamily="18" charset="-34"/>
              </a:rPr>
              <a:t>JDS   </a:t>
            </a:r>
            <a:r>
              <a:rPr lang="th-TH" sz="1800" dirty="0" smtClean="0">
                <a:latin typeface="Angsana New" pitchFamily="18" charset="-34"/>
                <a:cs typeface="Angsana New" pitchFamily="18" charset="-34"/>
              </a:rPr>
              <a:t>และ </a:t>
            </a:r>
            <a:r>
              <a:rPr lang="en-US" sz="1800" dirty="0" smtClean="0">
                <a:latin typeface="Angsana New" pitchFamily="18" charset="-34"/>
                <a:cs typeface="Angsana New" pitchFamily="18" charset="-34"/>
              </a:rPr>
              <a:t>IMT-</a:t>
            </a:r>
            <a:r>
              <a:rPr lang="th-TH" sz="1800" dirty="0" smtClean="0">
                <a:latin typeface="Angsana New" pitchFamily="18" charset="-34"/>
                <a:cs typeface="Angsana New" pitchFamily="18" charset="-34"/>
              </a:rPr>
              <a:t> </a:t>
            </a:r>
            <a:r>
              <a:rPr lang="en-US" sz="1800" dirty="0" smtClean="0">
                <a:latin typeface="Angsana New" pitchFamily="18" charset="-34"/>
                <a:cs typeface="Angsana New" pitchFamily="18" charset="-34"/>
              </a:rPr>
              <a:t>GT </a:t>
            </a:r>
            <a:r>
              <a:rPr lang="en-US" sz="1800" dirty="0" err="1" smtClean="0">
                <a:latin typeface="Angsana New" pitchFamily="18" charset="-34"/>
                <a:cs typeface="Angsana New" pitchFamily="18" charset="-34"/>
              </a:rPr>
              <a:t>KMgt</a:t>
            </a:r>
            <a:r>
              <a:rPr lang="en-US" sz="1800" dirty="0" smtClean="0">
                <a:latin typeface="Angsana New" pitchFamily="18" charset="-34"/>
                <a:cs typeface="Angsana New" pitchFamily="18" charset="-34"/>
              </a:rPr>
              <a:t> </a:t>
            </a:r>
            <a:r>
              <a:rPr lang="th-TH" sz="1800" dirty="0" smtClean="0">
                <a:latin typeface="Angsana New" pitchFamily="18" charset="-34"/>
                <a:cs typeface="Angsana New" pitchFamily="18" charset="-34"/>
              </a:rPr>
              <a:t>ชุมชนและ </a:t>
            </a:r>
            <a:r>
              <a:rPr lang="th-TH" sz="1800" dirty="0" err="1" smtClean="0">
                <a:latin typeface="Angsana New" pitchFamily="18" charset="-34"/>
                <a:cs typeface="Angsana New" pitchFamily="18" charset="-34"/>
              </a:rPr>
              <a:t>อปท.</a:t>
            </a:r>
            <a:r>
              <a:rPr lang="th-TH" sz="1800" dirty="0" smtClean="0">
                <a:latin typeface="Angsana New" pitchFamily="18" charset="-34"/>
                <a:cs typeface="Angsana New" pitchFamily="18" charset="-34"/>
              </a:rPr>
              <a:t> จิตสาธารณะยึดเหนี่ยวความสัมพันธ์ของครอบครัวและชุมชน ปัญหาความไม่สงบในจังหวัดชายแดนภาคใต้ตามแนวทางสันติวิธี</a:t>
            </a:r>
          </a:p>
        </p:txBody>
      </p:sp>
      <p:cxnSp>
        <p:nvCxnSpPr>
          <p:cNvPr id="22" name="ตัวเชื่อมต่อหักมุม 21"/>
          <p:cNvCxnSpPr/>
          <p:nvPr/>
        </p:nvCxnSpPr>
        <p:spPr>
          <a:xfrm rot="5400000">
            <a:off x="4286248" y="1571612"/>
            <a:ext cx="285752" cy="285752"/>
          </a:xfrm>
          <a:prstGeom prst="bentConnector3">
            <a:avLst>
              <a:gd name="adj1" fmla="val 50000"/>
            </a:avLst>
          </a:prstGeom>
          <a:ln>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หักมุม 23"/>
          <p:cNvCxnSpPr/>
          <p:nvPr/>
        </p:nvCxnSpPr>
        <p:spPr>
          <a:xfrm rot="10800000">
            <a:off x="4929190" y="2000240"/>
            <a:ext cx="214314" cy="1588"/>
          </a:xfrm>
          <a:prstGeom prst="bentConnector3">
            <a:avLst>
              <a:gd name="adj1" fmla="val 50000"/>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หักมุม 25"/>
          <p:cNvCxnSpPr/>
          <p:nvPr/>
        </p:nvCxnSpPr>
        <p:spPr>
          <a:xfrm rot="10800000">
            <a:off x="4643438" y="2928934"/>
            <a:ext cx="2500330" cy="428628"/>
          </a:xfrm>
          <a:prstGeom prst="bentConnector3">
            <a:avLst>
              <a:gd name="adj1" fmla="val 50000"/>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หักมุม 30"/>
          <p:cNvCxnSpPr/>
          <p:nvPr/>
        </p:nvCxnSpPr>
        <p:spPr>
          <a:xfrm rot="16200000" flipV="1">
            <a:off x="4071934" y="3000372"/>
            <a:ext cx="571504" cy="428628"/>
          </a:xfrm>
          <a:prstGeom prst="bentConnector3">
            <a:avLst>
              <a:gd name="adj1" fmla="val 50000"/>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หักมุม 33"/>
          <p:cNvCxnSpPr/>
          <p:nvPr/>
        </p:nvCxnSpPr>
        <p:spPr>
          <a:xfrm rot="16200000" flipV="1">
            <a:off x="3428992" y="4214818"/>
            <a:ext cx="1214446" cy="214314"/>
          </a:xfrm>
          <a:prstGeom prst="bentConnector3">
            <a:avLst>
              <a:gd name="adj1" fmla="val 50000"/>
            </a:avLst>
          </a:prstGeom>
          <a:ln>
            <a:solidFill>
              <a:srgbClr val="0066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th-TH"/>
          </a:p>
        </p:txBody>
      </p:sp>
      <p:sp>
        <p:nvSpPr>
          <p:cNvPr id="4" name="Title 3"/>
          <p:cNvSpPr>
            <a:spLocks noGrp="1"/>
          </p:cNvSpPr>
          <p:nvPr>
            <p:ph type="title"/>
          </p:nvPr>
        </p:nvSpPr>
        <p:spPr/>
        <p:txBody>
          <a:bodyPr>
            <a:noAutofit/>
          </a:bodyPr>
          <a:lstStyle/>
          <a:p>
            <a:r>
              <a:rPr lang="th-TH" sz="7200" dirty="0" smtClean="0">
                <a:latin typeface="EucrosiaUPC" pitchFamily="18" charset="-34"/>
                <a:cs typeface="EucrosiaUPC" pitchFamily="18" charset="-34"/>
              </a:rPr>
              <a:t>มาตรการหลักที่สำคัญ</a:t>
            </a:r>
            <a:endParaRPr lang="th-TH" sz="7200" dirty="0">
              <a:latin typeface="EucrosiaUPC" pitchFamily="18" charset="-34"/>
              <a:cs typeface="EucrosiaUPC" pitchFamily="18" charset="-34"/>
            </a:endParaRPr>
          </a:p>
        </p:txBody>
      </p:sp>
      <p:sp>
        <p:nvSpPr>
          <p:cNvPr id="6" name="Slide Number Placeholder 5"/>
          <p:cNvSpPr>
            <a:spLocks noGrp="1"/>
          </p:cNvSpPr>
          <p:nvPr>
            <p:ph type="sldNum" sz="quarter" idx="12"/>
          </p:nvPr>
        </p:nvSpPr>
        <p:spPr/>
        <p:txBody>
          <a:bodyPr/>
          <a:lstStyle/>
          <a:p>
            <a:fld id="{69ADDD85-5A9F-4E89-AC81-0A64F86A6DC6}" type="slidenum">
              <a:rPr lang="th-TH" smtClean="0"/>
              <a:pPr/>
              <a:t>66</a:t>
            </a:fld>
            <a:endParaRPr lang="th-TH"/>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5" name="Text Box 20"/>
          <p:cNvSpPr txBox="1">
            <a:spLocks noChangeArrowheads="1"/>
          </p:cNvSpPr>
          <p:nvPr/>
        </p:nvSpPr>
        <p:spPr bwMode="auto">
          <a:xfrm>
            <a:off x="-36513" y="-24"/>
            <a:ext cx="9144001" cy="439737"/>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gn="ctr"/>
            <a:r>
              <a:rPr lang="th-TH" sz="1600" b="1">
                <a:latin typeface="Tahoma" pitchFamily="34" charset="0"/>
                <a:cs typeface="Tahoma" pitchFamily="34" charset="0"/>
              </a:rPr>
              <a:t>เป้าหมายหลักของแผนวิทยาศาสตร์ เทคโนโลยีและนวัตกรรมแห่งชาติ (พ.ศ. </a:t>
            </a:r>
            <a:r>
              <a:rPr lang="en-US" sz="1600" b="1">
                <a:latin typeface="Tahoma" pitchFamily="34" charset="0"/>
                <a:cs typeface="Tahoma" pitchFamily="34" charset="0"/>
              </a:rPr>
              <a:t>2555-2564) </a:t>
            </a:r>
            <a:endParaRPr lang="th-TH" sz="1600" b="1">
              <a:latin typeface="Tahoma" pitchFamily="34" charset="0"/>
              <a:cs typeface="Tahoma" pitchFamily="34" charset="0"/>
            </a:endParaRPr>
          </a:p>
        </p:txBody>
      </p:sp>
      <p:sp>
        <p:nvSpPr>
          <p:cNvPr id="17" name="สี่เหลี่ยมผืนผ้า 16"/>
          <p:cNvSpPr/>
          <p:nvPr/>
        </p:nvSpPr>
        <p:spPr>
          <a:xfrm>
            <a:off x="3143240" y="1678971"/>
            <a:ext cx="2786082" cy="39270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เป้าทางเศรษฐกิจ</a:t>
            </a:r>
            <a:endParaRPr lang="en-US" sz="1400">
              <a:solidFill>
                <a:schemeClr val="tx1"/>
              </a:solidFill>
              <a:latin typeface="Tahoma" pitchFamily="34" charset="0"/>
              <a:cs typeface="Tahoma" pitchFamily="34" charset="0"/>
            </a:endParaRPr>
          </a:p>
        </p:txBody>
      </p:sp>
      <p:sp>
        <p:nvSpPr>
          <p:cNvPr id="21" name="สี่เหลี่ยมผืนผ้า 20"/>
          <p:cNvSpPr/>
          <p:nvPr/>
        </p:nvSpPr>
        <p:spPr>
          <a:xfrm>
            <a:off x="234934" y="1714488"/>
            <a:ext cx="2777745" cy="39270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เป้าทางสังคม</a:t>
            </a:r>
          </a:p>
        </p:txBody>
      </p:sp>
      <p:sp>
        <p:nvSpPr>
          <p:cNvPr id="22" name="Text Box 28"/>
          <p:cNvSpPr txBox="1">
            <a:spLocks noChangeArrowheads="1"/>
          </p:cNvSpPr>
          <p:nvPr/>
        </p:nvSpPr>
        <p:spPr bwMode="auto">
          <a:xfrm>
            <a:off x="6072198" y="1714488"/>
            <a:ext cx="2786082" cy="35719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w="9525">
            <a:noFill/>
            <a:miter lim="800000"/>
            <a:headEnd/>
            <a:tailEnd/>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gn="ctr">
              <a:lnSpc>
                <a:spcPts val="2500"/>
              </a:lnSpc>
            </a:pPr>
            <a:r>
              <a:rPr lang="th-TH" sz="1400" b="1">
                <a:latin typeface="Tahoma" pitchFamily="34" charset="0"/>
                <a:cs typeface="Tahoma" pitchFamily="34" charset="0"/>
              </a:rPr>
              <a:t>เป้าทางสิ่งแวดล้อมและพลังงาน</a:t>
            </a:r>
          </a:p>
        </p:txBody>
      </p:sp>
      <p:sp>
        <p:nvSpPr>
          <p:cNvPr id="23" name="สามเหลี่ยมหน้าจั่ว 22"/>
          <p:cNvSpPr/>
          <p:nvPr/>
        </p:nvSpPr>
        <p:spPr>
          <a:xfrm>
            <a:off x="214282" y="500042"/>
            <a:ext cx="8721171" cy="1119620"/>
          </a:xfrm>
          <a:prstGeom prst="triangle">
            <a:avLst/>
          </a:prstGeom>
          <a:solidFill>
            <a:srgbClr val="92D050">
              <a:alpha val="33000"/>
            </a:srgbClr>
          </a:solidFill>
          <a:ln>
            <a:no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นวัตกรรมเขียว</a:t>
            </a:r>
          </a:p>
          <a:p>
            <a:pPr algn="ctr"/>
            <a:r>
              <a:rPr lang="th-TH" sz="1400" b="1">
                <a:solidFill>
                  <a:schemeClr val="tx1"/>
                </a:solidFill>
                <a:latin typeface="Tahoma" pitchFamily="34" charset="0"/>
                <a:cs typeface="Tahoma" pitchFamily="34" charset="0"/>
              </a:rPr>
              <a:t>เพื่อสังคมดีมีคุณภาพและเศรษฐกิจที่มีเสถียรภาพ</a:t>
            </a:r>
            <a:r>
              <a:rPr lang="en-US" sz="1400" b="1">
                <a:solidFill>
                  <a:schemeClr val="tx1"/>
                </a:solidFill>
                <a:latin typeface="Tahoma" pitchFamily="34" charset="0"/>
                <a:cs typeface="Tahoma" pitchFamily="34" charset="0"/>
              </a:rPr>
              <a:t>”</a:t>
            </a:r>
          </a:p>
          <a:p>
            <a:pPr algn="ctr"/>
            <a:r>
              <a:rPr lang="en-US" sz="1400" b="1">
                <a:solidFill>
                  <a:schemeClr val="tx1"/>
                </a:solidFill>
                <a:latin typeface="Tahoma" pitchFamily="34" charset="0"/>
                <a:cs typeface="Tahoma" pitchFamily="34" charset="0"/>
              </a:rPr>
              <a:t>Green Innovation for Quality Society and Sustainable Economic Growth</a:t>
            </a:r>
            <a:endParaRPr lang="en-US" sz="1400">
              <a:solidFill>
                <a:schemeClr val="tx1"/>
              </a:solidFill>
              <a:latin typeface="Tahoma" pitchFamily="34" charset="0"/>
              <a:cs typeface="Tahoma" pitchFamily="34" charset="0"/>
            </a:endParaRPr>
          </a:p>
          <a:p>
            <a:pPr algn="ctr"/>
            <a:endParaRPr lang="th-TH" sz="1400" b="1">
              <a:solidFill>
                <a:schemeClr val="tx1"/>
              </a:solidFill>
              <a:latin typeface="Tahoma" pitchFamily="34" charset="0"/>
              <a:cs typeface="Tahoma" pitchFamily="34" charset="0"/>
            </a:endParaRPr>
          </a:p>
        </p:txBody>
      </p:sp>
      <p:sp>
        <p:nvSpPr>
          <p:cNvPr id="24" name="สี่เหลี่ยมผืนผ้า 23"/>
          <p:cNvSpPr/>
          <p:nvPr/>
        </p:nvSpPr>
        <p:spPr>
          <a:xfrm>
            <a:off x="214282" y="4152904"/>
            <a:ext cx="2143140" cy="5715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ผู้เรียนสายวิทย์ฯ จบตรงตลาดร้อยละ</a:t>
            </a:r>
            <a:r>
              <a:rPr lang="en-US" sz="1400" b="1">
                <a:solidFill>
                  <a:schemeClr val="tx1"/>
                </a:solidFill>
                <a:latin typeface="Tahoma" pitchFamily="34" charset="0"/>
                <a:cs typeface="Tahoma" pitchFamily="34" charset="0"/>
              </a:rPr>
              <a:t> 60</a:t>
            </a:r>
            <a:endParaRPr lang="th-TH" sz="1400" b="1">
              <a:solidFill>
                <a:schemeClr val="tx1"/>
              </a:solidFill>
              <a:latin typeface="Tahoma" pitchFamily="34" charset="0"/>
              <a:cs typeface="Tahoma" pitchFamily="34" charset="0"/>
            </a:endParaRPr>
          </a:p>
        </p:txBody>
      </p:sp>
      <p:sp>
        <p:nvSpPr>
          <p:cNvPr id="25" name="สี่เหลี่ยมผืนผ้า 24"/>
          <p:cNvSpPr/>
          <p:nvPr/>
        </p:nvSpPr>
        <p:spPr>
          <a:xfrm>
            <a:off x="2428860" y="4152904"/>
            <a:ext cx="2143140" cy="5715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ผลิตภาพแรงงานของกำลังคนสายวิทยฯเพิ่ม</a:t>
            </a:r>
          </a:p>
          <a:p>
            <a:pPr algn="ctr"/>
            <a:r>
              <a:rPr lang="th-TH" sz="1400" b="1">
                <a:solidFill>
                  <a:schemeClr val="tx1"/>
                </a:solidFill>
                <a:latin typeface="Tahoma" pitchFamily="34" charset="0"/>
                <a:cs typeface="Tahoma" pitchFamily="34" charset="0"/>
              </a:rPr>
              <a:t>ร้อยละ</a:t>
            </a:r>
            <a:r>
              <a:rPr lang="en-US" sz="1400" b="1">
                <a:solidFill>
                  <a:schemeClr val="tx1"/>
                </a:solidFill>
                <a:latin typeface="Tahoma" pitchFamily="34" charset="0"/>
                <a:cs typeface="Tahoma" pitchFamily="34" charset="0"/>
              </a:rPr>
              <a:t> 5</a:t>
            </a:r>
            <a:endParaRPr lang="th-TH" sz="1400" b="1">
              <a:solidFill>
                <a:schemeClr val="tx1"/>
              </a:solidFill>
              <a:latin typeface="Tahoma" pitchFamily="34" charset="0"/>
              <a:cs typeface="Tahoma" pitchFamily="34" charset="0"/>
            </a:endParaRPr>
          </a:p>
        </p:txBody>
      </p:sp>
      <p:sp>
        <p:nvSpPr>
          <p:cNvPr id="26" name="สี่เหลี่ยมผืนผ้า 25"/>
          <p:cNvSpPr/>
          <p:nvPr/>
        </p:nvSpPr>
        <p:spPr>
          <a:xfrm>
            <a:off x="4643438" y="4152904"/>
            <a:ext cx="2143140" cy="5715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บุคลากร</a:t>
            </a:r>
            <a:r>
              <a:rPr lang="en-US" sz="1400" b="1">
                <a:solidFill>
                  <a:schemeClr val="tx1"/>
                </a:solidFill>
                <a:latin typeface="Tahoma" pitchFamily="34" charset="0"/>
                <a:cs typeface="Tahoma" pitchFamily="34" charset="0"/>
              </a:rPr>
              <a:t> R&amp;D</a:t>
            </a:r>
            <a:r>
              <a:rPr lang="th-TH" sz="1400" b="1">
                <a:solidFill>
                  <a:schemeClr val="tx1"/>
                </a:solidFill>
                <a:latin typeface="Tahoma" pitchFamily="34" charset="0"/>
                <a:cs typeface="Tahoma" pitchFamily="34" charset="0"/>
              </a:rPr>
              <a:t> เพิ่มเป็น</a:t>
            </a:r>
            <a:r>
              <a:rPr lang="en-US" sz="1400" b="1">
                <a:solidFill>
                  <a:schemeClr val="tx1"/>
                </a:solidFill>
                <a:latin typeface="Tahoma" pitchFamily="34" charset="0"/>
                <a:cs typeface="Tahoma" pitchFamily="34" charset="0"/>
              </a:rPr>
              <a:t> 25:10,000</a:t>
            </a:r>
            <a:endParaRPr lang="th-TH" sz="1400" b="1">
              <a:solidFill>
                <a:schemeClr val="tx1"/>
              </a:solidFill>
              <a:latin typeface="Tahoma" pitchFamily="34" charset="0"/>
              <a:cs typeface="Tahoma" pitchFamily="34" charset="0"/>
            </a:endParaRPr>
          </a:p>
        </p:txBody>
      </p:sp>
      <p:sp>
        <p:nvSpPr>
          <p:cNvPr id="27" name="สี่เหลี่ยมผืนผ้า 26"/>
          <p:cNvSpPr/>
          <p:nvPr/>
        </p:nvSpPr>
        <p:spPr>
          <a:xfrm>
            <a:off x="6858016" y="4152904"/>
            <a:ext cx="2143140" cy="5715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บุคลากร</a:t>
            </a:r>
            <a:r>
              <a:rPr lang="en-US" sz="1400" b="1">
                <a:solidFill>
                  <a:schemeClr val="tx1"/>
                </a:solidFill>
                <a:latin typeface="Tahoma" pitchFamily="34" charset="0"/>
                <a:cs typeface="Tahoma" pitchFamily="34" charset="0"/>
              </a:rPr>
              <a:t> R&amp;D</a:t>
            </a:r>
            <a:r>
              <a:rPr lang="th-TH" sz="1400" b="1">
                <a:solidFill>
                  <a:schemeClr val="tx1"/>
                </a:solidFill>
                <a:latin typeface="Tahoma" pitchFamily="34" charset="0"/>
                <a:cs typeface="Tahoma" pitchFamily="34" charset="0"/>
              </a:rPr>
              <a:t> ทำงาน</a:t>
            </a:r>
          </a:p>
          <a:p>
            <a:pPr algn="ctr"/>
            <a:r>
              <a:rPr lang="th-TH" sz="1400" b="1">
                <a:solidFill>
                  <a:schemeClr val="tx1"/>
                </a:solidFill>
                <a:latin typeface="Tahoma" pitchFamily="34" charset="0"/>
                <a:cs typeface="Tahoma" pitchFamily="34" charset="0"/>
              </a:rPr>
              <a:t>เอกชนร้อยละ</a:t>
            </a:r>
            <a:r>
              <a:rPr lang="en-US" sz="1400" b="1">
                <a:solidFill>
                  <a:schemeClr val="tx1"/>
                </a:solidFill>
                <a:latin typeface="Tahoma" pitchFamily="34" charset="0"/>
                <a:cs typeface="Tahoma" pitchFamily="34" charset="0"/>
              </a:rPr>
              <a:t> 60</a:t>
            </a:r>
            <a:endParaRPr lang="th-TH" sz="1400" b="1">
              <a:solidFill>
                <a:schemeClr val="tx1"/>
              </a:solidFill>
              <a:latin typeface="Tahoma" pitchFamily="34" charset="0"/>
              <a:cs typeface="Tahoma" pitchFamily="34" charset="0"/>
            </a:endParaRPr>
          </a:p>
        </p:txBody>
      </p:sp>
      <p:sp>
        <p:nvSpPr>
          <p:cNvPr id="29" name="สี่เหลี่ยมผืนผ้า 28"/>
          <p:cNvSpPr/>
          <p:nvPr/>
        </p:nvSpPr>
        <p:spPr>
          <a:xfrm>
            <a:off x="285720" y="2142546"/>
            <a:ext cx="785818" cy="142819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ลดการเจ็บป่วย ลดการนำเข้า</a:t>
            </a:r>
          </a:p>
        </p:txBody>
      </p:sp>
      <p:sp>
        <p:nvSpPr>
          <p:cNvPr id="34" name="สี่เหลี่ยมผืนผ้า 33"/>
          <p:cNvSpPr/>
          <p:nvPr/>
        </p:nvSpPr>
        <p:spPr>
          <a:xfrm>
            <a:off x="1214413" y="2143116"/>
            <a:ext cx="785818" cy="142819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ต่อยอด</a:t>
            </a:r>
          </a:p>
          <a:p>
            <a:pPr algn="ctr"/>
            <a:r>
              <a:rPr lang="th-TH" sz="1400" b="1">
                <a:solidFill>
                  <a:schemeClr val="tx1"/>
                </a:solidFill>
                <a:latin typeface="Tahoma" pitchFamily="34" charset="0"/>
                <a:cs typeface="Tahoma" pitchFamily="34" charset="0"/>
              </a:rPr>
              <a:t>ภูมิปัญญาท้องถิ่น เกษตร การค้า บริการ</a:t>
            </a:r>
          </a:p>
        </p:txBody>
      </p:sp>
      <p:sp>
        <p:nvSpPr>
          <p:cNvPr id="35" name="สี่เหลี่ยมผืนผ้า 34"/>
          <p:cNvSpPr/>
          <p:nvPr/>
        </p:nvSpPr>
        <p:spPr>
          <a:xfrm>
            <a:off x="2143107" y="2143116"/>
            <a:ext cx="785818" cy="142819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ผลิตภาพชุมชนเพิ่มร้อยละ</a:t>
            </a:r>
            <a:r>
              <a:rPr lang="en-US" sz="1400" b="1">
                <a:solidFill>
                  <a:schemeClr val="tx1"/>
                </a:solidFill>
                <a:latin typeface="Tahoma" pitchFamily="34" charset="0"/>
                <a:cs typeface="Tahoma" pitchFamily="34" charset="0"/>
              </a:rPr>
              <a:t> 3</a:t>
            </a:r>
            <a:endParaRPr lang="th-TH" sz="1400" b="1">
              <a:solidFill>
                <a:schemeClr val="tx1"/>
              </a:solidFill>
              <a:latin typeface="Tahoma" pitchFamily="34" charset="0"/>
              <a:cs typeface="Tahoma" pitchFamily="34" charset="0"/>
            </a:endParaRPr>
          </a:p>
        </p:txBody>
      </p:sp>
      <p:sp>
        <p:nvSpPr>
          <p:cNvPr id="36" name="สี่เหลี่ยมผืนผ้า 35"/>
          <p:cNvSpPr/>
          <p:nvPr/>
        </p:nvSpPr>
        <p:spPr>
          <a:xfrm>
            <a:off x="3214678" y="2143116"/>
            <a:ext cx="785818" cy="142819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ผลิตภาพ ขยายตัวร้อยละ</a:t>
            </a:r>
            <a:r>
              <a:rPr lang="en-US" sz="1400" b="1">
                <a:solidFill>
                  <a:schemeClr val="tx1"/>
                </a:solidFill>
                <a:latin typeface="Tahoma" pitchFamily="34" charset="0"/>
                <a:cs typeface="Tahoma" pitchFamily="34" charset="0"/>
              </a:rPr>
              <a:t> 3</a:t>
            </a:r>
            <a:endParaRPr lang="th-TH" sz="1400" b="1">
              <a:solidFill>
                <a:schemeClr val="tx1"/>
              </a:solidFill>
              <a:latin typeface="Tahoma" pitchFamily="34" charset="0"/>
              <a:cs typeface="Tahoma" pitchFamily="34" charset="0"/>
            </a:endParaRPr>
          </a:p>
        </p:txBody>
      </p:sp>
      <p:sp>
        <p:nvSpPr>
          <p:cNvPr id="37" name="สี่เหลี่ยมผืนผ้า 36"/>
          <p:cNvSpPr/>
          <p:nvPr/>
        </p:nvSpPr>
        <p:spPr>
          <a:xfrm>
            <a:off x="4143372" y="2143686"/>
            <a:ext cx="785818" cy="142819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มูลค่าเพิ่มขยายตัวร้อยละ</a:t>
            </a:r>
            <a:r>
              <a:rPr lang="en-US" sz="1400" b="1">
                <a:solidFill>
                  <a:schemeClr val="tx1"/>
                </a:solidFill>
                <a:latin typeface="Tahoma" pitchFamily="34" charset="0"/>
                <a:cs typeface="Tahoma" pitchFamily="34" charset="0"/>
              </a:rPr>
              <a:t> 5</a:t>
            </a:r>
            <a:endParaRPr lang="th-TH" sz="1400" b="1">
              <a:solidFill>
                <a:schemeClr val="tx1"/>
              </a:solidFill>
              <a:latin typeface="Tahoma" pitchFamily="34" charset="0"/>
              <a:cs typeface="Tahoma" pitchFamily="34" charset="0"/>
            </a:endParaRPr>
          </a:p>
        </p:txBody>
      </p:sp>
      <p:sp>
        <p:nvSpPr>
          <p:cNvPr id="38" name="สี่เหลี่ยมผืนผ้า 37"/>
          <p:cNvSpPr/>
          <p:nvPr/>
        </p:nvSpPr>
        <p:spPr>
          <a:xfrm>
            <a:off x="5072066" y="2143686"/>
            <a:ext cx="785818" cy="142819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ใช้ประโยชน์การค้าเสรี ส่งออกขยายตัว </a:t>
            </a:r>
          </a:p>
        </p:txBody>
      </p:sp>
      <p:sp>
        <p:nvSpPr>
          <p:cNvPr id="39" name="สี่เหลี่ยมผืนผ้า 38"/>
          <p:cNvSpPr/>
          <p:nvPr/>
        </p:nvSpPr>
        <p:spPr>
          <a:xfrm>
            <a:off x="6215074" y="2143116"/>
            <a:ext cx="785818" cy="142819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ลดการสูญเสียมากกว่าร้อยละ</a:t>
            </a:r>
            <a:r>
              <a:rPr lang="en-US" sz="1400" b="1">
                <a:solidFill>
                  <a:schemeClr val="tx1"/>
                </a:solidFill>
                <a:latin typeface="Tahoma" pitchFamily="34" charset="0"/>
                <a:cs typeface="Tahoma" pitchFamily="34" charset="0"/>
              </a:rPr>
              <a:t> 1:</a:t>
            </a:r>
            <a:r>
              <a:rPr lang="th-TH" sz="1400" b="1">
                <a:solidFill>
                  <a:schemeClr val="tx1"/>
                </a:solidFill>
                <a:latin typeface="Tahoma" pitchFamily="34" charset="0"/>
                <a:cs typeface="Tahoma" pitchFamily="34" charset="0"/>
              </a:rPr>
              <a:t> </a:t>
            </a:r>
            <a:r>
              <a:rPr lang="en-US" sz="1400" b="1">
                <a:solidFill>
                  <a:schemeClr val="tx1"/>
                </a:solidFill>
                <a:latin typeface="Tahoma" pitchFamily="34" charset="0"/>
                <a:cs typeface="Tahoma" pitchFamily="34" charset="0"/>
              </a:rPr>
              <a:t>GDP</a:t>
            </a:r>
            <a:endParaRPr lang="th-TH" sz="1400" b="1">
              <a:solidFill>
                <a:schemeClr val="tx1"/>
              </a:solidFill>
              <a:latin typeface="Tahoma" pitchFamily="34" charset="0"/>
              <a:cs typeface="Tahoma" pitchFamily="34" charset="0"/>
            </a:endParaRPr>
          </a:p>
        </p:txBody>
      </p:sp>
      <p:sp>
        <p:nvSpPr>
          <p:cNvPr id="40" name="สี่เหลี่ยมผืนผ้า 39"/>
          <p:cNvSpPr/>
          <p:nvPr/>
        </p:nvSpPr>
        <p:spPr>
          <a:xfrm>
            <a:off x="7143767" y="2143686"/>
            <a:ext cx="785818" cy="142819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พลังงานทดแทนร้อยละ</a:t>
            </a:r>
            <a:r>
              <a:rPr lang="en-US" sz="1400" b="1">
                <a:solidFill>
                  <a:schemeClr val="tx1"/>
                </a:solidFill>
                <a:latin typeface="Tahoma" pitchFamily="34" charset="0"/>
                <a:cs typeface="Tahoma" pitchFamily="34" charset="0"/>
              </a:rPr>
              <a:t> 20  </a:t>
            </a:r>
            <a:r>
              <a:rPr lang="th-TH" sz="1400" b="1">
                <a:solidFill>
                  <a:schemeClr val="tx1"/>
                </a:solidFill>
                <a:latin typeface="Tahoma" pitchFamily="34" charset="0"/>
                <a:cs typeface="Tahoma" pitchFamily="34" charset="0"/>
              </a:rPr>
              <a:t>ของเสียลดร้อยละ</a:t>
            </a:r>
            <a:r>
              <a:rPr lang="en-US" sz="1400" b="1">
                <a:solidFill>
                  <a:schemeClr val="tx1"/>
                </a:solidFill>
                <a:latin typeface="Tahoma" pitchFamily="34" charset="0"/>
                <a:cs typeface="Tahoma" pitchFamily="34" charset="0"/>
              </a:rPr>
              <a:t> 5 </a:t>
            </a:r>
            <a:endParaRPr lang="th-TH" sz="1400" b="1">
              <a:solidFill>
                <a:schemeClr val="tx1"/>
              </a:solidFill>
              <a:latin typeface="Tahoma" pitchFamily="34" charset="0"/>
              <a:cs typeface="Tahoma" pitchFamily="34" charset="0"/>
            </a:endParaRPr>
          </a:p>
        </p:txBody>
      </p:sp>
      <p:sp>
        <p:nvSpPr>
          <p:cNvPr id="41" name="สี่เหลี่ยมผืนผ้า 40"/>
          <p:cNvSpPr/>
          <p:nvPr/>
        </p:nvSpPr>
        <p:spPr>
          <a:xfrm>
            <a:off x="8072461" y="2143686"/>
            <a:ext cx="785818" cy="142819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การบริโภคที่กระทบต่อระบบนิเวศลดลงร้อยละ</a:t>
            </a:r>
            <a:r>
              <a:rPr lang="en-US" sz="1400" b="1">
                <a:solidFill>
                  <a:schemeClr val="tx1"/>
                </a:solidFill>
                <a:latin typeface="Tahoma" pitchFamily="34" charset="0"/>
                <a:cs typeface="Tahoma" pitchFamily="34" charset="0"/>
              </a:rPr>
              <a:t> 10</a:t>
            </a:r>
            <a:endParaRPr lang="th-TH" sz="1400" b="1">
              <a:solidFill>
                <a:schemeClr val="tx1"/>
              </a:solidFill>
              <a:latin typeface="Tahoma" pitchFamily="34" charset="0"/>
              <a:cs typeface="Tahoma" pitchFamily="34" charset="0"/>
            </a:endParaRPr>
          </a:p>
        </p:txBody>
      </p:sp>
      <p:sp>
        <p:nvSpPr>
          <p:cNvPr id="44" name="สี่เหลี่ยมผืนผ้า 43"/>
          <p:cNvSpPr/>
          <p:nvPr/>
        </p:nvSpPr>
        <p:spPr>
          <a:xfrm>
            <a:off x="214282" y="5143512"/>
            <a:ext cx="1714512" cy="1428760"/>
          </a:xfrm>
          <a:prstGeom prst="rect">
            <a:avLst/>
          </a:prstGeom>
          <a:solidFill>
            <a:srgbClr val="006699"/>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bg1"/>
                </a:solidFill>
                <a:latin typeface="Tahoma" pitchFamily="34" charset="0"/>
                <a:cs typeface="Tahoma" pitchFamily="34" charset="0"/>
              </a:rPr>
              <a:t>ขีดความสามารถด้านโครงสร้างพื้นฐาน</a:t>
            </a:r>
            <a:r>
              <a:rPr lang="en-US" sz="1400" b="1">
                <a:solidFill>
                  <a:schemeClr val="bg1"/>
                </a:solidFill>
                <a:latin typeface="Tahoma" pitchFamily="34" charset="0"/>
                <a:cs typeface="Tahoma" pitchFamily="34" charset="0"/>
              </a:rPr>
              <a:t> </a:t>
            </a:r>
            <a:r>
              <a:rPr lang="th-TH" sz="1400" b="1">
                <a:solidFill>
                  <a:schemeClr val="bg1"/>
                </a:solidFill>
                <a:latin typeface="Tahoma" pitchFamily="34" charset="0"/>
                <a:cs typeface="Tahoma" pitchFamily="34" charset="0"/>
              </a:rPr>
              <a:t>วทน. อยู่ในอันดับไม่ต่ำกว่าที่</a:t>
            </a:r>
            <a:r>
              <a:rPr lang="en-US" sz="1400" b="1">
                <a:solidFill>
                  <a:schemeClr val="bg1"/>
                </a:solidFill>
                <a:latin typeface="Tahoma" pitchFamily="34" charset="0"/>
                <a:cs typeface="Tahoma" pitchFamily="34" charset="0"/>
              </a:rPr>
              <a:t> 25</a:t>
            </a:r>
            <a:r>
              <a:rPr lang="th-TH" sz="1400" b="1">
                <a:solidFill>
                  <a:schemeClr val="bg1"/>
                </a:solidFill>
                <a:latin typeface="Tahoma" pitchFamily="34" charset="0"/>
                <a:cs typeface="Tahoma" pitchFamily="34" charset="0"/>
              </a:rPr>
              <a:t> ของโลก </a:t>
            </a:r>
          </a:p>
        </p:txBody>
      </p:sp>
      <p:sp>
        <p:nvSpPr>
          <p:cNvPr id="58" name="ลูกศรขึ้น 57"/>
          <p:cNvSpPr/>
          <p:nvPr/>
        </p:nvSpPr>
        <p:spPr>
          <a:xfrm>
            <a:off x="770352"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th-TH" sz="1400">
              <a:solidFill>
                <a:srgbClr val="FFFFFF"/>
              </a:solidFill>
              <a:latin typeface="Tahoma" pitchFamily="34" charset="0"/>
              <a:cs typeface="Tahoma" pitchFamily="34" charset="0"/>
            </a:endParaRPr>
          </a:p>
        </p:txBody>
      </p:sp>
      <p:sp>
        <p:nvSpPr>
          <p:cNvPr id="59" name="ลูกศรขึ้น 58"/>
          <p:cNvSpPr/>
          <p:nvPr/>
        </p:nvSpPr>
        <p:spPr>
          <a:xfrm>
            <a:off x="2500298"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th-TH" sz="1400">
              <a:solidFill>
                <a:srgbClr val="FFFFFF"/>
              </a:solidFill>
              <a:latin typeface="Tahoma" pitchFamily="34" charset="0"/>
              <a:cs typeface="Tahoma" pitchFamily="34" charset="0"/>
            </a:endParaRPr>
          </a:p>
        </p:txBody>
      </p:sp>
      <p:sp>
        <p:nvSpPr>
          <p:cNvPr id="60" name="ลูกศรขึ้น 59"/>
          <p:cNvSpPr/>
          <p:nvPr/>
        </p:nvSpPr>
        <p:spPr>
          <a:xfrm>
            <a:off x="4270814"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th-TH" sz="1400">
              <a:solidFill>
                <a:srgbClr val="FFFFFF"/>
              </a:solidFill>
              <a:latin typeface="Tahoma" pitchFamily="34" charset="0"/>
              <a:cs typeface="Tahoma" pitchFamily="34" charset="0"/>
            </a:endParaRPr>
          </a:p>
        </p:txBody>
      </p:sp>
      <p:sp>
        <p:nvSpPr>
          <p:cNvPr id="61" name="ลูกศรขึ้น 60"/>
          <p:cNvSpPr/>
          <p:nvPr/>
        </p:nvSpPr>
        <p:spPr>
          <a:xfrm>
            <a:off x="6000760"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th-TH" sz="1400">
              <a:solidFill>
                <a:srgbClr val="FFFFFF"/>
              </a:solidFill>
              <a:latin typeface="Tahoma" pitchFamily="34" charset="0"/>
              <a:cs typeface="Tahoma" pitchFamily="34" charset="0"/>
            </a:endParaRPr>
          </a:p>
        </p:txBody>
      </p:sp>
      <p:sp>
        <p:nvSpPr>
          <p:cNvPr id="62" name="ลูกศรขึ้น 61"/>
          <p:cNvSpPr/>
          <p:nvPr/>
        </p:nvSpPr>
        <p:spPr>
          <a:xfrm>
            <a:off x="7858148" y="3571876"/>
            <a:ext cx="484632" cy="142876"/>
          </a:xfrm>
          <a:prstGeom prst="upArrow">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th-TH" sz="1400">
              <a:solidFill>
                <a:srgbClr val="FFFFFF"/>
              </a:solidFill>
              <a:latin typeface="Tahoma" pitchFamily="34" charset="0"/>
              <a:cs typeface="Tahoma" pitchFamily="34" charset="0"/>
            </a:endParaRPr>
          </a:p>
        </p:txBody>
      </p:sp>
      <p:sp>
        <p:nvSpPr>
          <p:cNvPr id="47" name="สี่เหลี่ยมผืนผ้า 46"/>
          <p:cNvSpPr/>
          <p:nvPr/>
        </p:nvSpPr>
        <p:spPr>
          <a:xfrm>
            <a:off x="214313" y="4143375"/>
            <a:ext cx="8786812" cy="581025"/>
          </a:xfrm>
          <a:prstGeom prst="rect">
            <a:avLst/>
          </a:prstGeom>
          <a:noFill/>
          <a:ln w="41275">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th-TH" sz="1400">
              <a:solidFill>
                <a:srgbClr val="FFFFFF"/>
              </a:solidFill>
              <a:latin typeface="Tahoma" pitchFamily="34" charset="0"/>
              <a:cs typeface="Tahoma" pitchFamily="34" charset="0"/>
            </a:endParaRPr>
          </a:p>
        </p:txBody>
      </p:sp>
      <p:sp>
        <p:nvSpPr>
          <p:cNvPr id="42" name="Cloud 39"/>
          <p:cNvSpPr/>
          <p:nvPr/>
        </p:nvSpPr>
        <p:spPr>
          <a:xfrm>
            <a:off x="0" y="571480"/>
            <a:ext cx="2475297" cy="691010"/>
          </a:xfrm>
          <a:prstGeom prst="cloud">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ภูมิรัฐศาสตร์</a:t>
            </a:r>
          </a:p>
          <a:p>
            <a:pPr algn="ctr"/>
            <a:r>
              <a:rPr lang="th-TH" sz="1400" b="1">
                <a:solidFill>
                  <a:schemeClr val="tx1"/>
                </a:solidFill>
                <a:latin typeface="Tahoma" pitchFamily="34" charset="0"/>
                <a:cs typeface="Tahoma" pitchFamily="34" charset="0"/>
              </a:rPr>
              <a:t>และกระแสประชาคมใหม่</a:t>
            </a:r>
          </a:p>
        </p:txBody>
      </p:sp>
      <p:sp>
        <p:nvSpPr>
          <p:cNvPr id="48" name="Cloud 41"/>
          <p:cNvSpPr/>
          <p:nvPr/>
        </p:nvSpPr>
        <p:spPr>
          <a:xfrm>
            <a:off x="6786546" y="571480"/>
            <a:ext cx="2357454" cy="653004"/>
          </a:xfrm>
          <a:prstGeom prst="cloud">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การเปลี่ยนแปลงภูมิอากาศ</a:t>
            </a:r>
          </a:p>
        </p:txBody>
      </p:sp>
      <p:sp>
        <p:nvSpPr>
          <p:cNvPr id="68" name="สี่เหลี่ยมผืนผ้า 67"/>
          <p:cNvSpPr/>
          <p:nvPr/>
        </p:nvSpPr>
        <p:spPr>
          <a:xfrm>
            <a:off x="285720" y="3786190"/>
            <a:ext cx="8715436" cy="2498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เป้าทางทรัพยากรมนุษย์ (กำลังคน วทน.)</a:t>
            </a:r>
          </a:p>
        </p:txBody>
      </p:sp>
      <p:sp>
        <p:nvSpPr>
          <p:cNvPr id="69" name="สี่เหลี่ยมผืนผ้า 68"/>
          <p:cNvSpPr/>
          <p:nvPr/>
        </p:nvSpPr>
        <p:spPr>
          <a:xfrm>
            <a:off x="285720" y="4822243"/>
            <a:ext cx="8715436" cy="249831"/>
          </a:xfrm>
          <a:prstGeom prst="rect">
            <a:avLst/>
          </a:prstGeom>
          <a:solidFill>
            <a:srgbClr val="006699"/>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bg1"/>
                </a:solidFill>
                <a:latin typeface="Tahoma" pitchFamily="34" charset="0"/>
                <a:cs typeface="Tahoma" pitchFamily="34" charset="0"/>
              </a:rPr>
              <a:t>เป้าทางโครงสร้างพื้นฐานและปัจจัยเอื้อ</a:t>
            </a:r>
          </a:p>
        </p:txBody>
      </p:sp>
      <p:sp>
        <p:nvSpPr>
          <p:cNvPr id="43" name="สี่เหลี่ยมผืนผ้า 42"/>
          <p:cNvSpPr/>
          <p:nvPr/>
        </p:nvSpPr>
        <p:spPr>
          <a:xfrm>
            <a:off x="2000250" y="5143500"/>
            <a:ext cx="1714500" cy="642938"/>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สัดส่วน</a:t>
            </a:r>
            <a:r>
              <a:rPr lang="en-US" sz="1400" b="1">
                <a:solidFill>
                  <a:schemeClr val="tx1"/>
                </a:solidFill>
                <a:latin typeface="Tahoma" pitchFamily="34" charset="0"/>
                <a:cs typeface="Tahoma" pitchFamily="34" charset="0"/>
              </a:rPr>
              <a:t> R&amp;D</a:t>
            </a:r>
            <a:r>
              <a:rPr lang="th-TH" sz="1400" b="1">
                <a:solidFill>
                  <a:schemeClr val="tx1"/>
                </a:solidFill>
                <a:latin typeface="Tahoma" pitchFamily="34" charset="0"/>
                <a:cs typeface="Tahoma" pitchFamily="34" charset="0"/>
              </a:rPr>
              <a:t> มากกว่าร้อยละ</a:t>
            </a:r>
            <a:r>
              <a:rPr lang="en-US" sz="1400" b="1">
                <a:solidFill>
                  <a:schemeClr val="tx1"/>
                </a:solidFill>
                <a:latin typeface="Tahoma" pitchFamily="34" charset="0"/>
                <a:cs typeface="Tahoma" pitchFamily="34" charset="0"/>
              </a:rPr>
              <a:t> 2:GDP</a:t>
            </a:r>
            <a:endParaRPr lang="th-TH" sz="1400" b="1">
              <a:solidFill>
                <a:schemeClr val="tx1"/>
              </a:solidFill>
              <a:latin typeface="Tahoma" pitchFamily="34" charset="0"/>
              <a:cs typeface="Tahoma" pitchFamily="34" charset="0"/>
            </a:endParaRPr>
          </a:p>
        </p:txBody>
      </p:sp>
      <p:sp>
        <p:nvSpPr>
          <p:cNvPr id="49" name="สี่เหลี่ยมผืนผ้า 48"/>
          <p:cNvSpPr/>
          <p:nvPr/>
        </p:nvSpPr>
        <p:spPr>
          <a:xfrm>
            <a:off x="2000250" y="5929313"/>
            <a:ext cx="1714500" cy="642937"/>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th-TH" sz="1400" b="1" dirty="0">
                <a:solidFill>
                  <a:schemeClr val="tx1"/>
                </a:solidFill>
                <a:latin typeface="Tahoma" pitchFamily="34" charset="0"/>
                <a:ea typeface="Tahoma" pitchFamily="34" charset="0"/>
                <a:cs typeface="Tahoma" pitchFamily="34" charset="0"/>
              </a:rPr>
              <a:t>มีโครงสร้างพื้นฐาน </a:t>
            </a:r>
            <a:r>
              <a:rPr lang="th-TH" sz="1400" b="1" dirty="0" err="1">
                <a:solidFill>
                  <a:schemeClr val="tx1"/>
                </a:solidFill>
                <a:latin typeface="Tahoma" pitchFamily="34" charset="0"/>
                <a:ea typeface="Tahoma" pitchFamily="34" charset="0"/>
                <a:cs typeface="Tahoma" pitchFamily="34" charset="0"/>
              </a:rPr>
              <a:t>วทน.</a:t>
            </a:r>
            <a:r>
              <a:rPr lang="th-TH" sz="1400" b="1" dirty="0">
                <a:solidFill>
                  <a:schemeClr val="tx1"/>
                </a:solidFill>
                <a:latin typeface="Tahoma" pitchFamily="34" charset="0"/>
                <a:ea typeface="Tahoma" pitchFamily="34" charset="0"/>
                <a:cs typeface="Tahoma" pitchFamily="34" charset="0"/>
              </a:rPr>
              <a:t> กระจายทั่วถึง  </a:t>
            </a:r>
          </a:p>
        </p:txBody>
      </p:sp>
      <p:sp>
        <p:nvSpPr>
          <p:cNvPr id="51" name="สี่เหลี่ยมผืนผ้า 50"/>
          <p:cNvSpPr/>
          <p:nvPr/>
        </p:nvSpPr>
        <p:spPr>
          <a:xfrm>
            <a:off x="3786188" y="5143500"/>
            <a:ext cx="1714500" cy="642938"/>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มีสัดส่วนในการทำวิจัยของภาคเอกชนร้อยละ</a:t>
            </a:r>
            <a:r>
              <a:rPr lang="en-US" sz="1400" b="1">
                <a:solidFill>
                  <a:schemeClr val="tx1"/>
                </a:solidFill>
                <a:latin typeface="Tahoma" pitchFamily="34" charset="0"/>
                <a:cs typeface="Tahoma" pitchFamily="34" charset="0"/>
              </a:rPr>
              <a:t> 70</a:t>
            </a:r>
            <a:endParaRPr lang="th-TH" sz="1400" b="1">
              <a:solidFill>
                <a:schemeClr val="tx1"/>
              </a:solidFill>
              <a:latin typeface="Tahoma" pitchFamily="34" charset="0"/>
              <a:cs typeface="Tahoma" pitchFamily="34" charset="0"/>
            </a:endParaRPr>
          </a:p>
        </p:txBody>
      </p:sp>
      <p:sp>
        <p:nvSpPr>
          <p:cNvPr id="52" name="สี่เหลี่ยมผืนผ้า 51"/>
          <p:cNvSpPr/>
          <p:nvPr/>
        </p:nvSpPr>
        <p:spPr>
          <a:xfrm>
            <a:off x="3786188" y="5929313"/>
            <a:ext cx="1714500" cy="642937"/>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มีจำนวนวัตกรรมที่นำไปใช้ในเชิงพาณิชย์เพิ่มขึ้น</a:t>
            </a:r>
          </a:p>
        </p:txBody>
      </p:sp>
      <p:sp>
        <p:nvSpPr>
          <p:cNvPr id="53" name="สี่เหลี่ยมผืนผ้า 52"/>
          <p:cNvSpPr/>
          <p:nvPr/>
        </p:nvSpPr>
        <p:spPr>
          <a:xfrm>
            <a:off x="5572125" y="5143500"/>
            <a:ext cx="1714500" cy="642938"/>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มีสัดส่วน </a:t>
            </a:r>
            <a:r>
              <a:rPr lang="en-US" sz="1400" b="1">
                <a:solidFill>
                  <a:schemeClr val="tx1"/>
                </a:solidFill>
                <a:latin typeface="Tahoma" pitchFamily="34" charset="0"/>
                <a:cs typeface="Tahoma" pitchFamily="34" charset="0"/>
              </a:rPr>
              <a:t>TT</a:t>
            </a:r>
            <a:r>
              <a:rPr lang="th-TH" sz="1400" b="1">
                <a:solidFill>
                  <a:schemeClr val="tx1"/>
                </a:solidFill>
                <a:latin typeface="Tahoma" pitchFamily="34" charset="0"/>
                <a:cs typeface="Tahoma" pitchFamily="34" charset="0"/>
              </a:rPr>
              <a:t>  รัฐ เอกชน ปชช </a:t>
            </a:r>
            <a:r>
              <a:rPr lang="en-US" sz="1400" b="1">
                <a:solidFill>
                  <a:schemeClr val="tx1"/>
                </a:solidFill>
                <a:latin typeface="Tahoma" pitchFamily="34" charset="0"/>
                <a:cs typeface="Tahoma" pitchFamily="34" charset="0"/>
              </a:rPr>
              <a:t> Uni </a:t>
            </a:r>
            <a:r>
              <a:rPr lang="th-TH" sz="1400" b="1">
                <a:solidFill>
                  <a:schemeClr val="tx1"/>
                </a:solidFill>
                <a:latin typeface="Tahoma" pitchFamily="34" charset="0"/>
                <a:cs typeface="Tahoma" pitchFamily="34" charset="0"/>
              </a:rPr>
              <a:t>เพิ่มขึ้น</a:t>
            </a:r>
          </a:p>
        </p:txBody>
      </p:sp>
      <p:sp>
        <p:nvSpPr>
          <p:cNvPr id="54" name="สี่เหลี่ยมผืนผ้า 53"/>
          <p:cNvSpPr/>
          <p:nvPr/>
        </p:nvSpPr>
        <p:spPr>
          <a:xfrm>
            <a:off x="5572125" y="5929313"/>
            <a:ext cx="1714500" cy="642937"/>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มีปัจจัยเอื้อทางกฎหมาย กฎระเบียบ การเงิน การคลัง</a:t>
            </a:r>
          </a:p>
        </p:txBody>
      </p:sp>
      <p:sp>
        <p:nvSpPr>
          <p:cNvPr id="55" name="สี่เหลี่ยมผืนผ้า 54"/>
          <p:cNvSpPr/>
          <p:nvPr/>
        </p:nvSpPr>
        <p:spPr>
          <a:xfrm>
            <a:off x="7358063" y="5143500"/>
            <a:ext cx="1714500" cy="642938"/>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มีระบบบริหารจัดการที่ดี สามารถสร้างแรงจูงใจ</a:t>
            </a:r>
          </a:p>
        </p:txBody>
      </p:sp>
      <p:sp>
        <p:nvSpPr>
          <p:cNvPr id="56" name="สี่เหลี่ยมผืนผ้า 55"/>
          <p:cNvSpPr/>
          <p:nvPr/>
        </p:nvSpPr>
        <p:spPr>
          <a:xfrm>
            <a:off x="7358063" y="5929313"/>
            <a:ext cx="1714500" cy="642937"/>
          </a:xfrm>
          <a:prstGeom prst="rect">
            <a:avLst/>
          </a:prstGeom>
          <a:noFill/>
          <a:ln>
            <a:solidFill>
              <a:srgbClr val="002060"/>
            </a:solidFill>
            <a:prstDash val="sysDot"/>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th-TH" sz="1400" b="1">
                <a:solidFill>
                  <a:schemeClr val="tx1"/>
                </a:solidFill>
                <a:latin typeface="Tahoma" pitchFamily="34" charset="0"/>
                <a:cs typeface="Tahoma" pitchFamily="34" charset="0"/>
              </a:rPr>
              <a:t>มีสิทธิบัตร บทความ การละเมิดลดลง ฯลฯ</a:t>
            </a:r>
          </a:p>
        </p:txBody>
      </p:sp>
      <p:sp>
        <p:nvSpPr>
          <p:cNvPr id="46" name="ตัวยึดหมายเลขภาพนิ่ง 45"/>
          <p:cNvSpPr>
            <a:spLocks noGrp="1"/>
          </p:cNvSpPr>
          <p:nvPr>
            <p:ph type="sldNum" sz="quarter" idx="12"/>
          </p:nvPr>
        </p:nvSpPr>
        <p:spPr/>
        <p:txBody>
          <a:bodyPr/>
          <a:lstStyle/>
          <a:p>
            <a:fld id="{4BDC49E7-7578-495A-97F5-3F3FCDBB5422}" type="slidenum">
              <a:rPr lang="th-TH"/>
              <a:pPr/>
              <a:t>67</a:t>
            </a:fld>
            <a:endParaRPr lang="th-TH"/>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6"/>
          <p:cNvSpPr>
            <a:spLocks noGrp="1" noChangeArrowheads="1"/>
          </p:cNvSpPr>
          <p:nvPr>
            <p:ph type="sldNum" sz="quarter" idx="12"/>
          </p:nvPr>
        </p:nvSpPr>
        <p:spPr/>
        <p:txBody>
          <a:bodyPr/>
          <a:lstStyle/>
          <a:p>
            <a:fld id="{8F641293-0BF2-4A5F-83B9-A5CED5D68F0D}" type="slidenum">
              <a:rPr lang="en-US"/>
              <a:pPr/>
              <a:t>68</a:t>
            </a:fld>
            <a:endParaRPr lang="th-TH"/>
          </a:p>
        </p:txBody>
      </p:sp>
      <p:sp>
        <p:nvSpPr>
          <p:cNvPr id="6147" name="Rectangle 3" descr="Dotted grid"/>
          <p:cNvSpPr>
            <a:spLocks noChangeArrowheads="1"/>
          </p:cNvSpPr>
          <p:nvPr/>
        </p:nvSpPr>
        <p:spPr bwMode="auto">
          <a:xfrm>
            <a:off x="3352800" y="4219575"/>
            <a:ext cx="3581400" cy="649288"/>
          </a:xfrm>
          <a:prstGeom prst="rect">
            <a:avLst/>
          </a:prstGeom>
          <a:pattFill prst="dotGrid">
            <a:fgClr>
              <a:srgbClr val="FF3300"/>
            </a:fgClr>
            <a:bgClr>
              <a:srgbClr val="FFFFFF"/>
            </a:bgClr>
          </a:pattFill>
          <a:ln w="9525">
            <a:solidFill>
              <a:schemeClr val="tx1"/>
            </a:solidFill>
            <a:miter lim="800000"/>
            <a:headEnd/>
            <a:tailEnd/>
          </a:ln>
        </p:spPr>
        <p:txBody>
          <a:bodyPr wrap="none" anchor="ctr"/>
          <a:lstStyle/>
          <a:p>
            <a:endParaRPr lang="th-TH"/>
          </a:p>
        </p:txBody>
      </p:sp>
      <p:sp>
        <p:nvSpPr>
          <p:cNvPr id="6148" name="Rectangle 4"/>
          <p:cNvSpPr>
            <a:spLocks noChangeArrowheads="1"/>
          </p:cNvSpPr>
          <p:nvPr/>
        </p:nvSpPr>
        <p:spPr bwMode="auto">
          <a:xfrm>
            <a:off x="4267200" y="4214813"/>
            <a:ext cx="1981200" cy="649287"/>
          </a:xfrm>
          <a:prstGeom prst="rect">
            <a:avLst/>
          </a:prstGeom>
          <a:solidFill>
            <a:schemeClr val="accent1"/>
          </a:solidFill>
          <a:ln w="9525">
            <a:solidFill>
              <a:schemeClr val="tx1"/>
            </a:solidFill>
            <a:miter lim="800000"/>
            <a:headEnd/>
            <a:tailEnd/>
          </a:ln>
        </p:spPr>
        <p:txBody>
          <a:bodyPr wrap="none" anchor="ctr"/>
          <a:lstStyle/>
          <a:p>
            <a:endParaRPr lang="th-TH"/>
          </a:p>
        </p:txBody>
      </p:sp>
      <p:sp>
        <p:nvSpPr>
          <p:cNvPr id="6149" name="Text Box 5"/>
          <p:cNvSpPr txBox="1">
            <a:spLocks noChangeArrowheads="1"/>
          </p:cNvSpPr>
          <p:nvPr/>
        </p:nvSpPr>
        <p:spPr bwMode="auto">
          <a:xfrm>
            <a:off x="179388" y="5014913"/>
            <a:ext cx="2393950" cy="290512"/>
          </a:xfrm>
          <a:prstGeom prst="rect">
            <a:avLst/>
          </a:prstGeom>
          <a:noFill/>
          <a:ln w="9525">
            <a:noFill/>
            <a:miter lim="800000"/>
            <a:headEnd/>
            <a:tailEnd/>
          </a:ln>
        </p:spPr>
        <p:txBody>
          <a:bodyPr wrap="none">
            <a:spAutoFit/>
          </a:bodyPr>
          <a:lstStyle/>
          <a:p>
            <a:pPr>
              <a:lnSpc>
                <a:spcPct val="80000"/>
              </a:lnSpc>
            </a:pPr>
            <a:r>
              <a:rPr lang="en-US" sz="1600">
                <a:latin typeface="Tahoma" pitchFamily="34" charset="0"/>
                <a:cs typeface="Tahoma" pitchFamily="34" charset="0"/>
              </a:rPr>
              <a:t>Lower Secondary School</a:t>
            </a:r>
            <a:endParaRPr lang="th-TH" sz="1600">
              <a:latin typeface="Tahoma" pitchFamily="34" charset="0"/>
              <a:cs typeface="Tahoma" pitchFamily="34" charset="0"/>
            </a:endParaRPr>
          </a:p>
        </p:txBody>
      </p:sp>
      <p:sp>
        <p:nvSpPr>
          <p:cNvPr id="6150" name="Text Box 6"/>
          <p:cNvSpPr txBox="1">
            <a:spLocks noChangeArrowheads="1"/>
          </p:cNvSpPr>
          <p:nvPr/>
        </p:nvSpPr>
        <p:spPr bwMode="auto">
          <a:xfrm>
            <a:off x="179388" y="2997200"/>
            <a:ext cx="962025" cy="290513"/>
          </a:xfrm>
          <a:prstGeom prst="rect">
            <a:avLst/>
          </a:prstGeom>
          <a:noFill/>
          <a:ln w="9525">
            <a:noFill/>
            <a:miter lim="800000"/>
            <a:headEnd/>
            <a:tailEnd/>
          </a:ln>
        </p:spPr>
        <p:txBody>
          <a:bodyPr wrap="none">
            <a:spAutoFit/>
          </a:bodyPr>
          <a:lstStyle/>
          <a:p>
            <a:pPr>
              <a:lnSpc>
                <a:spcPct val="80000"/>
              </a:lnSpc>
            </a:pPr>
            <a:r>
              <a:rPr lang="en-US" sz="1600">
                <a:latin typeface="Tahoma" pitchFamily="34" charset="0"/>
                <a:cs typeface="Tahoma" pitchFamily="34" charset="0"/>
              </a:rPr>
              <a:t>Bachelor</a:t>
            </a:r>
            <a:endParaRPr lang="th-TH" sz="1600">
              <a:latin typeface="Tahoma" pitchFamily="34" charset="0"/>
              <a:cs typeface="Tahoma" pitchFamily="34" charset="0"/>
            </a:endParaRPr>
          </a:p>
        </p:txBody>
      </p:sp>
      <p:sp>
        <p:nvSpPr>
          <p:cNvPr id="6151" name="Text Box 7"/>
          <p:cNvSpPr txBox="1">
            <a:spLocks noChangeArrowheads="1"/>
          </p:cNvSpPr>
          <p:nvPr/>
        </p:nvSpPr>
        <p:spPr bwMode="auto">
          <a:xfrm>
            <a:off x="179388" y="2357438"/>
            <a:ext cx="792162" cy="290512"/>
          </a:xfrm>
          <a:prstGeom prst="rect">
            <a:avLst/>
          </a:prstGeom>
          <a:noFill/>
          <a:ln w="9525">
            <a:noFill/>
            <a:miter lim="800000"/>
            <a:headEnd/>
            <a:tailEnd/>
          </a:ln>
        </p:spPr>
        <p:txBody>
          <a:bodyPr wrap="none">
            <a:spAutoFit/>
          </a:bodyPr>
          <a:lstStyle/>
          <a:p>
            <a:pPr>
              <a:lnSpc>
                <a:spcPct val="80000"/>
              </a:lnSpc>
            </a:pPr>
            <a:r>
              <a:rPr lang="en-US" sz="1600">
                <a:latin typeface="Tahoma" pitchFamily="34" charset="0"/>
                <a:cs typeface="Tahoma" pitchFamily="34" charset="0"/>
              </a:rPr>
              <a:t>Master</a:t>
            </a:r>
            <a:endParaRPr lang="th-TH" sz="1600">
              <a:latin typeface="Tahoma" pitchFamily="34" charset="0"/>
              <a:cs typeface="Tahoma" pitchFamily="34" charset="0"/>
            </a:endParaRPr>
          </a:p>
        </p:txBody>
      </p:sp>
      <p:sp>
        <p:nvSpPr>
          <p:cNvPr id="6152" name="Text Box 8"/>
          <p:cNvSpPr txBox="1">
            <a:spLocks noChangeArrowheads="1"/>
          </p:cNvSpPr>
          <p:nvPr/>
        </p:nvSpPr>
        <p:spPr bwMode="auto">
          <a:xfrm>
            <a:off x="179388" y="1700213"/>
            <a:ext cx="936625" cy="290512"/>
          </a:xfrm>
          <a:prstGeom prst="rect">
            <a:avLst/>
          </a:prstGeom>
          <a:noFill/>
          <a:ln w="9525">
            <a:noFill/>
            <a:miter lim="800000"/>
            <a:headEnd/>
            <a:tailEnd/>
          </a:ln>
        </p:spPr>
        <p:txBody>
          <a:bodyPr wrap="none">
            <a:spAutoFit/>
          </a:bodyPr>
          <a:lstStyle/>
          <a:p>
            <a:pPr>
              <a:lnSpc>
                <a:spcPct val="80000"/>
              </a:lnSpc>
            </a:pPr>
            <a:r>
              <a:rPr lang="en-US" sz="1600">
                <a:latin typeface="Tahoma" pitchFamily="34" charset="0"/>
                <a:cs typeface="Tahoma" pitchFamily="34" charset="0"/>
              </a:rPr>
              <a:t>Doctoral</a:t>
            </a:r>
            <a:endParaRPr lang="th-TH" sz="1600">
              <a:latin typeface="Tahoma" pitchFamily="34" charset="0"/>
              <a:cs typeface="Tahoma" pitchFamily="34" charset="0"/>
            </a:endParaRPr>
          </a:p>
        </p:txBody>
      </p:sp>
      <p:sp>
        <p:nvSpPr>
          <p:cNvPr id="6153" name="Text Box 14"/>
          <p:cNvSpPr txBox="1">
            <a:spLocks noChangeArrowheads="1"/>
          </p:cNvSpPr>
          <p:nvPr/>
        </p:nvSpPr>
        <p:spPr bwMode="auto">
          <a:xfrm>
            <a:off x="2133600" y="836613"/>
            <a:ext cx="1905000" cy="492125"/>
          </a:xfrm>
          <a:prstGeom prst="rect">
            <a:avLst/>
          </a:prstGeom>
          <a:solidFill>
            <a:srgbClr val="FF9900"/>
          </a:solidFill>
          <a:ln w="9525">
            <a:noFill/>
            <a:miter lim="800000"/>
            <a:headEnd/>
            <a:tailEnd/>
          </a:ln>
        </p:spPr>
        <p:txBody>
          <a:bodyPr lIns="0" tIns="0" rIns="0" bIns="0">
            <a:spAutoFit/>
          </a:bodyPr>
          <a:lstStyle/>
          <a:p>
            <a:pPr algn="ctr">
              <a:lnSpc>
                <a:spcPct val="80000"/>
              </a:lnSpc>
            </a:pPr>
            <a:r>
              <a:rPr lang="en-US" sz="2000" b="1">
                <a:latin typeface="Tahoma" pitchFamily="34" charset="0"/>
                <a:cs typeface="Tahoma" pitchFamily="34" charset="0"/>
              </a:rPr>
              <a:t>Science &amp; Technology</a:t>
            </a:r>
            <a:endParaRPr lang="th-TH" sz="2000" b="1">
              <a:latin typeface="Tahoma" pitchFamily="34" charset="0"/>
              <a:cs typeface="Tahoma" pitchFamily="34" charset="0"/>
            </a:endParaRPr>
          </a:p>
        </p:txBody>
      </p:sp>
      <p:sp>
        <p:nvSpPr>
          <p:cNvPr id="6154" name="Rectangle 16"/>
          <p:cNvSpPr>
            <a:spLocks noChangeArrowheads="1"/>
          </p:cNvSpPr>
          <p:nvPr/>
        </p:nvSpPr>
        <p:spPr bwMode="auto">
          <a:xfrm>
            <a:off x="2484438" y="4867275"/>
            <a:ext cx="5759450" cy="649288"/>
          </a:xfrm>
          <a:prstGeom prst="rect">
            <a:avLst/>
          </a:prstGeom>
          <a:solidFill>
            <a:schemeClr val="accent1"/>
          </a:solidFill>
          <a:ln w="9525">
            <a:solidFill>
              <a:schemeClr val="tx1"/>
            </a:solidFill>
            <a:miter lim="800000"/>
            <a:headEnd/>
            <a:tailEnd/>
          </a:ln>
        </p:spPr>
        <p:txBody>
          <a:bodyPr wrap="none" anchor="ctr"/>
          <a:lstStyle/>
          <a:p>
            <a:endParaRPr lang="th-TH"/>
          </a:p>
        </p:txBody>
      </p:sp>
      <p:grpSp>
        <p:nvGrpSpPr>
          <p:cNvPr id="2" name="กลุ่ม 53"/>
          <p:cNvGrpSpPr>
            <a:grpSpLocks/>
          </p:cNvGrpSpPr>
          <p:nvPr/>
        </p:nvGrpSpPr>
        <p:grpSpPr bwMode="auto">
          <a:xfrm>
            <a:off x="1908175" y="5495925"/>
            <a:ext cx="6913563" cy="887413"/>
            <a:chOff x="1908175" y="5495925"/>
            <a:chExt cx="6913563" cy="886681"/>
          </a:xfrm>
        </p:grpSpPr>
        <p:grpSp>
          <p:nvGrpSpPr>
            <p:cNvPr id="3" name="กลุ่ม 52"/>
            <p:cNvGrpSpPr>
              <a:grpSpLocks/>
            </p:cNvGrpSpPr>
            <p:nvPr/>
          </p:nvGrpSpPr>
          <p:grpSpPr bwMode="auto">
            <a:xfrm>
              <a:off x="1908175" y="5495925"/>
              <a:ext cx="6913563" cy="587792"/>
              <a:chOff x="1908175" y="5495925"/>
              <a:chExt cx="6913563" cy="587792"/>
            </a:xfrm>
          </p:grpSpPr>
          <p:sp>
            <p:nvSpPr>
              <p:cNvPr id="6188" name="Line 12"/>
              <p:cNvSpPr>
                <a:spLocks noChangeShapeType="1"/>
              </p:cNvSpPr>
              <p:nvPr/>
            </p:nvSpPr>
            <p:spPr bwMode="auto">
              <a:xfrm>
                <a:off x="1908175" y="5640388"/>
                <a:ext cx="6913563" cy="0"/>
              </a:xfrm>
              <a:prstGeom prst="line">
                <a:avLst/>
              </a:prstGeom>
              <a:noFill/>
              <a:ln w="9525">
                <a:solidFill>
                  <a:schemeClr val="tx1"/>
                </a:solidFill>
                <a:round/>
                <a:headEnd/>
                <a:tailEnd/>
              </a:ln>
            </p:spPr>
            <p:txBody>
              <a:bodyPr/>
              <a:lstStyle/>
              <a:p>
                <a:endParaRPr lang="th-TH"/>
              </a:p>
            </p:txBody>
          </p:sp>
          <p:sp>
            <p:nvSpPr>
              <p:cNvPr id="6189" name="Text Box 13"/>
              <p:cNvSpPr txBox="1">
                <a:spLocks noChangeArrowheads="1"/>
              </p:cNvSpPr>
              <p:nvPr/>
            </p:nvSpPr>
            <p:spPr bwMode="auto">
              <a:xfrm>
                <a:off x="5184775" y="5745163"/>
                <a:ext cx="296876" cy="338554"/>
              </a:xfrm>
              <a:prstGeom prst="rect">
                <a:avLst/>
              </a:prstGeom>
              <a:noFill/>
              <a:ln w="9525">
                <a:noFill/>
                <a:miter lim="800000"/>
                <a:headEnd/>
                <a:tailEnd/>
              </a:ln>
            </p:spPr>
            <p:txBody>
              <a:bodyPr wrap="none">
                <a:spAutoFit/>
              </a:bodyPr>
              <a:lstStyle/>
              <a:p>
                <a:r>
                  <a:rPr lang="en-GB" sz="1600">
                    <a:latin typeface="Tahoma" pitchFamily="34" charset="0"/>
                    <a:cs typeface="Tahoma" pitchFamily="34" charset="0"/>
                  </a:rPr>
                  <a:t>0</a:t>
                </a:r>
                <a:endParaRPr lang="th-TH" sz="1600">
                  <a:latin typeface="Tahoma" pitchFamily="34" charset="0"/>
                  <a:cs typeface="Tahoma" pitchFamily="34" charset="0"/>
                </a:endParaRPr>
              </a:p>
            </p:txBody>
          </p:sp>
          <p:sp>
            <p:nvSpPr>
              <p:cNvPr id="6190" name="Line 17"/>
              <p:cNvSpPr>
                <a:spLocks noChangeShapeType="1"/>
              </p:cNvSpPr>
              <p:nvPr/>
            </p:nvSpPr>
            <p:spPr bwMode="auto">
              <a:xfrm>
                <a:off x="4645025" y="5495925"/>
                <a:ext cx="0" cy="288925"/>
              </a:xfrm>
              <a:prstGeom prst="line">
                <a:avLst/>
              </a:prstGeom>
              <a:noFill/>
              <a:ln w="9525">
                <a:solidFill>
                  <a:schemeClr val="tx1"/>
                </a:solidFill>
                <a:round/>
                <a:headEnd/>
                <a:tailEnd/>
              </a:ln>
            </p:spPr>
            <p:txBody>
              <a:bodyPr/>
              <a:lstStyle/>
              <a:p>
                <a:endParaRPr lang="th-TH"/>
              </a:p>
            </p:txBody>
          </p:sp>
          <p:sp>
            <p:nvSpPr>
              <p:cNvPr id="6191" name="Line 18"/>
              <p:cNvSpPr>
                <a:spLocks noChangeShapeType="1"/>
              </p:cNvSpPr>
              <p:nvPr/>
            </p:nvSpPr>
            <p:spPr bwMode="auto">
              <a:xfrm>
                <a:off x="3924300" y="5495925"/>
                <a:ext cx="0" cy="288925"/>
              </a:xfrm>
              <a:prstGeom prst="line">
                <a:avLst/>
              </a:prstGeom>
              <a:noFill/>
              <a:ln w="9525">
                <a:solidFill>
                  <a:schemeClr val="tx1"/>
                </a:solidFill>
                <a:round/>
                <a:headEnd/>
                <a:tailEnd/>
              </a:ln>
            </p:spPr>
            <p:txBody>
              <a:bodyPr/>
              <a:lstStyle/>
              <a:p>
                <a:endParaRPr lang="th-TH"/>
              </a:p>
            </p:txBody>
          </p:sp>
          <p:sp>
            <p:nvSpPr>
              <p:cNvPr id="6192" name="Line 19"/>
              <p:cNvSpPr>
                <a:spLocks noChangeShapeType="1"/>
              </p:cNvSpPr>
              <p:nvPr/>
            </p:nvSpPr>
            <p:spPr bwMode="auto">
              <a:xfrm>
                <a:off x="3205163" y="5495925"/>
                <a:ext cx="0" cy="288925"/>
              </a:xfrm>
              <a:prstGeom prst="line">
                <a:avLst/>
              </a:prstGeom>
              <a:noFill/>
              <a:ln w="9525">
                <a:solidFill>
                  <a:schemeClr val="tx1"/>
                </a:solidFill>
                <a:round/>
                <a:headEnd/>
                <a:tailEnd/>
              </a:ln>
            </p:spPr>
            <p:txBody>
              <a:bodyPr/>
              <a:lstStyle/>
              <a:p>
                <a:endParaRPr lang="th-TH"/>
              </a:p>
            </p:txBody>
          </p:sp>
          <p:sp>
            <p:nvSpPr>
              <p:cNvPr id="6193" name="Line 20"/>
              <p:cNvSpPr>
                <a:spLocks noChangeShapeType="1"/>
              </p:cNvSpPr>
              <p:nvPr/>
            </p:nvSpPr>
            <p:spPr bwMode="auto">
              <a:xfrm>
                <a:off x="2484438" y="5495925"/>
                <a:ext cx="0" cy="288925"/>
              </a:xfrm>
              <a:prstGeom prst="line">
                <a:avLst/>
              </a:prstGeom>
              <a:noFill/>
              <a:ln w="9525">
                <a:solidFill>
                  <a:schemeClr val="tx1"/>
                </a:solidFill>
                <a:round/>
                <a:headEnd/>
                <a:tailEnd/>
              </a:ln>
            </p:spPr>
            <p:txBody>
              <a:bodyPr/>
              <a:lstStyle/>
              <a:p>
                <a:endParaRPr lang="th-TH"/>
              </a:p>
            </p:txBody>
          </p:sp>
          <p:sp>
            <p:nvSpPr>
              <p:cNvPr id="6194" name="Line 21"/>
              <p:cNvSpPr>
                <a:spLocks noChangeShapeType="1"/>
              </p:cNvSpPr>
              <p:nvPr/>
            </p:nvSpPr>
            <p:spPr bwMode="auto">
              <a:xfrm>
                <a:off x="8247063" y="5495925"/>
                <a:ext cx="0" cy="288925"/>
              </a:xfrm>
              <a:prstGeom prst="line">
                <a:avLst/>
              </a:prstGeom>
              <a:noFill/>
              <a:ln w="9525">
                <a:solidFill>
                  <a:schemeClr val="tx1"/>
                </a:solidFill>
                <a:round/>
                <a:headEnd/>
                <a:tailEnd/>
              </a:ln>
            </p:spPr>
            <p:txBody>
              <a:bodyPr/>
              <a:lstStyle/>
              <a:p>
                <a:endParaRPr lang="th-TH"/>
              </a:p>
            </p:txBody>
          </p:sp>
          <p:sp>
            <p:nvSpPr>
              <p:cNvPr id="6195" name="Line 22"/>
              <p:cNvSpPr>
                <a:spLocks noChangeShapeType="1"/>
              </p:cNvSpPr>
              <p:nvPr/>
            </p:nvSpPr>
            <p:spPr bwMode="auto">
              <a:xfrm>
                <a:off x="7526338" y="5495925"/>
                <a:ext cx="0" cy="288925"/>
              </a:xfrm>
              <a:prstGeom prst="line">
                <a:avLst/>
              </a:prstGeom>
              <a:noFill/>
              <a:ln w="9525">
                <a:solidFill>
                  <a:schemeClr val="tx1"/>
                </a:solidFill>
                <a:round/>
                <a:headEnd/>
                <a:tailEnd/>
              </a:ln>
            </p:spPr>
            <p:txBody>
              <a:bodyPr/>
              <a:lstStyle/>
              <a:p>
                <a:endParaRPr lang="th-TH"/>
              </a:p>
            </p:txBody>
          </p:sp>
          <p:sp>
            <p:nvSpPr>
              <p:cNvPr id="6196" name="Line 23"/>
              <p:cNvSpPr>
                <a:spLocks noChangeShapeType="1"/>
              </p:cNvSpPr>
              <p:nvPr/>
            </p:nvSpPr>
            <p:spPr bwMode="auto">
              <a:xfrm>
                <a:off x="6807200" y="5495925"/>
                <a:ext cx="0" cy="288925"/>
              </a:xfrm>
              <a:prstGeom prst="line">
                <a:avLst/>
              </a:prstGeom>
              <a:noFill/>
              <a:ln w="9525">
                <a:solidFill>
                  <a:schemeClr val="tx1"/>
                </a:solidFill>
                <a:round/>
                <a:headEnd/>
                <a:tailEnd/>
              </a:ln>
            </p:spPr>
            <p:txBody>
              <a:bodyPr/>
              <a:lstStyle/>
              <a:p>
                <a:endParaRPr lang="th-TH"/>
              </a:p>
            </p:txBody>
          </p:sp>
          <p:sp>
            <p:nvSpPr>
              <p:cNvPr id="6197" name="Line 24"/>
              <p:cNvSpPr>
                <a:spLocks noChangeShapeType="1"/>
              </p:cNvSpPr>
              <p:nvPr/>
            </p:nvSpPr>
            <p:spPr bwMode="auto">
              <a:xfrm>
                <a:off x="6086475" y="5495925"/>
                <a:ext cx="0" cy="288925"/>
              </a:xfrm>
              <a:prstGeom prst="line">
                <a:avLst/>
              </a:prstGeom>
              <a:noFill/>
              <a:ln w="9525">
                <a:solidFill>
                  <a:schemeClr val="tx1"/>
                </a:solidFill>
                <a:round/>
                <a:headEnd/>
                <a:tailEnd/>
              </a:ln>
            </p:spPr>
            <p:txBody>
              <a:bodyPr/>
              <a:lstStyle/>
              <a:p>
                <a:endParaRPr lang="th-TH"/>
              </a:p>
            </p:txBody>
          </p:sp>
          <p:sp>
            <p:nvSpPr>
              <p:cNvPr id="6198" name="Text Box 25"/>
              <p:cNvSpPr txBox="1">
                <a:spLocks noChangeArrowheads="1"/>
              </p:cNvSpPr>
              <p:nvPr/>
            </p:nvSpPr>
            <p:spPr bwMode="auto">
              <a:xfrm>
                <a:off x="5765800" y="5745163"/>
                <a:ext cx="521297" cy="338554"/>
              </a:xfrm>
              <a:prstGeom prst="rect">
                <a:avLst/>
              </a:prstGeom>
              <a:noFill/>
              <a:ln w="9525">
                <a:noFill/>
                <a:miter lim="800000"/>
                <a:headEnd/>
                <a:tailEnd/>
              </a:ln>
            </p:spPr>
            <p:txBody>
              <a:bodyPr wrap="none">
                <a:spAutoFit/>
              </a:bodyPr>
              <a:lstStyle/>
              <a:p>
                <a:r>
                  <a:rPr lang="en-GB" sz="1600">
                    <a:latin typeface="Tahoma" pitchFamily="34" charset="0"/>
                    <a:cs typeface="Tahoma" pitchFamily="34" charset="0"/>
                  </a:rPr>
                  <a:t>100</a:t>
                </a:r>
                <a:endParaRPr lang="th-TH" sz="1600">
                  <a:latin typeface="Tahoma" pitchFamily="34" charset="0"/>
                  <a:cs typeface="Tahoma" pitchFamily="34" charset="0"/>
                </a:endParaRPr>
              </a:p>
            </p:txBody>
          </p:sp>
          <p:sp>
            <p:nvSpPr>
              <p:cNvPr id="6199" name="Text Box 26"/>
              <p:cNvSpPr txBox="1">
                <a:spLocks noChangeArrowheads="1"/>
              </p:cNvSpPr>
              <p:nvPr/>
            </p:nvSpPr>
            <p:spPr bwMode="auto">
              <a:xfrm>
                <a:off x="6486525" y="5745163"/>
                <a:ext cx="521297" cy="338554"/>
              </a:xfrm>
              <a:prstGeom prst="rect">
                <a:avLst/>
              </a:prstGeom>
              <a:noFill/>
              <a:ln w="9525">
                <a:noFill/>
                <a:miter lim="800000"/>
                <a:headEnd/>
                <a:tailEnd/>
              </a:ln>
            </p:spPr>
            <p:txBody>
              <a:bodyPr wrap="none">
                <a:spAutoFit/>
              </a:bodyPr>
              <a:lstStyle/>
              <a:p>
                <a:r>
                  <a:rPr lang="en-GB" sz="1600">
                    <a:latin typeface="Tahoma" pitchFamily="34" charset="0"/>
                    <a:cs typeface="Tahoma" pitchFamily="34" charset="0"/>
                  </a:rPr>
                  <a:t>200</a:t>
                </a:r>
                <a:endParaRPr lang="th-TH" sz="1600">
                  <a:latin typeface="Tahoma" pitchFamily="34" charset="0"/>
                  <a:cs typeface="Tahoma" pitchFamily="34" charset="0"/>
                </a:endParaRPr>
              </a:p>
            </p:txBody>
          </p:sp>
          <p:sp>
            <p:nvSpPr>
              <p:cNvPr id="6200" name="Text Box 27"/>
              <p:cNvSpPr txBox="1">
                <a:spLocks noChangeArrowheads="1"/>
              </p:cNvSpPr>
              <p:nvPr/>
            </p:nvSpPr>
            <p:spPr bwMode="auto">
              <a:xfrm>
                <a:off x="7205663" y="5745163"/>
                <a:ext cx="521297" cy="338554"/>
              </a:xfrm>
              <a:prstGeom prst="rect">
                <a:avLst/>
              </a:prstGeom>
              <a:noFill/>
              <a:ln w="9525">
                <a:noFill/>
                <a:miter lim="800000"/>
                <a:headEnd/>
                <a:tailEnd/>
              </a:ln>
            </p:spPr>
            <p:txBody>
              <a:bodyPr wrap="none">
                <a:spAutoFit/>
              </a:bodyPr>
              <a:lstStyle/>
              <a:p>
                <a:r>
                  <a:rPr lang="en-GB" sz="1600">
                    <a:latin typeface="Tahoma" pitchFamily="34" charset="0"/>
                    <a:cs typeface="Tahoma" pitchFamily="34" charset="0"/>
                  </a:rPr>
                  <a:t>300</a:t>
                </a:r>
                <a:endParaRPr lang="th-TH" sz="1600">
                  <a:latin typeface="Tahoma" pitchFamily="34" charset="0"/>
                  <a:cs typeface="Tahoma" pitchFamily="34" charset="0"/>
                </a:endParaRPr>
              </a:p>
            </p:txBody>
          </p:sp>
          <p:sp>
            <p:nvSpPr>
              <p:cNvPr id="6201" name="Text Box 28"/>
              <p:cNvSpPr txBox="1">
                <a:spLocks noChangeArrowheads="1"/>
              </p:cNvSpPr>
              <p:nvPr/>
            </p:nvSpPr>
            <p:spPr bwMode="auto">
              <a:xfrm>
                <a:off x="7926388" y="5745163"/>
                <a:ext cx="521297" cy="338554"/>
              </a:xfrm>
              <a:prstGeom prst="rect">
                <a:avLst/>
              </a:prstGeom>
              <a:noFill/>
              <a:ln w="9525">
                <a:noFill/>
                <a:miter lim="800000"/>
                <a:headEnd/>
                <a:tailEnd/>
              </a:ln>
            </p:spPr>
            <p:txBody>
              <a:bodyPr wrap="none">
                <a:spAutoFit/>
              </a:bodyPr>
              <a:lstStyle/>
              <a:p>
                <a:r>
                  <a:rPr lang="en-GB" sz="1600">
                    <a:latin typeface="Tahoma" pitchFamily="34" charset="0"/>
                    <a:cs typeface="Tahoma" pitchFamily="34" charset="0"/>
                  </a:rPr>
                  <a:t>400</a:t>
                </a:r>
                <a:endParaRPr lang="th-TH" sz="1600">
                  <a:latin typeface="Tahoma" pitchFamily="34" charset="0"/>
                  <a:cs typeface="Tahoma" pitchFamily="34" charset="0"/>
                </a:endParaRPr>
              </a:p>
            </p:txBody>
          </p:sp>
          <p:sp>
            <p:nvSpPr>
              <p:cNvPr id="6202" name="Text Box 29"/>
              <p:cNvSpPr txBox="1">
                <a:spLocks noChangeArrowheads="1"/>
              </p:cNvSpPr>
              <p:nvPr/>
            </p:nvSpPr>
            <p:spPr bwMode="auto">
              <a:xfrm>
                <a:off x="2165350" y="5745163"/>
                <a:ext cx="521297" cy="338554"/>
              </a:xfrm>
              <a:prstGeom prst="rect">
                <a:avLst/>
              </a:prstGeom>
              <a:noFill/>
              <a:ln w="9525">
                <a:noFill/>
                <a:miter lim="800000"/>
                <a:headEnd/>
                <a:tailEnd/>
              </a:ln>
            </p:spPr>
            <p:txBody>
              <a:bodyPr wrap="none">
                <a:spAutoFit/>
              </a:bodyPr>
              <a:lstStyle/>
              <a:p>
                <a:r>
                  <a:rPr lang="en-GB" sz="1600">
                    <a:latin typeface="Tahoma" pitchFamily="34" charset="0"/>
                    <a:cs typeface="Tahoma" pitchFamily="34" charset="0"/>
                  </a:rPr>
                  <a:t>400</a:t>
                </a:r>
                <a:endParaRPr lang="th-TH" sz="1600">
                  <a:latin typeface="Tahoma" pitchFamily="34" charset="0"/>
                  <a:cs typeface="Tahoma" pitchFamily="34" charset="0"/>
                </a:endParaRPr>
              </a:p>
            </p:txBody>
          </p:sp>
          <p:sp>
            <p:nvSpPr>
              <p:cNvPr id="6203" name="Text Box 30"/>
              <p:cNvSpPr txBox="1">
                <a:spLocks noChangeArrowheads="1"/>
              </p:cNvSpPr>
              <p:nvPr/>
            </p:nvSpPr>
            <p:spPr bwMode="auto">
              <a:xfrm>
                <a:off x="2886075" y="5745163"/>
                <a:ext cx="521297" cy="338554"/>
              </a:xfrm>
              <a:prstGeom prst="rect">
                <a:avLst/>
              </a:prstGeom>
              <a:noFill/>
              <a:ln w="9525">
                <a:noFill/>
                <a:miter lim="800000"/>
                <a:headEnd/>
                <a:tailEnd/>
              </a:ln>
            </p:spPr>
            <p:txBody>
              <a:bodyPr wrap="none">
                <a:spAutoFit/>
              </a:bodyPr>
              <a:lstStyle/>
              <a:p>
                <a:r>
                  <a:rPr lang="en-GB" sz="1600">
                    <a:latin typeface="Tahoma" pitchFamily="34" charset="0"/>
                    <a:cs typeface="Tahoma" pitchFamily="34" charset="0"/>
                  </a:rPr>
                  <a:t>300</a:t>
                </a:r>
                <a:endParaRPr lang="th-TH" sz="1600">
                  <a:latin typeface="Tahoma" pitchFamily="34" charset="0"/>
                  <a:cs typeface="Tahoma" pitchFamily="34" charset="0"/>
                </a:endParaRPr>
              </a:p>
            </p:txBody>
          </p:sp>
          <p:sp>
            <p:nvSpPr>
              <p:cNvPr id="6204" name="Text Box 31"/>
              <p:cNvSpPr txBox="1">
                <a:spLocks noChangeArrowheads="1"/>
              </p:cNvSpPr>
              <p:nvPr/>
            </p:nvSpPr>
            <p:spPr bwMode="auto">
              <a:xfrm>
                <a:off x="3533775" y="5745163"/>
                <a:ext cx="521297" cy="338554"/>
              </a:xfrm>
              <a:prstGeom prst="rect">
                <a:avLst/>
              </a:prstGeom>
              <a:noFill/>
              <a:ln w="9525">
                <a:noFill/>
                <a:miter lim="800000"/>
                <a:headEnd/>
                <a:tailEnd/>
              </a:ln>
            </p:spPr>
            <p:txBody>
              <a:bodyPr wrap="none">
                <a:spAutoFit/>
              </a:bodyPr>
              <a:lstStyle/>
              <a:p>
                <a:r>
                  <a:rPr lang="en-GB" sz="1600">
                    <a:latin typeface="Tahoma" pitchFamily="34" charset="0"/>
                    <a:cs typeface="Tahoma" pitchFamily="34" charset="0"/>
                  </a:rPr>
                  <a:t>200</a:t>
                </a:r>
                <a:endParaRPr lang="th-TH" sz="1600">
                  <a:latin typeface="Tahoma" pitchFamily="34" charset="0"/>
                  <a:cs typeface="Tahoma" pitchFamily="34" charset="0"/>
                </a:endParaRPr>
              </a:p>
            </p:txBody>
          </p:sp>
          <p:sp>
            <p:nvSpPr>
              <p:cNvPr id="6205" name="Text Box 32"/>
              <p:cNvSpPr txBox="1">
                <a:spLocks noChangeArrowheads="1"/>
              </p:cNvSpPr>
              <p:nvPr/>
            </p:nvSpPr>
            <p:spPr bwMode="auto">
              <a:xfrm>
                <a:off x="4325938" y="5745163"/>
                <a:ext cx="521297" cy="338554"/>
              </a:xfrm>
              <a:prstGeom prst="rect">
                <a:avLst/>
              </a:prstGeom>
              <a:noFill/>
              <a:ln w="9525">
                <a:noFill/>
                <a:miter lim="800000"/>
                <a:headEnd/>
                <a:tailEnd/>
              </a:ln>
            </p:spPr>
            <p:txBody>
              <a:bodyPr wrap="none">
                <a:spAutoFit/>
              </a:bodyPr>
              <a:lstStyle/>
              <a:p>
                <a:r>
                  <a:rPr lang="en-GB" sz="1600">
                    <a:latin typeface="Tahoma" pitchFamily="34" charset="0"/>
                    <a:cs typeface="Tahoma" pitchFamily="34" charset="0"/>
                  </a:rPr>
                  <a:t>100</a:t>
                </a:r>
                <a:endParaRPr lang="th-TH" sz="1600">
                  <a:latin typeface="Tahoma" pitchFamily="34" charset="0"/>
                  <a:cs typeface="Tahoma" pitchFamily="34" charset="0"/>
                </a:endParaRPr>
              </a:p>
            </p:txBody>
          </p:sp>
        </p:grpSp>
        <p:sp>
          <p:nvSpPr>
            <p:cNvPr id="6187" name="Text Box 33"/>
            <p:cNvSpPr txBox="1">
              <a:spLocks noChangeArrowheads="1"/>
            </p:cNvSpPr>
            <p:nvPr/>
          </p:nvSpPr>
          <p:spPr bwMode="auto">
            <a:xfrm>
              <a:off x="4843250" y="6093296"/>
              <a:ext cx="1168910" cy="289310"/>
            </a:xfrm>
            <a:prstGeom prst="rect">
              <a:avLst/>
            </a:prstGeom>
            <a:noFill/>
            <a:ln w="9525">
              <a:noFill/>
              <a:miter lim="800000"/>
              <a:headEnd/>
              <a:tailEnd/>
            </a:ln>
          </p:spPr>
          <p:txBody>
            <a:bodyPr wrap="none">
              <a:spAutoFit/>
            </a:bodyPr>
            <a:lstStyle/>
            <a:p>
              <a:pPr>
                <a:lnSpc>
                  <a:spcPct val="80000"/>
                </a:lnSpc>
              </a:pPr>
              <a:r>
                <a:rPr lang="th-TH" sz="1600">
                  <a:latin typeface="Tahoma" pitchFamily="34" charset="0"/>
                  <a:cs typeface="Tahoma" pitchFamily="34" charset="0"/>
                </a:rPr>
                <a:t>(</a:t>
              </a:r>
              <a:r>
                <a:rPr lang="en-GB" sz="1600">
                  <a:latin typeface="Tahoma" pitchFamily="34" charset="0"/>
                  <a:cs typeface="Tahoma" pitchFamily="34" charset="0"/>
                </a:rPr>
                <a:t>1,000 </a:t>
              </a:r>
              <a:r>
                <a:rPr lang="th-TH" sz="1600">
                  <a:latin typeface="Tahoma" pitchFamily="34" charset="0"/>
                  <a:cs typeface="Tahoma" pitchFamily="34" charset="0"/>
                </a:rPr>
                <a:t>คน)</a:t>
              </a:r>
            </a:p>
          </p:txBody>
        </p:sp>
      </p:grpSp>
      <p:sp>
        <p:nvSpPr>
          <p:cNvPr id="6156" name="Text Box 34"/>
          <p:cNvSpPr txBox="1">
            <a:spLocks noChangeArrowheads="1"/>
          </p:cNvSpPr>
          <p:nvPr/>
        </p:nvSpPr>
        <p:spPr bwMode="auto">
          <a:xfrm>
            <a:off x="179388" y="4459288"/>
            <a:ext cx="1795462" cy="485775"/>
          </a:xfrm>
          <a:prstGeom prst="rect">
            <a:avLst/>
          </a:prstGeom>
          <a:noFill/>
          <a:ln w="9525">
            <a:noFill/>
            <a:miter lim="800000"/>
            <a:headEnd/>
            <a:tailEnd/>
          </a:ln>
        </p:spPr>
        <p:txBody>
          <a:bodyPr wrap="none">
            <a:spAutoFit/>
          </a:bodyPr>
          <a:lstStyle/>
          <a:p>
            <a:pPr>
              <a:lnSpc>
                <a:spcPct val="80000"/>
              </a:lnSpc>
            </a:pPr>
            <a:r>
              <a:rPr lang="en-US" sz="1600">
                <a:latin typeface="Tahoma" pitchFamily="34" charset="0"/>
                <a:cs typeface="Tahoma" pitchFamily="34" charset="0"/>
              </a:rPr>
              <a:t>Upper Secondary </a:t>
            </a:r>
          </a:p>
          <a:p>
            <a:pPr>
              <a:lnSpc>
                <a:spcPct val="80000"/>
              </a:lnSpc>
            </a:pPr>
            <a:r>
              <a:rPr lang="en-US" sz="1600">
                <a:latin typeface="Tahoma" pitchFamily="34" charset="0"/>
                <a:cs typeface="Tahoma" pitchFamily="34" charset="0"/>
              </a:rPr>
              <a:t>School</a:t>
            </a:r>
            <a:endParaRPr lang="th-TH" sz="1600">
              <a:latin typeface="Tahoma" pitchFamily="34" charset="0"/>
              <a:cs typeface="Tahoma" pitchFamily="34" charset="0"/>
            </a:endParaRPr>
          </a:p>
        </p:txBody>
      </p:sp>
      <p:sp>
        <p:nvSpPr>
          <p:cNvPr id="6157" name="Text Box 35"/>
          <p:cNvSpPr txBox="1">
            <a:spLocks noChangeArrowheads="1"/>
          </p:cNvSpPr>
          <p:nvPr/>
        </p:nvSpPr>
        <p:spPr bwMode="auto">
          <a:xfrm>
            <a:off x="5005388" y="5048250"/>
            <a:ext cx="825500" cy="307975"/>
          </a:xfrm>
          <a:prstGeom prst="rect">
            <a:avLst/>
          </a:prstGeom>
          <a:noFill/>
          <a:ln w="9525">
            <a:noFill/>
            <a:miter lim="800000"/>
            <a:headEnd/>
            <a:tailEnd/>
          </a:ln>
        </p:spPr>
        <p:txBody>
          <a:bodyPr wrap="none">
            <a:spAutoFit/>
          </a:bodyPr>
          <a:lstStyle/>
          <a:p>
            <a:r>
              <a:rPr lang="en-US" sz="1400">
                <a:latin typeface="Tahoma" pitchFamily="34" charset="0"/>
                <a:cs typeface="Tahoma" pitchFamily="34" charset="0"/>
              </a:rPr>
              <a:t>883,937</a:t>
            </a:r>
            <a:endParaRPr lang="th-TH" sz="1400">
              <a:latin typeface="Tahoma" pitchFamily="34" charset="0"/>
              <a:cs typeface="Tahoma" pitchFamily="34" charset="0"/>
            </a:endParaRPr>
          </a:p>
        </p:txBody>
      </p:sp>
      <p:sp>
        <p:nvSpPr>
          <p:cNvPr id="6158" name="Text Box 36"/>
          <p:cNvSpPr txBox="1">
            <a:spLocks noChangeArrowheads="1"/>
          </p:cNvSpPr>
          <p:nvPr/>
        </p:nvSpPr>
        <p:spPr bwMode="auto">
          <a:xfrm>
            <a:off x="5383213" y="4254500"/>
            <a:ext cx="825500" cy="523875"/>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125,408</a:t>
            </a:r>
          </a:p>
          <a:p>
            <a:pPr algn="ctr"/>
            <a:r>
              <a:rPr lang="en-GB" sz="1400">
                <a:latin typeface="Tahoma" pitchFamily="34" charset="0"/>
                <a:cs typeface="Tahoma" pitchFamily="34" charset="0"/>
              </a:rPr>
              <a:t>(45%)</a:t>
            </a:r>
            <a:endParaRPr lang="th-TH" sz="1400">
              <a:latin typeface="Tahoma" pitchFamily="34" charset="0"/>
              <a:cs typeface="Tahoma" pitchFamily="34" charset="0"/>
            </a:endParaRPr>
          </a:p>
        </p:txBody>
      </p:sp>
      <p:sp>
        <p:nvSpPr>
          <p:cNvPr id="6159" name="Text Box 38"/>
          <p:cNvSpPr txBox="1">
            <a:spLocks noChangeArrowheads="1"/>
          </p:cNvSpPr>
          <p:nvPr/>
        </p:nvSpPr>
        <p:spPr bwMode="auto">
          <a:xfrm>
            <a:off x="4411663" y="4254500"/>
            <a:ext cx="825500" cy="523875"/>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153,249</a:t>
            </a:r>
          </a:p>
          <a:p>
            <a:pPr algn="ctr"/>
            <a:r>
              <a:rPr lang="en-GB" sz="1400">
                <a:latin typeface="Tahoma" pitchFamily="34" charset="0"/>
                <a:cs typeface="Tahoma" pitchFamily="34" charset="0"/>
              </a:rPr>
              <a:t>(55%)</a:t>
            </a:r>
            <a:endParaRPr lang="th-TH" sz="1400">
              <a:latin typeface="Tahoma" pitchFamily="34" charset="0"/>
              <a:cs typeface="Tahoma" pitchFamily="34" charset="0"/>
            </a:endParaRPr>
          </a:p>
        </p:txBody>
      </p:sp>
      <p:sp>
        <p:nvSpPr>
          <p:cNvPr id="6160" name="Text Box 39" descr="Dotted grid"/>
          <p:cNvSpPr txBox="1">
            <a:spLocks noChangeArrowheads="1"/>
          </p:cNvSpPr>
          <p:nvPr/>
        </p:nvSpPr>
        <p:spPr bwMode="auto">
          <a:xfrm>
            <a:off x="1881188" y="4459288"/>
            <a:ext cx="1106487" cy="288925"/>
          </a:xfrm>
          <a:prstGeom prst="rect">
            <a:avLst/>
          </a:prstGeom>
          <a:pattFill prst="dotGrid">
            <a:fgClr>
              <a:srgbClr val="FF3300"/>
            </a:fgClr>
            <a:bgClr>
              <a:srgbClr val="FFFFFF"/>
            </a:bgClr>
          </a:pattFill>
          <a:ln w="9525">
            <a:noFill/>
            <a:miter lim="800000"/>
            <a:headEnd/>
            <a:tailEnd/>
          </a:ln>
        </p:spPr>
        <p:txBody>
          <a:bodyPr wrap="none">
            <a:spAutoFit/>
          </a:bodyPr>
          <a:lstStyle/>
          <a:p>
            <a:pPr>
              <a:lnSpc>
                <a:spcPct val="80000"/>
              </a:lnSpc>
            </a:pPr>
            <a:r>
              <a:rPr lang="en-US" sz="1600">
                <a:latin typeface="Tahoma" pitchFamily="34" charset="0"/>
                <a:cs typeface="Tahoma" pitchFamily="34" charset="0"/>
              </a:rPr>
              <a:t>Vocational</a:t>
            </a:r>
            <a:endParaRPr lang="th-TH" sz="1600">
              <a:latin typeface="Tahoma" pitchFamily="34" charset="0"/>
              <a:cs typeface="Tahoma" pitchFamily="34" charset="0"/>
            </a:endParaRPr>
          </a:p>
        </p:txBody>
      </p:sp>
      <p:sp>
        <p:nvSpPr>
          <p:cNvPr id="6161" name="Line 40"/>
          <p:cNvSpPr>
            <a:spLocks noChangeShapeType="1"/>
          </p:cNvSpPr>
          <p:nvPr/>
        </p:nvSpPr>
        <p:spPr bwMode="auto">
          <a:xfrm flipH="1">
            <a:off x="1763713" y="4438650"/>
            <a:ext cx="71437" cy="358775"/>
          </a:xfrm>
          <a:prstGeom prst="line">
            <a:avLst/>
          </a:prstGeom>
          <a:noFill/>
          <a:ln w="9525">
            <a:solidFill>
              <a:schemeClr val="tx1"/>
            </a:solidFill>
            <a:round/>
            <a:headEnd/>
            <a:tailEnd/>
          </a:ln>
        </p:spPr>
        <p:txBody>
          <a:bodyPr/>
          <a:lstStyle/>
          <a:p>
            <a:endParaRPr lang="th-TH"/>
          </a:p>
        </p:txBody>
      </p:sp>
      <p:sp>
        <p:nvSpPr>
          <p:cNvPr id="6162" name="Text Box 41"/>
          <p:cNvSpPr txBox="1">
            <a:spLocks noChangeArrowheads="1"/>
          </p:cNvSpPr>
          <p:nvPr/>
        </p:nvSpPr>
        <p:spPr bwMode="auto">
          <a:xfrm>
            <a:off x="3527425" y="4298950"/>
            <a:ext cx="812800" cy="523875"/>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117,970</a:t>
            </a:r>
          </a:p>
          <a:p>
            <a:pPr algn="ctr"/>
            <a:r>
              <a:rPr lang="en-GB" sz="1400">
                <a:latin typeface="Tahoma" pitchFamily="34" charset="0"/>
                <a:cs typeface="Tahoma" pitchFamily="34" charset="0"/>
              </a:rPr>
              <a:t>(66%)</a:t>
            </a:r>
            <a:endParaRPr lang="th-TH" sz="1400">
              <a:latin typeface="Tahoma" pitchFamily="34" charset="0"/>
              <a:cs typeface="Tahoma" pitchFamily="34" charset="0"/>
            </a:endParaRPr>
          </a:p>
        </p:txBody>
      </p:sp>
      <p:sp>
        <p:nvSpPr>
          <p:cNvPr id="6163" name="Text Box 42"/>
          <p:cNvSpPr txBox="1">
            <a:spLocks noChangeArrowheads="1"/>
          </p:cNvSpPr>
          <p:nvPr/>
        </p:nvSpPr>
        <p:spPr bwMode="auto">
          <a:xfrm>
            <a:off x="6245225" y="4325938"/>
            <a:ext cx="728663" cy="523875"/>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61,476</a:t>
            </a:r>
          </a:p>
          <a:p>
            <a:pPr algn="ctr"/>
            <a:r>
              <a:rPr lang="en-GB" sz="1400">
                <a:latin typeface="Tahoma" pitchFamily="34" charset="0"/>
                <a:cs typeface="Tahoma" pitchFamily="34" charset="0"/>
              </a:rPr>
              <a:t>(34%)</a:t>
            </a:r>
            <a:endParaRPr lang="th-TH" sz="1400">
              <a:latin typeface="Tahoma" pitchFamily="34" charset="0"/>
              <a:cs typeface="Tahoma" pitchFamily="34" charset="0"/>
            </a:endParaRPr>
          </a:p>
        </p:txBody>
      </p:sp>
      <p:grpSp>
        <p:nvGrpSpPr>
          <p:cNvPr id="4" name="กลุ่ม 56"/>
          <p:cNvGrpSpPr>
            <a:grpSpLocks/>
          </p:cNvGrpSpPr>
          <p:nvPr/>
        </p:nvGrpSpPr>
        <p:grpSpPr bwMode="auto">
          <a:xfrm>
            <a:off x="4343400" y="2852738"/>
            <a:ext cx="3505200" cy="649287"/>
            <a:chOff x="4343400" y="3279775"/>
            <a:chExt cx="3505200" cy="649288"/>
          </a:xfrm>
        </p:grpSpPr>
        <p:sp>
          <p:nvSpPr>
            <p:cNvPr id="6183" name="Rectangle 9"/>
            <p:cNvSpPr>
              <a:spLocks noChangeArrowheads="1"/>
            </p:cNvSpPr>
            <p:nvPr/>
          </p:nvSpPr>
          <p:spPr bwMode="auto">
            <a:xfrm>
              <a:off x="4343400" y="3279775"/>
              <a:ext cx="3505200" cy="649288"/>
            </a:xfrm>
            <a:prstGeom prst="rect">
              <a:avLst/>
            </a:prstGeom>
            <a:solidFill>
              <a:schemeClr val="accent1"/>
            </a:solidFill>
            <a:ln w="9525">
              <a:solidFill>
                <a:schemeClr val="tx1"/>
              </a:solidFill>
              <a:miter lim="800000"/>
              <a:headEnd/>
              <a:tailEnd/>
            </a:ln>
          </p:spPr>
          <p:txBody>
            <a:bodyPr wrap="none" anchor="ctr"/>
            <a:lstStyle/>
            <a:p>
              <a:endParaRPr lang="th-TH"/>
            </a:p>
          </p:txBody>
        </p:sp>
        <p:sp>
          <p:nvSpPr>
            <p:cNvPr id="6184" name="Text Box 43"/>
            <p:cNvSpPr txBox="1">
              <a:spLocks noChangeArrowheads="1"/>
            </p:cNvSpPr>
            <p:nvPr/>
          </p:nvSpPr>
          <p:spPr bwMode="auto">
            <a:xfrm>
              <a:off x="5460094" y="3352800"/>
              <a:ext cx="824136" cy="523220"/>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264,268</a:t>
              </a:r>
            </a:p>
            <a:p>
              <a:pPr algn="ctr"/>
              <a:r>
                <a:rPr lang="en-GB" sz="1400">
                  <a:latin typeface="Tahoma" pitchFamily="34" charset="0"/>
                  <a:cs typeface="Tahoma" pitchFamily="34" charset="0"/>
                </a:rPr>
                <a:t>(68%)</a:t>
              </a:r>
              <a:endParaRPr lang="th-TH" sz="1400">
                <a:latin typeface="Tahoma" pitchFamily="34" charset="0"/>
                <a:cs typeface="Tahoma" pitchFamily="34" charset="0"/>
              </a:endParaRPr>
            </a:p>
          </p:txBody>
        </p:sp>
        <p:sp>
          <p:nvSpPr>
            <p:cNvPr id="6185" name="Text Box 45"/>
            <p:cNvSpPr txBox="1">
              <a:spLocks noChangeArrowheads="1"/>
            </p:cNvSpPr>
            <p:nvPr/>
          </p:nvSpPr>
          <p:spPr bwMode="auto">
            <a:xfrm>
              <a:off x="4392430" y="3352800"/>
              <a:ext cx="825867" cy="523220"/>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123,579</a:t>
              </a:r>
            </a:p>
            <a:p>
              <a:pPr algn="ctr"/>
              <a:r>
                <a:rPr lang="en-GB" sz="1400">
                  <a:latin typeface="Tahoma" pitchFamily="34" charset="0"/>
                  <a:cs typeface="Tahoma" pitchFamily="34" charset="0"/>
                </a:rPr>
                <a:t>(32%)</a:t>
              </a:r>
              <a:endParaRPr lang="th-TH" sz="1400">
                <a:latin typeface="Tahoma" pitchFamily="34" charset="0"/>
                <a:cs typeface="Tahoma" pitchFamily="34" charset="0"/>
              </a:endParaRPr>
            </a:p>
          </p:txBody>
        </p:sp>
      </p:grpSp>
      <p:grpSp>
        <p:nvGrpSpPr>
          <p:cNvPr id="5" name="กลุ่ม 55"/>
          <p:cNvGrpSpPr>
            <a:grpSpLocks/>
          </p:cNvGrpSpPr>
          <p:nvPr/>
        </p:nvGrpSpPr>
        <p:grpSpPr bwMode="auto">
          <a:xfrm>
            <a:off x="4337050" y="2205038"/>
            <a:ext cx="2070100" cy="635000"/>
            <a:chOff x="4336546" y="2641600"/>
            <a:chExt cx="2071109" cy="635000"/>
          </a:xfrm>
        </p:grpSpPr>
        <p:sp>
          <p:nvSpPr>
            <p:cNvPr id="6180" name="Rectangle 10"/>
            <p:cNvSpPr>
              <a:spLocks noChangeArrowheads="1"/>
            </p:cNvSpPr>
            <p:nvPr/>
          </p:nvSpPr>
          <p:spPr bwMode="auto">
            <a:xfrm>
              <a:off x="5181600" y="2641600"/>
              <a:ext cx="533400" cy="635000"/>
            </a:xfrm>
            <a:prstGeom prst="rect">
              <a:avLst/>
            </a:prstGeom>
            <a:solidFill>
              <a:schemeClr val="accent1"/>
            </a:solidFill>
            <a:ln w="9525">
              <a:solidFill>
                <a:schemeClr val="tx1"/>
              </a:solidFill>
              <a:miter lim="800000"/>
              <a:headEnd/>
              <a:tailEnd/>
            </a:ln>
          </p:spPr>
          <p:txBody>
            <a:bodyPr wrap="none" anchor="ctr"/>
            <a:lstStyle/>
            <a:p>
              <a:endParaRPr lang="th-TH"/>
            </a:p>
          </p:txBody>
        </p:sp>
        <p:sp>
          <p:nvSpPr>
            <p:cNvPr id="6181" name="Text Box 44"/>
            <p:cNvSpPr txBox="1">
              <a:spLocks noChangeArrowheads="1"/>
            </p:cNvSpPr>
            <p:nvPr/>
          </p:nvSpPr>
          <p:spPr bwMode="auto">
            <a:xfrm>
              <a:off x="4336546" y="2667000"/>
              <a:ext cx="728084" cy="523220"/>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11,</a:t>
              </a:r>
              <a:r>
                <a:rPr lang="th-TH" sz="1400">
                  <a:latin typeface="Tahoma" pitchFamily="34" charset="0"/>
                  <a:cs typeface="Tahoma" pitchFamily="34" charset="0"/>
                </a:rPr>
                <a:t>373</a:t>
              </a:r>
              <a:endParaRPr lang="en-GB" sz="1400">
                <a:latin typeface="Tahoma" pitchFamily="34" charset="0"/>
                <a:cs typeface="Tahoma" pitchFamily="34" charset="0"/>
              </a:endParaRPr>
            </a:p>
            <a:p>
              <a:pPr algn="ctr"/>
              <a:r>
                <a:rPr lang="en-GB" sz="1400">
                  <a:latin typeface="Tahoma" pitchFamily="34" charset="0"/>
                  <a:cs typeface="Tahoma" pitchFamily="34" charset="0"/>
                </a:rPr>
                <a:t>(26%)</a:t>
              </a:r>
              <a:endParaRPr lang="th-TH" sz="1400">
                <a:latin typeface="Tahoma" pitchFamily="34" charset="0"/>
                <a:cs typeface="Tahoma" pitchFamily="34" charset="0"/>
              </a:endParaRPr>
            </a:p>
          </p:txBody>
        </p:sp>
        <p:sp>
          <p:nvSpPr>
            <p:cNvPr id="6182" name="Text Box 46"/>
            <p:cNvSpPr txBox="1">
              <a:spLocks noChangeArrowheads="1"/>
            </p:cNvSpPr>
            <p:nvPr/>
          </p:nvSpPr>
          <p:spPr bwMode="auto">
            <a:xfrm>
              <a:off x="5679571" y="2667000"/>
              <a:ext cx="728084" cy="523220"/>
            </a:xfrm>
            <a:prstGeom prst="rect">
              <a:avLst/>
            </a:prstGeom>
            <a:noFill/>
            <a:ln w="9525">
              <a:noFill/>
              <a:miter lim="800000"/>
              <a:headEnd/>
              <a:tailEnd/>
            </a:ln>
          </p:spPr>
          <p:txBody>
            <a:bodyPr wrap="none">
              <a:spAutoFit/>
            </a:bodyPr>
            <a:lstStyle/>
            <a:p>
              <a:pPr algn="ctr"/>
              <a:r>
                <a:rPr lang="th-TH" sz="1400">
                  <a:latin typeface="Tahoma" pitchFamily="34" charset="0"/>
                  <a:cs typeface="Tahoma" pitchFamily="34" charset="0"/>
                </a:rPr>
                <a:t>32</a:t>
              </a:r>
              <a:r>
                <a:rPr lang="en-GB" sz="1400">
                  <a:latin typeface="Tahoma" pitchFamily="34" charset="0"/>
                  <a:cs typeface="Tahoma" pitchFamily="34" charset="0"/>
                </a:rPr>
                <a:t>,</a:t>
              </a:r>
              <a:r>
                <a:rPr lang="th-TH" sz="1400">
                  <a:latin typeface="Tahoma" pitchFamily="34" charset="0"/>
                  <a:cs typeface="Tahoma" pitchFamily="34" charset="0"/>
                </a:rPr>
                <a:t>183</a:t>
              </a:r>
              <a:endParaRPr lang="en-GB" sz="1400">
                <a:latin typeface="Tahoma" pitchFamily="34" charset="0"/>
                <a:cs typeface="Tahoma" pitchFamily="34" charset="0"/>
              </a:endParaRPr>
            </a:p>
            <a:p>
              <a:pPr algn="ctr"/>
              <a:r>
                <a:rPr lang="en-GB" sz="1400">
                  <a:latin typeface="Tahoma" pitchFamily="34" charset="0"/>
                  <a:cs typeface="Tahoma" pitchFamily="34" charset="0"/>
                </a:rPr>
                <a:t>(74%)</a:t>
              </a:r>
              <a:endParaRPr lang="th-TH" sz="1400">
                <a:latin typeface="Tahoma" pitchFamily="34" charset="0"/>
                <a:cs typeface="Tahoma" pitchFamily="34" charset="0"/>
              </a:endParaRPr>
            </a:p>
          </p:txBody>
        </p:sp>
      </p:grpSp>
      <p:grpSp>
        <p:nvGrpSpPr>
          <p:cNvPr id="6" name="กลุ่ม 54"/>
          <p:cNvGrpSpPr>
            <a:grpSpLocks/>
          </p:cNvGrpSpPr>
          <p:nvPr/>
        </p:nvGrpSpPr>
        <p:grpSpPr bwMode="auto">
          <a:xfrm>
            <a:off x="4602163" y="1557338"/>
            <a:ext cx="1527175" cy="649287"/>
            <a:chOff x="4601829" y="1997075"/>
            <a:chExt cx="1527842" cy="649288"/>
          </a:xfrm>
        </p:grpSpPr>
        <p:sp>
          <p:nvSpPr>
            <p:cNvPr id="6177" name="Rectangle 50"/>
            <p:cNvSpPr>
              <a:spLocks noChangeArrowheads="1"/>
            </p:cNvSpPr>
            <p:nvPr/>
          </p:nvSpPr>
          <p:spPr bwMode="auto">
            <a:xfrm>
              <a:off x="5302250" y="1997075"/>
              <a:ext cx="92075" cy="649288"/>
            </a:xfrm>
            <a:prstGeom prst="rect">
              <a:avLst/>
            </a:prstGeom>
            <a:solidFill>
              <a:schemeClr val="accent1"/>
            </a:solidFill>
            <a:ln w="9525">
              <a:solidFill>
                <a:schemeClr val="tx1"/>
              </a:solidFill>
              <a:miter lim="800000"/>
              <a:headEnd/>
              <a:tailEnd/>
            </a:ln>
          </p:spPr>
          <p:txBody>
            <a:bodyPr wrap="none" anchor="ctr"/>
            <a:lstStyle/>
            <a:p>
              <a:endParaRPr lang="th-TH"/>
            </a:p>
          </p:txBody>
        </p:sp>
        <p:sp>
          <p:nvSpPr>
            <p:cNvPr id="6178" name="Text Box 47"/>
            <p:cNvSpPr txBox="1">
              <a:spLocks noChangeArrowheads="1"/>
            </p:cNvSpPr>
            <p:nvPr/>
          </p:nvSpPr>
          <p:spPr bwMode="auto">
            <a:xfrm>
              <a:off x="5436853" y="2038350"/>
              <a:ext cx="692818" cy="523220"/>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1,</a:t>
              </a:r>
              <a:r>
                <a:rPr lang="th-TH" sz="1400">
                  <a:latin typeface="Tahoma" pitchFamily="34" charset="0"/>
                  <a:cs typeface="Tahoma" pitchFamily="34" charset="0"/>
                </a:rPr>
                <a:t>472</a:t>
              </a:r>
              <a:endParaRPr lang="en-GB" sz="1400">
                <a:latin typeface="Tahoma" pitchFamily="34" charset="0"/>
                <a:cs typeface="Tahoma" pitchFamily="34" charset="0"/>
              </a:endParaRPr>
            </a:p>
            <a:p>
              <a:pPr algn="ctr"/>
              <a:r>
                <a:rPr lang="en-GB" sz="1400">
                  <a:latin typeface="Tahoma" pitchFamily="34" charset="0"/>
                  <a:cs typeface="Tahoma" pitchFamily="34" charset="0"/>
                </a:rPr>
                <a:t>(46%)</a:t>
              </a:r>
              <a:endParaRPr lang="th-TH" sz="1400">
                <a:latin typeface="Tahoma" pitchFamily="34" charset="0"/>
                <a:cs typeface="Tahoma" pitchFamily="34" charset="0"/>
              </a:endParaRPr>
            </a:p>
          </p:txBody>
        </p:sp>
        <p:sp>
          <p:nvSpPr>
            <p:cNvPr id="6179" name="Text Box 48"/>
            <p:cNvSpPr txBox="1">
              <a:spLocks noChangeArrowheads="1"/>
            </p:cNvSpPr>
            <p:nvPr/>
          </p:nvSpPr>
          <p:spPr bwMode="auto">
            <a:xfrm>
              <a:off x="4601829" y="2038350"/>
              <a:ext cx="692818" cy="523220"/>
            </a:xfrm>
            <a:prstGeom prst="rect">
              <a:avLst/>
            </a:prstGeom>
            <a:noFill/>
            <a:ln w="9525">
              <a:noFill/>
              <a:miter lim="800000"/>
              <a:headEnd/>
              <a:tailEnd/>
            </a:ln>
          </p:spPr>
          <p:txBody>
            <a:bodyPr wrap="none">
              <a:spAutoFit/>
            </a:bodyPr>
            <a:lstStyle/>
            <a:p>
              <a:pPr algn="ctr"/>
              <a:r>
                <a:rPr lang="th-TH" sz="1400">
                  <a:latin typeface="Tahoma" pitchFamily="34" charset="0"/>
                  <a:cs typeface="Tahoma" pitchFamily="34" charset="0"/>
                </a:rPr>
                <a:t>1</a:t>
              </a:r>
              <a:r>
                <a:rPr lang="en-GB" sz="1400">
                  <a:latin typeface="Tahoma" pitchFamily="34" charset="0"/>
                  <a:cs typeface="Tahoma" pitchFamily="34" charset="0"/>
                </a:rPr>
                <a:t>,</a:t>
              </a:r>
              <a:r>
                <a:rPr lang="th-TH" sz="1400">
                  <a:latin typeface="Tahoma" pitchFamily="34" charset="0"/>
                  <a:cs typeface="Tahoma" pitchFamily="34" charset="0"/>
                </a:rPr>
                <a:t>689</a:t>
              </a:r>
              <a:endParaRPr lang="en-GB" sz="1400">
                <a:latin typeface="Tahoma" pitchFamily="34" charset="0"/>
                <a:cs typeface="Tahoma" pitchFamily="34" charset="0"/>
              </a:endParaRPr>
            </a:p>
            <a:p>
              <a:pPr algn="ctr"/>
              <a:r>
                <a:rPr lang="en-GB" sz="1400">
                  <a:latin typeface="Tahoma" pitchFamily="34" charset="0"/>
                  <a:cs typeface="Tahoma" pitchFamily="34" charset="0"/>
                </a:rPr>
                <a:t>(54%)</a:t>
              </a:r>
              <a:endParaRPr lang="th-TH" sz="1400">
                <a:latin typeface="Tahoma" pitchFamily="34" charset="0"/>
                <a:cs typeface="Tahoma" pitchFamily="34" charset="0"/>
              </a:endParaRPr>
            </a:p>
          </p:txBody>
        </p:sp>
      </p:grpSp>
      <p:sp>
        <p:nvSpPr>
          <p:cNvPr id="6167" name="Rectangle 49"/>
          <p:cNvSpPr>
            <a:spLocks noGrp="1" noChangeArrowheads="1"/>
          </p:cNvSpPr>
          <p:nvPr>
            <p:ph type="ctrTitle"/>
          </p:nvPr>
        </p:nvSpPr>
        <p:spPr>
          <a:xfrm>
            <a:off x="336550" y="152400"/>
            <a:ext cx="8455025" cy="547688"/>
          </a:xfrm>
          <a:gradFill rotWithShape="1">
            <a:gsLst>
              <a:gs pos="0">
                <a:srgbClr val="FF9900"/>
              </a:gs>
              <a:gs pos="50000">
                <a:srgbClr val="FFCC00"/>
              </a:gs>
              <a:gs pos="100000">
                <a:srgbClr val="FF9900"/>
              </a:gs>
            </a:gsLst>
            <a:lin ang="0" scaled="1"/>
          </a:gradFill>
        </p:spPr>
        <p:txBody>
          <a:bodyPr/>
          <a:lstStyle/>
          <a:p>
            <a:pPr eaLnBrk="1" hangingPunct="1"/>
            <a:r>
              <a:rPr lang="en-US" sz="2800" b="1" smtClean="0">
                <a:latin typeface="Tahoma" pitchFamily="34" charset="0"/>
                <a:cs typeface="Tahoma" pitchFamily="34" charset="0"/>
              </a:rPr>
              <a:t>Total New Enrollments</a:t>
            </a:r>
            <a:endParaRPr lang="th-TH" sz="2800" b="1" smtClean="0">
              <a:latin typeface="Tahoma" pitchFamily="34" charset="0"/>
              <a:cs typeface="Tahoma" pitchFamily="34" charset="0"/>
            </a:endParaRPr>
          </a:p>
        </p:txBody>
      </p:sp>
      <p:sp>
        <p:nvSpPr>
          <p:cNvPr id="6168" name="Text Box 15"/>
          <p:cNvSpPr txBox="1">
            <a:spLocks noChangeArrowheads="1"/>
          </p:cNvSpPr>
          <p:nvPr/>
        </p:nvSpPr>
        <p:spPr bwMode="auto">
          <a:xfrm>
            <a:off x="6248400" y="836613"/>
            <a:ext cx="1981200" cy="584200"/>
          </a:xfrm>
          <a:prstGeom prst="rect">
            <a:avLst/>
          </a:prstGeom>
          <a:solidFill>
            <a:srgbClr val="00FFFF"/>
          </a:solidFill>
          <a:ln w="9525">
            <a:noFill/>
            <a:miter lim="800000"/>
            <a:headEnd/>
            <a:tailEnd/>
          </a:ln>
        </p:spPr>
        <p:txBody>
          <a:bodyPr>
            <a:spAutoFit/>
          </a:bodyPr>
          <a:lstStyle/>
          <a:p>
            <a:pPr algn="ctr">
              <a:lnSpc>
                <a:spcPct val="80000"/>
              </a:lnSpc>
            </a:pPr>
            <a:r>
              <a:rPr lang="en-US" sz="2000" b="1">
                <a:latin typeface="Tahoma" pitchFamily="34" charset="0"/>
                <a:cs typeface="Tahoma" pitchFamily="34" charset="0"/>
              </a:rPr>
              <a:t>Social Science &amp; Humanity</a:t>
            </a:r>
            <a:endParaRPr lang="th-TH" sz="2000" b="1">
              <a:latin typeface="Tahoma" pitchFamily="34" charset="0"/>
              <a:cs typeface="Tahoma" pitchFamily="34" charset="0"/>
            </a:endParaRPr>
          </a:p>
        </p:txBody>
      </p:sp>
      <p:pic>
        <p:nvPicPr>
          <p:cNvPr id="6169" name="Picture 50" descr="D:\aDrive - D\a สวทน\สำนักงาน\presentation template\STI_Final_Logo.jpg"/>
          <p:cNvPicPr>
            <a:picLocks noChangeAspect="1" noChangeArrowheads="1"/>
          </p:cNvPicPr>
          <p:nvPr/>
        </p:nvPicPr>
        <p:blipFill>
          <a:blip r:embed="rId2" cstate="print"/>
          <a:srcRect/>
          <a:stretch>
            <a:fillRect/>
          </a:stretch>
        </p:blipFill>
        <p:spPr bwMode="auto">
          <a:xfrm>
            <a:off x="8501063" y="0"/>
            <a:ext cx="642937" cy="830263"/>
          </a:xfrm>
          <a:prstGeom prst="rect">
            <a:avLst/>
          </a:prstGeom>
          <a:noFill/>
          <a:ln w="9525">
            <a:noFill/>
            <a:miter lim="800000"/>
            <a:headEnd/>
            <a:tailEnd/>
          </a:ln>
        </p:spPr>
      </p:pic>
      <p:sp>
        <p:nvSpPr>
          <p:cNvPr id="6170" name="Text Box 34"/>
          <p:cNvSpPr txBox="1">
            <a:spLocks noChangeArrowheads="1"/>
          </p:cNvSpPr>
          <p:nvPr/>
        </p:nvSpPr>
        <p:spPr bwMode="auto">
          <a:xfrm>
            <a:off x="179388" y="3644900"/>
            <a:ext cx="2239962" cy="288925"/>
          </a:xfrm>
          <a:prstGeom prst="rect">
            <a:avLst/>
          </a:prstGeom>
          <a:noFill/>
          <a:ln w="9525">
            <a:noFill/>
            <a:miter lim="800000"/>
            <a:headEnd/>
            <a:tailEnd/>
          </a:ln>
        </p:spPr>
        <p:txBody>
          <a:bodyPr wrap="none">
            <a:spAutoFit/>
          </a:bodyPr>
          <a:lstStyle/>
          <a:p>
            <a:pPr>
              <a:lnSpc>
                <a:spcPct val="80000"/>
              </a:lnSpc>
            </a:pPr>
            <a:r>
              <a:rPr lang="en-US" sz="1600">
                <a:latin typeface="Tahoma" pitchFamily="34" charset="0"/>
                <a:cs typeface="Tahoma" pitchFamily="34" charset="0"/>
              </a:rPr>
              <a:t>High Vocational School</a:t>
            </a:r>
            <a:endParaRPr lang="th-TH" sz="1600">
              <a:latin typeface="Tahoma" pitchFamily="34" charset="0"/>
              <a:cs typeface="Tahoma" pitchFamily="34" charset="0"/>
            </a:endParaRPr>
          </a:p>
        </p:txBody>
      </p:sp>
      <p:sp>
        <p:nvSpPr>
          <p:cNvPr id="6171" name="Rectangle 9"/>
          <p:cNvSpPr>
            <a:spLocks noChangeArrowheads="1"/>
          </p:cNvSpPr>
          <p:nvPr/>
        </p:nvSpPr>
        <p:spPr bwMode="auto">
          <a:xfrm>
            <a:off x="4932363" y="3500438"/>
            <a:ext cx="792162" cy="720725"/>
          </a:xfrm>
          <a:prstGeom prst="rect">
            <a:avLst/>
          </a:prstGeom>
          <a:solidFill>
            <a:schemeClr val="accent1"/>
          </a:solidFill>
          <a:ln w="9525">
            <a:solidFill>
              <a:schemeClr val="tx1"/>
            </a:solidFill>
            <a:miter lim="800000"/>
            <a:headEnd/>
            <a:tailEnd/>
          </a:ln>
        </p:spPr>
        <p:txBody>
          <a:bodyPr wrap="none" anchor="ctr"/>
          <a:lstStyle/>
          <a:p>
            <a:endParaRPr lang="th-TH"/>
          </a:p>
        </p:txBody>
      </p:sp>
      <p:sp>
        <p:nvSpPr>
          <p:cNvPr id="6172" name="Text Box 43"/>
          <p:cNvSpPr txBox="1">
            <a:spLocks noChangeArrowheads="1"/>
          </p:cNvSpPr>
          <p:nvPr/>
        </p:nvSpPr>
        <p:spPr bwMode="auto">
          <a:xfrm>
            <a:off x="5716588" y="3573463"/>
            <a:ext cx="727075" cy="523875"/>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49,662</a:t>
            </a:r>
          </a:p>
          <a:p>
            <a:pPr algn="ctr"/>
            <a:r>
              <a:rPr lang="en-GB" sz="1400">
                <a:latin typeface="Tahoma" pitchFamily="34" charset="0"/>
                <a:cs typeface="Tahoma" pitchFamily="34" charset="0"/>
              </a:rPr>
              <a:t>(45%)</a:t>
            </a:r>
            <a:endParaRPr lang="th-TH" sz="1400">
              <a:latin typeface="Tahoma" pitchFamily="34" charset="0"/>
              <a:cs typeface="Tahoma" pitchFamily="34" charset="0"/>
            </a:endParaRPr>
          </a:p>
        </p:txBody>
      </p:sp>
      <p:sp>
        <p:nvSpPr>
          <p:cNvPr id="6173" name="Text Box 45"/>
          <p:cNvSpPr txBox="1">
            <a:spLocks noChangeArrowheads="1"/>
          </p:cNvSpPr>
          <p:nvPr/>
        </p:nvSpPr>
        <p:spPr bwMode="auto">
          <a:xfrm>
            <a:off x="4140200" y="3573463"/>
            <a:ext cx="727075" cy="523875"/>
          </a:xfrm>
          <a:prstGeom prst="rect">
            <a:avLst/>
          </a:prstGeom>
          <a:noFill/>
          <a:ln w="9525">
            <a:noFill/>
            <a:miter lim="800000"/>
            <a:headEnd/>
            <a:tailEnd/>
          </a:ln>
        </p:spPr>
        <p:txBody>
          <a:bodyPr wrap="none">
            <a:spAutoFit/>
          </a:bodyPr>
          <a:lstStyle/>
          <a:p>
            <a:pPr algn="ctr"/>
            <a:r>
              <a:rPr lang="en-GB" sz="1400">
                <a:latin typeface="Tahoma" pitchFamily="34" charset="0"/>
                <a:cs typeface="Tahoma" pitchFamily="34" charset="0"/>
              </a:rPr>
              <a:t>61,476</a:t>
            </a:r>
          </a:p>
          <a:p>
            <a:pPr algn="ctr"/>
            <a:r>
              <a:rPr lang="en-GB" sz="1400">
                <a:latin typeface="Tahoma" pitchFamily="34" charset="0"/>
                <a:cs typeface="Tahoma" pitchFamily="34" charset="0"/>
              </a:rPr>
              <a:t>(55%)</a:t>
            </a:r>
            <a:endParaRPr lang="th-TH" sz="1400">
              <a:latin typeface="Tahoma" pitchFamily="34" charset="0"/>
              <a:cs typeface="Tahoma" pitchFamily="34" charset="0"/>
            </a:endParaRPr>
          </a:p>
        </p:txBody>
      </p:sp>
      <p:sp>
        <p:nvSpPr>
          <p:cNvPr id="6174" name="Line 11"/>
          <p:cNvSpPr>
            <a:spLocks noChangeShapeType="1"/>
          </p:cNvSpPr>
          <p:nvPr/>
        </p:nvSpPr>
        <p:spPr bwMode="auto">
          <a:xfrm>
            <a:off x="5364163" y="836613"/>
            <a:ext cx="0" cy="4948237"/>
          </a:xfrm>
          <a:prstGeom prst="line">
            <a:avLst/>
          </a:prstGeom>
          <a:noFill/>
          <a:ln w="9525">
            <a:solidFill>
              <a:schemeClr val="tx1"/>
            </a:solidFill>
            <a:prstDash val="dash"/>
            <a:round/>
            <a:headEnd/>
            <a:tailEnd/>
          </a:ln>
        </p:spPr>
        <p:txBody>
          <a:bodyPr/>
          <a:lstStyle/>
          <a:p>
            <a:endParaRPr lang="th-TH"/>
          </a:p>
        </p:txBody>
      </p:sp>
      <p:sp>
        <p:nvSpPr>
          <p:cNvPr id="64" name="Rectangle 3"/>
          <p:cNvSpPr>
            <a:spLocks noChangeArrowheads="1"/>
          </p:cNvSpPr>
          <p:nvPr/>
        </p:nvSpPr>
        <p:spPr bwMode="auto">
          <a:xfrm>
            <a:off x="250825" y="6303963"/>
            <a:ext cx="7272338" cy="415925"/>
          </a:xfrm>
          <a:prstGeom prst="rect">
            <a:avLst/>
          </a:prstGeom>
          <a:noFill/>
          <a:ln w="9525">
            <a:noFill/>
            <a:miter lim="800000"/>
            <a:headEnd/>
            <a:tailEnd/>
          </a:ln>
        </p:spPr>
        <p:txBody>
          <a:bodyPr anchor="ctr">
            <a:spAutoFit/>
          </a:bodyPr>
          <a:lstStyle/>
          <a:p>
            <a:pPr>
              <a:defRPr/>
            </a:pPr>
            <a:r>
              <a:rPr lang="en-US" altLang="ja-JP" sz="1050" dirty="0">
                <a:latin typeface="Tahoma" pitchFamily="34" charset="0"/>
                <a:cs typeface="Tahoma" pitchFamily="34" charset="0"/>
              </a:rPr>
              <a:t>Source: 1) Commission on Higher Education, 2) Office of the Education Council, 3) Vocational Education Commission</a:t>
            </a:r>
          </a:p>
          <a:p>
            <a:pPr>
              <a:defRPr/>
            </a:pPr>
            <a:r>
              <a:rPr lang="en-US" altLang="ja-JP" sz="1050" dirty="0">
                <a:latin typeface="Tahoma" pitchFamily="34" charset="0"/>
                <a:cs typeface="Tahoma" pitchFamily="34" charset="0"/>
              </a:rPr>
              <a:t>            4) The Office of the Basic Education Commission </a:t>
            </a:r>
          </a:p>
        </p:txBody>
      </p:sp>
      <p:sp>
        <p:nvSpPr>
          <p:cNvPr id="61" name="TextBox 60"/>
          <p:cNvSpPr txBox="1"/>
          <p:nvPr/>
        </p:nvSpPr>
        <p:spPr>
          <a:xfrm>
            <a:off x="1547813" y="1916113"/>
            <a:ext cx="1728787" cy="1108075"/>
          </a:xfrm>
          <a:prstGeom prst="rect">
            <a:avLst/>
          </a:prstGeom>
          <a:solidFill>
            <a:schemeClr val="accent1">
              <a:lumMod val="40000"/>
              <a:lumOff val="60000"/>
            </a:schemeClr>
          </a:solidFill>
        </p:spPr>
        <p:txBody>
          <a:bodyPr lIns="0" tIns="0" rIns="0" bIns="0">
            <a:spAutoFit/>
          </a:bodyPr>
          <a:lstStyle/>
          <a:p>
            <a:r>
              <a:rPr lang="th-TH" sz="1800">
                <a:latin typeface="Tahoma" pitchFamily="34" charset="0"/>
                <a:cs typeface="Tahoma" pitchFamily="34" charset="0"/>
              </a:rPr>
              <a:t>ยังมีคนเรียนสาย วท น้อยอยู่ โดยเฉพาะสายอาชีวศึกษา</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9" name="Rectangle 65"/>
          <p:cNvSpPr>
            <a:spLocks noChangeArrowheads="1"/>
          </p:cNvSpPr>
          <p:nvPr/>
        </p:nvSpPr>
        <p:spPr bwMode="auto">
          <a:xfrm>
            <a:off x="251520" y="188640"/>
            <a:ext cx="4499992" cy="650699"/>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lIns="95767" tIns="47883" rIns="95767" bIns="47883">
            <a:spAutoFit/>
          </a:bodyPr>
          <a:lstStyle/>
          <a:p>
            <a:pPr fontAlgn="auto">
              <a:spcBef>
                <a:spcPts val="0"/>
              </a:spcBef>
              <a:spcAft>
                <a:spcPts val="0"/>
              </a:spcAft>
              <a:defRPr/>
            </a:pPr>
            <a:r>
              <a:rPr lang="en-US" sz="3600" dirty="0">
                <a:ln w="1905"/>
                <a:solidFill>
                  <a:srgbClr val="C00000"/>
                </a:solidFill>
                <a:effectLst>
                  <a:innerShdw blurRad="69850" dist="43180" dir="5400000">
                    <a:srgbClr val="000000">
                      <a:alpha val="65000"/>
                    </a:srgbClr>
                  </a:innerShdw>
                </a:effectLst>
                <a:latin typeface="Arial" pitchFamily="34" charset="0"/>
                <a:ea typeface="Times New Roman" pitchFamily="18" charset="0"/>
                <a:cs typeface="Arial" pitchFamily="34" charset="0"/>
              </a:rPr>
              <a:t>Workforce Profile</a:t>
            </a:r>
            <a:endParaRPr lang="en-US" sz="3200" dirty="0">
              <a:ln w="1905"/>
              <a:solidFill>
                <a:srgbClr val="C00000"/>
              </a:solidFill>
              <a:effectLst>
                <a:innerShdw blurRad="69850" dist="43180" dir="5400000">
                  <a:srgbClr val="000000">
                    <a:alpha val="65000"/>
                  </a:srgbClr>
                </a:innerShdw>
              </a:effectLst>
              <a:latin typeface="Arial" pitchFamily="34" charset="0"/>
              <a:cs typeface="Angsana New" pitchFamily="18" charset="-34"/>
            </a:endParaRPr>
          </a:p>
        </p:txBody>
      </p:sp>
      <p:grpSp>
        <p:nvGrpSpPr>
          <p:cNvPr id="2" name="Group 10"/>
          <p:cNvGrpSpPr>
            <a:grpSpLocks/>
          </p:cNvGrpSpPr>
          <p:nvPr/>
        </p:nvGrpSpPr>
        <p:grpSpPr bwMode="auto">
          <a:xfrm>
            <a:off x="2484438" y="188913"/>
            <a:ext cx="6659562" cy="4464050"/>
            <a:chOff x="2483741" y="188475"/>
            <a:chExt cx="6659800" cy="4464661"/>
          </a:xfrm>
        </p:grpSpPr>
        <p:graphicFrame>
          <p:nvGraphicFramePr>
            <p:cNvPr id="6" name="Chart 5"/>
            <p:cNvGraphicFramePr/>
            <p:nvPr/>
          </p:nvGraphicFramePr>
          <p:xfrm>
            <a:off x="4121237" y="188475"/>
            <a:ext cx="5022304"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2915816" y="2276872"/>
            <a:ext cx="5645422" cy="2376264"/>
          </p:xfrm>
          <a:graphic>
            <a:graphicData uri="http://schemas.openxmlformats.org/drawingml/2006/chart">
              <c:chart xmlns:c="http://schemas.openxmlformats.org/drawingml/2006/chart" xmlns:r="http://schemas.openxmlformats.org/officeDocument/2006/relationships" r:id="rId3"/>
            </a:graphicData>
          </a:graphic>
        </p:graphicFrame>
        <p:sp>
          <p:nvSpPr>
            <p:cNvPr id="9" name="Bent Arrow 8"/>
            <p:cNvSpPr/>
            <p:nvPr/>
          </p:nvSpPr>
          <p:spPr bwMode="auto">
            <a:xfrm>
              <a:off x="2483741" y="3284524"/>
              <a:ext cx="1511354" cy="1224130"/>
            </a:xfrm>
            <a:prstGeom prst="bentArrow">
              <a:avLst>
                <a:gd name="adj1" fmla="val 21129"/>
                <a:gd name="adj2" fmla="val 18149"/>
                <a:gd name="adj3" fmla="val 26078"/>
                <a:gd name="adj4" fmla="val 14734"/>
              </a:avLst>
            </a:prstGeom>
            <a:gradFill flip="none" rotWithShape="0">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tileRect/>
            </a:gra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fontAlgn="auto">
                <a:spcBef>
                  <a:spcPts val="0"/>
                </a:spcBef>
                <a:spcAft>
                  <a:spcPts val="0"/>
                </a:spcAft>
                <a:defRPr/>
              </a:pPr>
              <a:endParaRPr lang="th-TH" sz="3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50800" dist="40000" dir="5400000" algn="tl" rotWithShape="0">
                    <a:srgbClr val="000000">
                      <a:shade val="5000"/>
                      <a:satMod val="120000"/>
                      <a:alpha val="33000"/>
                    </a:srgbClr>
                  </a:outerShdw>
                </a:effectLst>
                <a:latin typeface="Arial" pitchFamily="34" charset="0"/>
                <a:ea typeface="Times New Roman" pitchFamily="18" charset="0"/>
                <a:cs typeface="Arial" pitchFamily="34" charset="0"/>
              </a:endParaRPr>
            </a:p>
          </p:txBody>
        </p:sp>
        <p:sp>
          <p:nvSpPr>
            <p:cNvPr id="10" name="Bent Arrow 9"/>
            <p:cNvSpPr/>
            <p:nvPr/>
          </p:nvSpPr>
          <p:spPr bwMode="auto">
            <a:xfrm>
              <a:off x="5650916" y="1844464"/>
              <a:ext cx="936658" cy="1224131"/>
            </a:xfrm>
            <a:prstGeom prst="bentArrow">
              <a:avLst>
                <a:gd name="adj1" fmla="val 21129"/>
                <a:gd name="adj2" fmla="val 18149"/>
                <a:gd name="adj3" fmla="val 26078"/>
                <a:gd name="adj4" fmla="val 14734"/>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fontAlgn="auto">
                <a:spcBef>
                  <a:spcPts val="0"/>
                </a:spcBef>
                <a:spcAft>
                  <a:spcPts val="0"/>
                </a:spcAft>
                <a:defRPr/>
              </a:pPr>
              <a:endParaRPr lang="th-TH" sz="3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50800" dist="40000" dir="5400000" algn="tl" rotWithShape="0">
                    <a:srgbClr val="000000">
                      <a:shade val="5000"/>
                      <a:satMod val="120000"/>
                      <a:alpha val="33000"/>
                    </a:srgbClr>
                  </a:outerShdw>
                </a:effectLst>
                <a:latin typeface="Arial" pitchFamily="34" charset="0"/>
                <a:ea typeface="Times New Roman" pitchFamily="18" charset="0"/>
                <a:cs typeface="Arial" pitchFamily="34" charset="0"/>
              </a:endParaRPr>
            </a:p>
          </p:txBody>
        </p:sp>
      </p:grpSp>
      <p:sp>
        <p:nvSpPr>
          <p:cNvPr id="12" name="Rectangle 11"/>
          <p:cNvSpPr/>
          <p:nvPr/>
        </p:nvSpPr>
        <p:spPr>
          <a:xfrm>
            <a:off x="179388" y="981075"/>
            <a:ext cx="5607050" cy="461963"/>
          </a:xfrm>
          <a:prstGeom prst="rect">
            <a:avLst/>
          </a:prstGeom>
        </p:spPr>
        <p:txBody>
          <a:bodyPr wrap="none">
            <a:spAutoFit/>
          </a:bodyPr>
          <a:lstStyle/>
          <a:p>
            <a:r>
              <a:rPr lang="en-US" sz="2400" i="1">
                <a:effectLst>
                  <a:outerShdw blurRad="38100" dist="38100" dir="2700000" algn="tl">
                    <a:srgbClr val="C0C0C0"/>
                  </a:outerShdw>
                </a:effectLst>
                <a:latin typeface="Calibri" pitchFamily="34" charset="0"/>
                <a:ea typeface="Times New Roman" pitchFamily="18" charset="0"/>
                <a:cs typeface="Arial" pitchFamily="34" charset="0"/>
              </a:rPr>
              <a:t>Total workforce (2008), 37.02 Million  </a:t>
            </a:r>
            <a:endParaRPr lang="th-TH" sz="2400" i="1">
              <a:effectLst>
                <a:outerShdw blurRad="38100" dist="38100" dir="2700000" algn="tl">
                  <a:srgbClr val="C0C0C0"/>
                </a:outerShdw>
              </a:effectLst>
              <a:latin typeface="Calibri" pitchFamily="34" charset="0"/>
              <a:ea typeface="Times New Roman" pitchFamily="18" charset="0"/>
              <a:cs typeface="Cordia New" pitchFamily="34" charset="-34"/>
            </a:endParaRPr>
          </a:p>
        </p:txBody>
      </p:sp>
      <p:sp>
        <p:nvSpPr>
          <p:cNvPr id="13" name="Striped Right Arrow 12"/>
          <p:cNvSpPr/>
          <p:nvPr/>
        </p:nvSpPr>
        <p:spPr bwMode="auto">
          <a:xfrm rot="5400000">
            <a:off x="2640013" y="1257300"/>
            <a:ext cx="684212" cy="1284288"/>
          </a:xfrm>
          <a:prstGeom prst="stripedRightArrow">
            <a:avLst/>
          </a:prstGeom>
          <a:ln>
            <a:headEnd/>
            <a:tailEnd/>
          </a:ln>
        </p:spPr>
        <p:style>
          <a:lnRef idx="3">
            <a:schemeClr val="lt1"/>
          </a:lnRef>
          <a:fillRef idx="1">
            <a:schemeClr val="dk1"/>
          </a:fillRef>
          <a:effectRef idx="1">
            <a:schemeClr val="dk1"/>
          </a:effectRef>
          <a:fontRef idx="minor">
            <a:schemeClr val="lt1"/>
          </a:fontRef>
        </p:style>
        <p:txBody>
          <a:bodyPr anchor="ctr">
            <a:spAutoFit/>
          </a:bodyPr>
          <a:lstStyle/>
          <a:p>
            <a:pPr algn="ctr" fontAlgn="auto">
              <a:spcBef>
                <a:spcPts val="0"/>
              </a:spcBef>
              <a:spcAft>
                <a:spcPts val="0"/>
              </a:spcAft>
              <a:defRPr/>
            </a:pPr>
            <a:endParaRPr lang="th-TH" sz="3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solidFill>
              <a:effectLst>
                <a:outerShdw blurRad="50800" dist="40000" dir="5400000" algn="tl" rotWithShape="0">
                  <a:srgbClr val="000000">
                    <a:shade val="5000"/>
                    <a:satMod val="120000"/>
                    <a:alpha val="33000"/>
                  </a:srgbClr>
                </a:outerShdw>
              </a:effectLst>
              <a:latin typeface="Arial" pitchFamily="34" charset="0"/>
              <a:ea typeface="Times New Roman" pitchFamily="18" charset="0"/>
              <a:cs typeface="Arial" pitchFamily="34" charset="0"/>
            </a:endParaRPr>
          </a:p>
        </p:txBody>
      </p:sp>
      <p:graphicFrame>
        <p:nvGraphicFramePr>
          <p:cNvPr id="14" name="แผนภูมิ 13"/>
          <p:cNvGraphicFramePr/>
          <p:nvPr/>
        </p:nvGraphicFramePr>
        <p:xfrm>
          <a:off x="251520" y="4005064"/>
          <a:ext cx="5220072" cy="285293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214313" y="2214563"/>
            <a:ext cx="2643187" cy="1384300"/>
          </a:xfrm>
          <a:prstGeom prst="rect">
            <a:avLst/>
          </a:prstGeom>
          <a:noFill/>
        </p:spPr>
        <p:txBody>
          <a:bodyPr>
            <a:spAutoFit/>
          </a:bodyPr>
          <a:lstStyle/>
          <a:p>
            <a:r>
              <a:rPr lang="th-TH" sz="1000">
                <a:latin typeface="Tahoma" pitchFamily="34" charset="0"/>
                <a:cs typeface="Tahoma" pitchFamily="34" charset="0"/>
              </a:rPr>
              <a:t>ที่มา</a:t>
            </a:r>
            <a:r>
              <a:rPr lang="en-US" sz="1000">
                <a:latin typeface="Tahoma" pitchFamily="34" charset="0"/>
                <a:cs typeface="Tahoma" pitchFamily="34" charset="0"/>
              </a:rPr>
              <a:t>: </a:t>
            </a:r>
            <a:r>
              <a:rPr lang="th-TH" sz="1000">
                <a:latin typeface="Tahoma" pitchFamily="34" charset="0"/>
                <a:cs typeface="Tahoma" pitchFamily="34" charset="0"/>
              </a:rPr>
              <a:t>สำนักงานสถิติแห่งชาติ</a:t>
            </a:r>
          </a:p>
          <a:p>
            <a:r>
              <a:rPr lang="th-TH" sz="1000">
                <a:latin typeface="Tahoma" pitchFamily="34" charset="0"/>
                <a:cs typeface="Tahoma" pitchFamily="34" charset="0"/>
              </a:rPr>
              <a:t>หมายเหตุ</a:t>
            </a:r>
            <a:r>
              <a:rPr lang="en-US" sz="1000">
                <a:latin typeface="Tahoma" pitchFamily="34" charset="0"/>
                <a:cs typeface="Tahoma" pitchFamily="34" charset="0"/>
              </a:rPr>
              <a:t>: </a:t>
            </a:r>
            <a:endParaRPr lang="th-TH" sz="1000">
              <a:latin typeface="Tahoma" pitchFamily="34" charset="0"/>
              <a:cs typeface="Tahoma" pitchFamily="34" charset="0"/>
            </a:endParaRPr>
          </a:p>
          <a:p>
            <a:r>
              <a:rPr lang="en-US" sz="1000">
                <a:latin typeface="Tahoma" pitchFamily="34" charset="0"/>
                <a:cs typeface="Tahoma" pitchFamily="34" charset="0"/>
              </a:rPr>
              <a:t>1. low skilled worker </a:t>
            </a:r>
            <a:r>
              <a:rPr lang="th-TH" sz="1000">
                <a:latin typeface="Tahoma" pitchFamily="34" charset="0"/>
                <a:cs typeface="Tahoma" pitchFamily="34" charset="0"/>
              </a:rPr>
              <a:t>– ผู้ทำงานที่มี</a:t>
            </a:r>
          </a:p>
          <a:p>
            <a:r>
              <a:rPr lang="th-TH" sz="1000">
                <a:latin typeface="Tahoma" pitchFamily="34" charset="0"/>
                <a:cs typeface="Tahoma" pitchFamily="34" charset="0"/>
              </a:rPr>
              <a:t>   การศึกษาระดับม.ต้นหรือต่ำกว่า</a:t>
            </a:r>
          </a:p>
          <a:p>
            <a:r>
              <a:rPr lang="th-TH" sz="1000">
                <a:latin typeface="Tahoma" pitchFamily="34" charset="0"/>
                <a:cs typeface="Tahoma" pitchFamily="34" charset="0"/>
              </a:rPr>
              <a:t>2. </a:t>
            </a:r>
            <a:r>
              <a:rPr lang="en-US" sz="1000">
                <a:latin typeface="Tahoma" pitchFamily="34" charset="0"/>
                <a:cs typeface="Tahoma" pitchFamily="34" charset="0"/>
              </a:rPr>
              <a:t>medium skilled worker </a:t>
            </a:r>
            <a:r>
              <a:rPr lang="th-TH" sz="1000">
                <a:latin typeface="Tahoma" pitchFamily="34" charset="0"/>
                <a:cs typeface="Tahoma" pitchFamily="34" charset="0"/>
              </a:rPr>
              <a:t>– ผู้ทำงานที่มี</a:t>
            </a:r>
          </a:p>
          <a:p>
            <a:r>
              <a:rPr lang="th-TH" sz="1000">
                <a:latin typeface="Tahoma" pitchFamily="34" charset="0"/>
                <a:cs typeface="Tahoma" pitchFamily="34" charset="0"/>
              </a:rPr>
              <a:t>   การศึกษาระดับม.ปลาย ปวช. ปวส.</a:t>
            </a:r>
          </a:p>
          <a:p>
            <a:r>
              <a:rPr lang="th-TH" sz="1000">
                <a:latin typeface="Tahoma" pitchFamily="34" charset="0"/>
                <a:cs typeface="Tahoma" pitchFamily="34" charset="0"/>
              </a:rPr>
              <a:t>3. </a:t>
            </a:r>
            <a:r>
              <a:rPr lang="en-US" sz="1000">
                <a:latin typeface="Tahoma" pitchFamily="34" charset="0"/>
                <a:cs typeface="Tahoma" pitchFamily="34" charset="0"/>
              </a:rPr>
              <a:t>knowledge worker </a:t>
            </a:r>
            <a:r>
              <a:rPr lang="th-TH" sz="1000">
                <a:latin typeface="Tahoma" pitchFamily="34" charset="0"/>
                <a:cs typeface="Tahoma" pitchFamily="34" charset="0"/>
              </a:rPr>
              <a:t>– ผู้ทำงานที่มี</a:t>
            </a:r>
          </a:p>
          <a:p>
            <a:r>
              <a:rPr lang="th-TH" sz="1000">
                <a:latin typeface="Tahoma" pitchFamily="34" charset="0"/>
                <a:cs typeface="Tahoma" pitchFamily="34" charset="0"/>
              </a:rPr>
              <a:t>   การศึกษาระดับปริญญาตรีขึ้นไป</a:t>
            </a:r>
          </a:p>
        </p:txBody>
      </p:sp>
      <p:sp>
        <p:nvSpPr>
          <p:cNvPr id="2057" name="TextBox 15"/>
          <p:cNvSpPr txBox="1">
            <a:spLocks noChangeArrowheads="1"/>
          </p:cNvSpPr>
          <p:nvPr/>
        </p:nvSpPr>
        <p:spPr bwMode="auto">
          <a:xfrm>
            <a:off x="3000375" y="3786188"/>
            <a:ext cx="1655763" cy="415925"/>
          </a:xfrm>
          <a:prstGeom prst="rect">
            <a:avLst/>
          </a:prstGeom>
          <a:noFill/>
          <a:ln w="9525">
            <a:noFill/>
            <a:miter lim="800000"/>
            <a:headEnd/>
            <a:tailEnd/>
          </a:ln>
        </p:spPr>
        <p:txBody>
          <a:bodyPr>
            <a:spAutoFit/>
          </a:bodyPr>
          <a:lstStyle/>
          <a:p>
            <a:r>
              <a:rPr lang="th-TH" sz="1000">
                <a:latin typeface="Tahoma" pitchFamily="34" charset="0"/>
                <a:cs typeface="Tahoma" pitchFamily="34" charset="0"/>
              </a:rPr>
              <a:t>ที่มา</a:t>
            </a:r>
            <a:r>
              <a:rPr lang="en-US" sz="1000">
                <a:latin typeface="Tahoma" pitchFamily="34" charset="0"/>
                <a:cs typeface="Tahoma" pitchFamily="34" charset="0"/>
              </a:rPr>
              <a:t>: </a:t>
            </a:r>
            <a:r>
              <a:rPr lang="th-TH" sz="1000">
                <a:latin typeface="Tahoma" pitchFamily="34" charset="0"/>
                <a:cs typeface="Tahoma" pitchFamily="34" charset="0"/>
              </a:rPr>
              <a:t>สำนักงานสถิติแห่งชาติ</a:t>
            </a:r>
          </a:p>
        </p:txBody>
      </p:sp>
      <p:sp>
        <p:nvSpPr>
          <p:cNvPr id="2058" name="TextBox 16"/>
          <p:cNvSpPr txBox="1">
            <a:spLocks noChangeArrowheads="1"/>
          </p:cNvSpPr>
          <p:nvPr/>
        </p:nvSpPr>
        <p:spPr bwMode="auto">
          <a:xfrm>
            <a:off x="5940425" y="2205038"/>
            <a:ext cx="1631950" cy="577850"/>
          </a:xfrm>
          <a:prstGeom prst="rect">
            <a:avLst/>
          </a:prstGeom>
          <a:noFill/>
          <a:ln w="9525">
            <a:noFill/>
            <a:miter lim="800000"/>
            <a:headEnd/>
            <a:tailEnd/>
          </a:ln>
        </p:spPr>
        <p:txBody>
          <a:bodyPr>
            <a:spAutoFit/>
          </a:bodyPr>
          <a:lstStyle/>
          <a:p>
            <a:r>
              <a:rPr lang="th-TH" sz="1000">
                <a:latin typeface="Tahoma" pitchFamily="34" charset="0"/>
                <a:cs typeface="Tahoma" pitchFamily="34" charset="0"/>
              </a:rPr>
              <a:t>หมายเหตุ</a:t>
            </a:r>
            <a:r>
              <a:rPr lang="en-US" sz="1000">
                <a:latin typeface="Tahoma" pitchFamily="34" charset="0"/>
                <a:cs typeface="Tahoma" pitchFamily="34" charset="0"/>
              </a:rPr>
              <a:t>: </a:t>
            </a:r>
            <a:r>
              <a:rPr lang="th-TH" sz="1000">
                <a:latin typeface="Tahoma" pitchFamily="34" charset="0"/>
                <a:cs typeface="Tahoma" pitchFamily="34" charset="0"/>
              </a:rPr>
              <a:t>สมมติฐาน </a:t>
            </a:r>
          </a:p>
          <a:p>
            <a:r>
              <a:rPr lang="th-TH" sz="1000">
                <a:latin typeface="Tahoma" pitchFamily="34" charset="0"/>
                <a:cs typeface="Tahoma" pitchFamily="34" charset="0"/>
              </a:rPr>
              <a:t>สัดส่วน ป.ตรี 70</a:t>
            </a:r>
            <a:r>
              <a:rPr lang="en-US" sz="1000">
                <a:latin typeface="Tahoma" pitchFamily="34" charset="0"/>
                <a:cs typeface="Tahoma" pitchFamily="34" charset="0"/>
              </a:rPr>
              <a:t>%</a:t>
            </a:r>
            <a:r>
              <a:rPr lang="th-TH" sz="1000">
                <a:latin typeface="Tahoma" pitchFamily="34" charset="0"/>
                <a:cs typeface="Tahoma" pitchFamily="34" charset="0"/>
              </a:rPr>
              <a:t>, ป.โท 25</a:t>
            </a:r>
            <a:r>
              <a:rPr lang="en-US" sz="1000">
                <a:latin typeface="Tahoma" pitchFamily="34" charset="0"/>
                <a:cs typeface="Tahoma" pitchFamily="34" charset="0"/>
              </a:rPr>
              <a:t>%, </a:t>
            </a:r>
            <a:r>
              <a:rPr lang="th-TH" sz="1000">
                <a:latin typeface="Tahoma" pitchFamily="34" charset="0"/>
                <a:cs typeface="Tahoma" pitchFamily="34" charset="0"/>
              </a:rPr>
              <a:t>ป.เอก 5</a:t>
            </a:r>
            <a:r>
              <a:rPr lang="en-US" sz="1000">
                <a:latin typeface="Tahoma" pitchFamily="34" charset="0"/>
                <a:cs typeface="Tahoma" pitchFamily="34" charset="0"/>
              </a:rPr>
              <a:t>%</a:t>
            </a:r>
            <a:endParaRPr lang="th-TH" sz="1000">
              <a:latin typeface="Tahoma" pitchFamily="34" charset="0"/>
              <a:cs typeface="Tahoma" pitchFamily="34" charset="0"/>
            </a:endParaRPr>
          </a:p>
        </p:txBody>
      </p:sp>
      <p:sp>
        <p:nvSpPr>
          <p:cNvPr id="16" name="ตัวยึดหมายเลขภาพนิ่ง 8"/>
          <p:cNvSpPr>
            <a:spLocks noGrp="1"/>
          </p:cNvSpPr>
          <p:nvPr>
            <p:ph type="sldNum" sz="quarter" idx="12"/>
          </p:nvPr>
        </p:nvSpPr>
        <p:spPr/>
        <p:txBody>
          <a:bodyPr/>
          <a:lstStyle/>
          <a:p>
            <a:fld id="{6A3ABF41-5293-4F31-9739-8959FD73ECCA}" type="slidenum">
              <a:rPr lang="th-TH" sz="1400"/>
              <a:pPr/>
              <a:t>69</a:t>
            </a:fld>
            <a:endParaRPr lang="th-TH" sz="1400"/>
          </a:p>
        </p:txBody>
      </p:sp>
      <p:cxnSp>
        <p:nvCxnSpPr>
          <p:cNvPr id="18" name="ตัวเชื่อมต่อตรง 17"/>
          <p:cNvCxnSpPr/>
          <p:nvPr/>
        </p:nvCxnSpPr>
        <p:spPr>
          <a:xfrm rot="16200000" flipH="1">
            <a:off x="5147469" y="2924969"/>
            <a:ext cx="288925"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p:cNvCxnSpPr/>
          <p:nvPr/>
        </p:nvCxnSpPr>
        <p:spPr>
          <a:xfrm rot="16200000" flipH="1">
            <a:off x="4463256" y="3825082"/>
            <a:ext cx="504825"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ลูกศรลง 23"/>
          <p:cNvSpPr/>
          <p:nvPr/>
        </p:nvSpPr>
        <p:spPr>
          <a:xfrm rot="17765224">
            <a:off x="6247607" y="3256756"/>
            <a:ext cx="431800" cy="792163"/>
          </a:xfrm>
          <a:prstGeom prst="down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grpSp>
        <p:nvGrpSpPr>
          <p:cNvPr id="3" name="กลุ่ม 40"/>
          <p:cNvGrpSpPr>
            <a:grpSpLocks/>
          </p:cNvGrpSpPr>
          <p:nvPr/>
        </p:nvGrpSpPr>
        <p:grpSpPr bwMode="auto">
          <a:xfrm>
            <a:off x="6300788" y="3789363"/>
            <a:ext cx="2620962" cy="1903412"/>
            <a:chOff x="5782162" y="3573016"/>
            <a:chExt cx="3664802" cy="2623939"/>
          </a:xfrm>
        </p:grpSpPr>
        <p:graphicFrame>
          <p:nvGraphicFramePr>
            <p:cNvPr id="26" name="แผนภูมิ 25"/>
            <p:cNvGraphicFramePr/>
            <p:nvPr/>
          </p:nvGraphicFramePr>
          <p:xfrm>
            <a:off x="6948264" y="4581128"/>
            <a:ext cx="1728193" cy="1615827"/>
          </p:xfrm>
          <a:graphic>
            <a:graphicData uri="http://schemas.openxmlformats.org/drawingml/2006/chart">
              <c:chart xmlns:c="http://schemas.openxmlformats.org/drawingml/2006/chart" xmlns:r="http://schemas.openxmlformats.org/officeDocument/2006/relationships" r:id="rId5"/>
            </a:graphicData>
          </a:graphic>
        </p:graphicFrame>
        <p:sp>
          <p:nvSpPr>
            <p:cNvPr id="7187" name="TextBox 26"/>
            <p:cNvSpPr txBox="1">
              <a:spLocks noChangeArrowheads="1"/>
            </p:cNvSpPr>
            <p:nvPr/>
          </p:nvSpPr>
          <p:spPr bwMode="auto">
            <a:xfrm>
              <a:off x="6919625" y="3573016"/>
              <a:ext cx="2304633" cy="721282"/>
            </a:xfrm>
            <a:prstGeom prst="rect">
              <a:avLst/>
            </a:prstGeom>
            <a:noFill/>
            <a:ln w="9525">
              <a:noFill/>
              <a:miter lim="800000"/>
              <a:headEnd/>
              <a:tailEnd/>
            </a:ln>
          </p:spPr>
          <p:txBody>
            <a:bodyPr wrap="none">
              <a:spAutoFit/>
            </a:bodyPr>
            <a:lstStyle/>
            <a:p>
              <a:pPr algn="ctr"/>
              <a:r>
                <a:rPr lang="en-US" sz="1400" b="1">
                  <a:latin typeface="Tahoma" pitchFamily="34" charset="0"/>
                  <a:cs typeface="Tahoma" pitchFamily="34" charset="0"/>
                </a:rPr>
                <a:t>R&amp;D personnel, </a:t>
              </a:r>
            </a:p>
            <a:p>
              <a:pPr algn="ctr"/>
              <a:r>
                <a:rPr lang="en-US" sz="1400" b="1">
                  <a:latin typeface="Tahoma" pitchFamily="34" charset="0"/>
                  <a:cs typeface="Tahoma" pitchFamily="34" charset="0"/>
                </a:rPr>
                <a:t>73,498*</a:t>
              </a:r>
              <a:endParaRPr lang="th-TH" sz="1400" b="1">
                <a:latin typeface="Tahoma" pitchFamily="34" charset="0"/>
                <a:cs typeface="Tahoma" pitchFamily="34" charset="0"/>
              </a:endParaRPr>
            </a:p>
          </p:txBody>
        </p:sp>
        <p:sp>
          <p:nvSpPr>
            <p:cNvPr id="7188" name="TextBox 27"/>
            <p:cNvSpPr txBox="1">
              <a:spLocks noChangeArrowheads="1"/>
            </p:cNvSpPr>
            <p:nvPr/>
          </p:nvSpPr>
          <p:spPr bwMode="auto">
            <a:xfrm>
              <a:off x="6084169" y="4267717"/>
              <a:ext cx="1529587" cy="461666"/>
            </a:xfrm>
            <a:prstGeom prst="rect">
              <a:avLst/>
            </a:prstGeom>
            <a:noFill/>
            <a:ln w="9525">
              <a:noFill/>
              <a:miter lim="800000"/>
              <a:headEnd/>
              <a:tailEnd/>
            </a:ln>
          </p:spPr>
          <p:txBody>
            <a:bodyPr wrap="none">
              <a:spAutoFit/>
            </a:bodyPr>
            <a:lstStyle/>
            <a:p>
              <a:r>
                <a:rPr lang="en-US" sz="1200" b="1">
                  <a:latin typeface="Tahoma" pitchFamily="34" charset="0"/>
                  <a:cs typeface="Tahoma" pitchFamily="34" charset="0"/>
                </a:rPr>
                <a:t>Supporting staff, </a:t>
              </a:r>
            </a:p>
            <a:p>
              <a:r>
                <a:rPr lang="en-US" sz="1200">
                  <a:latin typeface="Tahoma" pitchFamily="34" charset="0"/>
                  <a:cs typeface="Tahoma" pitchFamily="34" charset="0"/>
                </a:rPr>
                <a:t>15,338</a:t>
              </a:r>
              <a:endParaRPr lang="th-TH" sz="1200">
                <a:latin typeface="Tahoma" pitchFamily="34" charset="0"/>
                <a:cs typeface="Tahoma" pitchFamily="34" charset="0"/>
              </a:endParaRPr>
            </a:p>
          </p:txBody>
        </p:sp>
        <p:cxnSp>
          <p:nvCxnSpPr>
            <p:cNvPr id="30" name="ตัวเชื่อมต่อหักมุม 29"/>
            <p:cNvCxnSpPr/>
            <p:nvPr/>
          </p:nvCxnSpPr>
          <p:spPr>
            <a:xfrm rot="16200000" flipV="1">
              <a:off x="7021129" y="4581538"/>
              <a:ext cx="358904" cy="359599"/>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90" name="TextBox 34"/>
            <p:cNvSpPr txBox="1">
              <a:spLocks noChangeArrowheads="1"/>
            </p:cNvSpPr>
            <p:nvPr/>
          </p:nvSpPr>
          <p:spPr bwMode="auto">
            <a:xfrm>
              <a:off x="5782162" y="5657118"/>
              <a:ext cx="1104790" cy="461666"/>
            </a:xfrm>
            <a:prstGeom prst="rect">
              <a:avLst/>
            </a:prstGeom>
            <a:noFill/>
            <a:ln w="9525">
              <a:noFill/>
              <a:miter lim="800000"/>
              <a:headEnd/>
              <a:tailEnd/>
            </a:ln>
          </p:spPr>
          <p:txBody>
            <a:bodyPr wrap="none">
              <a:spAutoFit/>
            </a:bodyPr>
            <a:lstStyle/>
            <a:p>
              <a:r>
                <a:rPr lang="en-US" sz="1200" b="1">
                  <a:latin typeface="Tahoma" pitchFamily="34" charset="0"/>
                  <a:cs typeface="Tahoma" pitchFamily="34" charset="0"/>
                </a:rPr>
                <a:t>Technician, </a:t>
              </a:r>
            </a:p>
            <a:p>
              <a:r>
                <a:rPr lang="en-US" sz="1200">
                  <a:latin typeface="Tahoma" pitchFamily="34" charset="0"/>
                  <a:cs typeface="Tahoma" pitchFamily="34" charset="0"/>
                </a:rPr>
                <a:t>19,178</a:t>
              </a:r>
              <a:endParaRPr lang="th-TH" sz="1200">
                <a:latin typeface="Tahoma" pitchFamily="34" charset="0"/>
                <a:cs typeface="Tahoma" pitchFamily="34" charset="0"/>
              </a:endParaRPr>
            </a:p>
          </p:txBody>
        </p:sp>
        <p:cxnSp>
          <p:nvCxnSpPr>
            <p:cNvPr id="37" name="ตัวเชื่อมต่อตรง 36"/>
            <p:cNvCxnSpPr/>
            <p:nvPr/>
          </p:nvCxnSpPr>
          <p:spPr>
            <a:xfrm rot="10800000" flipV="1">
              <a:off x="6989705" y="5557930"/>
              <a:ext cx="301886" cy="1991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p:cNvCxnSpPr/>
            <p:nvPr/>
          </p:nvCxnSpPr>
          <p:spPr>
            <a:xfrm rot="10800000" flipV="1">
              <a:off x="8099578" y="4724135"/>
              <a:ext cx="310765" cy="2319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93" name="TextBox 39"/>
            <p:cNvSpPr txBox="1">
              <a:spLocks noChangeArrowheads="1"/>
            </p:cNvSpPr>
            <p:nvPr/>
          </p:nvSpPr>
          <p:spPr bwMode="auto">
            <a:xfrm>
              <a:off x="8298892" y="4763932"/>
              <a:ext cx="1148072" cy="461666"/>
            </a:xfrm>
            <a:prstGeom prst="rect">
              <a:avLst/>
            </a:prstGeom>
            <a:noFill/>
            <a:ln w="9525">
              <a:noFill/>
              <a:miter lim="800000"/>
              <a:headEnd/>
              <a:tailEnd/>
            </a:ln>
          </p:spPr>
          <p:txBody>
            <a:bodyPr wrap="none">
              <a:spAutoFit/>
            </a:bodyPr>
            <a:lstStyle/>
            <a:p>
              <a:r>
                <a:rPr lang="en-US" sz="1200" b="1">
                  <a:latin typeface="Tahoma" pitchFamily="34" charset="0"/>
                  <a:cs typeface="Tahoma" pitchFamily="34" charset="0"/>
                </a:rPr>
                <a:t>Researcher, </a:t>
              </a:r>
            </a:p>
            <a:p>
              <a:r>
                <a:rPr lang="en-US" sz="1200">
                  <a:latin typeface="Tahoma" pitchFamily="34" charset="0"/>
                  <a:cs typeface="Tahoma" pitchFamily="34" charset="0"/>
                </a:rPr>
                <a:t>38,982</a:t>
              </a:r>
            </a:p>
          </p:txBody>
        </p:sp>
      </p:grpSp>
      <p:sp>
        <p:nvSpPr>
          <p:cNvPr id="7183" name="TextBox 27"/>
          <p:cNvSpPr txBox="1">
            <a:spLocks noChangeArrowheads="1"/>
          </p:cNvSpPr>
          <p:nvPr/>
        </p:nvSpPr>
        <p:spPr bwMode="auto">
          <a:xfrm>
            <a:off x="6629400" y="2906713"/>
            <a:ext cx="2500313" cy="579437"/>
          </a:xfrm>
          <a:prstGeom prst="rect">
            <a:avLst/>
          </a:prstGeom>
          <a:solidFill>
            <a:srgbClr val="EFFF1D"/>
          </a:solidFill>
          <a:ln w="9525">
            <a:solidFill>
              <a:schemeClr val="tx1"/>
            </a:solidFill>
            <a:prstDash val="dash"/>
            <a:miter lim="800000"/>
            <a:headEnd/>
            <a:tailEnd/>
          </a:ln>
        </p:spPr>
        <p:txBody>
          <a:bodyPr>
            <a:spAutoFit/>
          </a:bodyPr>
          <a:lstStyle/>
          <a:p>
            <a:pPr algn="ctr">
              <a:lnSpc>
                <a:spcPts val="1900"/>
              </a:lnSpc>
            </a:pPr>
            <a:r>
              <a:rPr lang="en-US" sz="1600" b="1">
                <a:latin typeface="TH SarabunPSK" pitchFamily="34" charset="-34"/>
                <a:cs typeface="TH SarabunPSK" pitchFamily="34" charset="-34"/>
              </a:rPr>
              <a:t>*</a:t>
            </a:r>
            <a:r>
              <a:rPr lang="th-TH" sz="1600" b="1">
                <a:latin typeface="TH SarabunPSK" pitchFamily="34" charset="-34"/>
                <a:cs typeface="TH SarabunPSK" pitchFamily="34" charset="-34"/>
              </a:rPr>
              <a:t>แปลงจากจำนวนบุคลากร </a:t>
            </a:r>
            <a:r>
              <a:rPr lang="en-US" sz="1600" b="1">
                <a:latin typeface="TH SarabunPSK" pitchFamily="34" charset="-34"/>
                <a:ea typeface="Tahoma" pitchFamily="34" charset="0"/>
                <a:cs typeface="TH SarabunPSK" pitchFamily="34" charset="-34"/>
              </a:rPr>
              <a:t>42,624 </a:t>
            </a:r>
            <a:r>
              <a:rPr lang="th-TH" sz="1600" b="1">
                <a:latin typeface="TH SarabunPSK" pitchFamily="34" charset="-34"/>
                <a:ea typeface="Tahoma" pitchFamily="34" charset="0"/>
                <a:cs typeface="TH SarabunPSK" pitchFamily="34" charset="-34"/>
              </a:rPr>
              <a:t>คน </a:t>
            </a:r>
            <a:r>
              <a:rPr lang="en-US" sz="1600" b="1">
                <a:latin typeface="TH SarabunPSK" pitchFamily="34" charset="-34"/>
                <a:ea typeface="Tahoma" pitchFamily="34" charset="0"/>
                <a:cs typeface="TH SarabunPSK" pitchFamily="34" charset="-34"/>
              </a:rPr>
              <a:t>(</a:t>
            </a:r>
            <a:r>
              <a:rPr lang="en-US" sz="1600" b="1">
                <a:latin typeface="TH SarabunPSK" pitchFamily="34" charset="-34"/>
                <a:cs typeface="TH SarabunPSK" pitchFamily="34" charset="-34"/>
              </a:rPr>
              <a:t>FTE) </a:t>
            </a:r>
            <a:r>
              <a:rPr lang="th-TH" sz="1600" b="1">
                <a:latin typeface="TH SarabunPSK" pitchFamily="34" charset="-34"/>
                <a:cs typeface="TH SarabunPSK" pitchFamily="34" charset="-34"/>
              </a:rPr>
              <a:t>เป็น </a:t>
            </a:r>
            <a:r>
              <a:rPr lang="en-US" sz="1600" b="1">
                <a:latin typeface="TH SarabunPSK" pitchFamily="34" charset="-34"/>
                <a:cs typeface="TH SarabunPSK" pitchFamily="34" charset="-34"/>
              </a:rPr>
              <a:t>73,498 </a:t>
            </a:r>
            <a:r>
              <a:rPr lang="th-TH" sz="1600" b="1">
                <a:latin typeface="TH SarabunPSK" pitchFamily="34" charset="-34"/>
                <a:cs typeface="TH SarabunPSK" pitchFamily="34" charset="-34"/>
              </a:rPr>
              <a:t>คน</a:t>
            </a:r>
            <a:r>
              <a:rPr lang="en-US" sz="1600" b="1">
                <a:latin typeface="TH SarabunPSK" pitchFamily="34" charset="-34"/>
                <a:cs typeface="TH SarabunPSK" pitchFamily="34" charset="-34"/>
              </a:rPr>
              <a:t> (head count)</a:t>
            </a:r>
            <a:endParaRPr lang="th-TH" sz="1600" b="1">
              <a:latin typeface="TH SarabunPSK" pitchFamily="34" charset="-34"/>
              <a:cs typeface="TH SarabunPSK" pitchFamily="34" charset="-34"/>
            </a:endParaRPr>
          </a:p>
        </p:txBody>
      </p:sp>
      <p:cxnSp>
        <p:nvCxnSpPr>
          <p:cNvPr id="31" name="Straight Connector 30"/>
          <p:cNvCxnSpPr>
            <a:stCxn id="7183" idx="2"/>
          </p:cNvCxnSpPr>
          <p:nvPr/>
        </p:nvCxnSpPr>
        <p:spPr>
          <a:xfrm rot="16200000" flipH="1">
            <a:off x="7647781" y="3718719"/>
            <a:ext cx="657225" cy="192088"/>
          </a:xfrm>
          <a:prstGeom prst="line">
            <a:avLst/>
          </a:prstGeom>
        </p:spPr>
        <p:style>
          <a:lnRef idx="1">
            <a:schemeClr val="accent1"/>
          </a:lnRef>
          <a:fillRef idx="0">
            <a:schemeClr val="accent1"/>
          </a:fillRef>
          <a:effectRef idx="0">
            <a:schemeClr val="accent1"/>
          </a:effectRef>
          <a:fontRef idx="minor">
            <a:schemeClr val="tx1"/>
          </a:fontRef>
        </p:style>
      </p:cxnSp>
      <p:pic>
        <p:nvPicPr>
          <p:cNvPr id="7185" name="Picture 7" descr="E:\BOW\0ther\LOGO\STI_Final_Logo_Web1.jpg"/>
          <p:cNvPicPr>
            <a:picLocks noChangeAspect="1" noChangeArrowheads="1"/>
          </p:cNvPicPr>
          <p:nvPr/>
        </p:nvPicPr>
        <p:blipFill>
          <a:blip r:embed="rId6" cstate="print"/>
          <a:srcRect b="6883"/>
          <a:stretch>
            <a:fillRect/>
          </a:stretch>
        </p:blipFill>
        <p:spPr bwMode="auto">
          <a:xfrm>
            <a:off x="8501063" y="0"/>
            <a:ext cx="642937" cy="827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p:cNvGrpSpPr/>
          <p:nvPr/>
        </p:nvGrpSpPr>
        <p:grpSpPr>
          <a:xfrm>
            <a:off x="539552" y="1196752"/>
            <a:ext cx="8280920" cy="5154653"/>
            <a:chOff x="685800" y="1298101"/>
            <a:chExt cx="7877336" cy="4149633"/>
          </a:xfrm>
        </p:grpSpPr>
        <p:grpSp>
          <p:nvGrpSpPr>
            <p:cNvPr id="6" name="Group 6"/>
            <p:cNvGrpSpPr/>
            <p:nvPr/>
          </p:nvGrpSpPr>
          <p:grpSpPr>
            <a:xfrm>
              <a:off x="5896136" y="1298101"/>
              <a:ext cx="2667000" cy="2772552"/>
              <a:chOff x="5896136" y="1298101"/>
              <a:chExt cx="2667000" cy="2772552"/>
            </a:xfrm>
          </p:grpSpPr>
          <p:sp>
            <p:nvSpPr>
              <p:cNvPr id="1158149" name="AutoShape 5"/>
              <p:cNvSpPr>
                <a:spLocks noChangeArrowheads="1"/>
              </p:cNvSpPr>
              <p:nvPr/>
            </p:nvSpPr>
            <p:spPr bwMode="auto">
              <a:xfrm>
                <a:off x="5896136" y="1821601"/>
                <a:ext cx="2667000" cy="1371600"/>
              </a:xfrm>
              <a:prstGeom prst="chevron">
                <a:avLst>
                  <a:gd name="adj" fmla="val 48611"/>
                </a:avLst>
              </a:prstGeom>
              <a:solidFill>
                <a:schemeClr val="accent5">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flatTx/>
              </a:bodyPr>
              <a:lstStyle/>
              <a:p>
                <a:pPr>
                  <a:defRPr/>
                </a:pPr>
                <a:endParaRPr lang="en-GB" sz="2000" b="1" i="0"/>
              </a:p>
            </p:txBody>
          </p:sp>
          <p:sp>
            <p:nvSpPr>
              <p:cNvPr id="178184" name="Text Box 8"/>
              <p:cNvSpPr txBox="1">
                <a:spLocks noChangeArrowheads="1"/>
              </p:cNvSpPr>
              <p:nvPr/>
            </p:nvSpPr>
            <p:spPr bwMode="auto">
              <a:xfrm>
                <a:off x="6723646" y="2025246"/>
                <a:ext cx="1214108" cy="1114958"/>
              </a:xfrm>
              <a:prstGeom prst="rect">
                <a:avLst/>
              </a:prstGeom>
              <a:noFill/>
              <a:ln w="9525">
                <a:noFill/>
                <a:miter lim="800000"/>
                <a:headEnd/>
                <a:tailEnd/>
              </a:ln>
              <a:effectLst/>
            </p:spPr>
            <p:txBody>
              <a:bodyPr wrap="none">
                <a:spAutoFit/>
              </a:bodyPr>
              <a:lstStyle/>
              <a:p>
                <a:pPr algn="ctr">
                  <a:defRPr/>
                </a:pPr>
                <a:r>
                  <a:rPr lang="en-US" b="1" i="0" dirty="0" smtClean="0">
                    <a:solidFill>
                      <a:schemeClr val="bg1"/>
                    </a:solidFill>
                    <a:effectLst>
                      <a:outerShdw blurRad="38100" dist="38100" dir="2700000" algn="tl">
                        <a:srgbClr val="808080"/>
                      </a:outerShdw>
                    </a:effectLst>
                    <a:ea typeface="MS PGothic" pitchFamily="34" charset="-128"/>
                    <a:cs typeface="Angsana New" pitchFamily="18" charset="-34"/>
                  </a:rPr>
                  <a:t>Innovation</a:t>
                </a:r>
              </a:p>
              <a:p>
                <a:pPr algn="ctr">
                  <a:defRPr/>
                </a:pPr>
                <a:r>
                  <a:rPr lang="en-US" b="1" i="0" dirty="0" smtClean="0">
                    <a:solidFill>
                      <a:schemeClr val="bg1"/>
                    </a:solidFill>
                    <a:effectLst>
                      <a:outerShdw blurRad="38100" dist="38100" dir="2700000" algn="tl">
                        <a:srgbClr val="808080"/>
                      </a:outerShdw>
                    </a:effectLst>
                    <a:ea typeface="MS PGothic" pitchFamily="34" charset="-128"/>
                    <a:cs typeface="Angsana New" pitchFamily="18" charset="-34"/>
                  </a:rPr>
                  <a:t>Driven</a:t>
                </a:r>
              </a:p>
              <a:p>
                <a:pPr algn="ctr">
                  <a:defRPr/>
                </a:pPr>
                <a:r>
                  <a:rPr lang="en-US" b="1" i="0" dirty="0" smtClean="0">
                    <a:solidFill>
                      <a:schemeClr val="bg1"/>
                    </a:solidFill>
                    <a:effectLst>
                      <a:outerShdw blurRad="38100" dist="38100" dir="2700000" algn="tl">
                        <a:srgbClr val="808080"/>
                      </a:outerShdw>
                    </a:effectLst>
                    <a:ea typeface="MS PGothic" pitchFamily="34" charset="-128"/>
                    <a:cs typeface="Angsana New" pitchFamily="18" charset="-34"/>
                  </a:rPr>
                  <a:t>Economy</a:t>
                </a:r>
                <a:endParaRPr lang="th-TH" b="1" i="0" dirty="0">
                  <a:solidFill>
                    <a:schemeClr val="bg1"/>
                  </a:solidFill>
                  <a:effectLst>
                    <a:outerShdw blurRad="38100" dist="38100" dir="2700000" algn="tl">
                      <a:srgbClr val="808080"/>
                    </a:outerShdw>
                  </a:effectLst>
                  <a:ea typeface="MS PGothic" pitchFamily="34" charset="-128"/>
                  <a:cs typeface="Angsana New" pitchFamily="18" charset="-34"/>
                </a:endParaRPr>
              </a:p>
            </p:txBody>
          </p:sp>
          <p:sp>
            <p:nvSpPr>
              <p:cNvPr id="14" name="TextBox 13"/>
              <p:cNvSpPr txBox="1"/>
              <p:nvPr/>
            </p:nvSpPr>
            <p:spPr>
              <a:xfrm>
                <a:off x="6191357" y="1298101"/>
                <a:ext cx="2286000" cy="421206"/>
              </a:xfrm>
              <a:prstGeom prst="rect">
                <a:avLst/>
              </a:prstGeom>
              <a:noFill/>
            </p:spPr>
            <p:txBody>
              <a:bodyPr wrap="square" rtlCol="0">
                <a:spAutoFit/>
              </a:bodyPr>
              <a:lstStyle/>
              <a:p>
                <a:r>
                  <a:rPr lang="en-US" b="1" i="0" dirty="0" smtClean="0"/>
                  <a:t>Less for More</a:t>
                </a:r>
                <a:endParaRPr lang="th-TH" b="1" i="0" dirty="0"/>
              </a:p>
            </p:txBody>
          </p:sp>
          <p:sp>
            <p:nvSpPr>
              <p:cNvPr id="3" name="TextBox 2"/>
              <p:cNvSpPr txBox="1"/>
              <p:nvPr/>
            </p:nvSpPr>
            <p:spPr>
              <a:xfrm>
                <a:off x="6075547" y="3401678"/>
                <a:ext cx="2190334" cy="668975"/>
              </a:xfrm>
              <a:prstGeom prst="rect">
                <a:avLst/>
              </a:prstGeom>
              <a:noFill/>
            </p:spPr>
            <p:txBody>
              <a:bodyPr wrap="none" rtlCol="0">
                <a:spAutoFit/>
              </a:bodyPr>
              <a:lstStyle/>
              <a:p>
                <a:pPr marL="109538" indent="-109538">
                  <a:buFont typeface="Arial" pitchFamily="34" charset="0"/>
                  <a:buChar char="•"/>
                </a:pPr>
                <a:r>
                  <a:rPr lang="en-US" sz="2400" i="0" dirty="0" smtClean="0"/>
                  <a:t>Business</a:t>
                </a:r>
                <a:r>
                  <a:rPr lang="th-TH" sz="2400" i="0" dirty="0" smtClean="0"/>
                  <a:t> </a:t>
                </a:r>
                <a:r>
                  <a:rPr lang="en-US" sz="2400" i="0" dirty="0" smtClean="0"/>
                  <a:t>Sophistication</a:t>
                </a:r>
              </a:p>
              <a:p>
                <a:pPr marL="109538" indent="-109538">
                  <a:buFont typeface="Arial" pitchFamily="34" charset="0"/>
                  <a:buChar char="•"/>
                </a:pPr>
                <a:r>
                  <a:rPr lang="en-US" sz="2400" i="0" dirty="0" smtClean="0"/>
                  <a:t>Innovation</a:t>
                </a:r>
                <a:endParaRPr lang="th-TH" sz="2400" i="0" dirty="0"/>
              </a:p>
            </p:txBody>
          </p:sp>
        </p:grpSp>
        <p:grpSp>
          <p:nvGrpSpPr>
            <p:cNvPr id="7" name="Group 3"/>
            <p:cNvGrpSpPr/>
            <p:nvPr/>
          </p:nvGrpSpPr>
          <p:grpSpPr>
            <a:xfrm>
              <a:off x="685800" y="1298101"/>
              <a:ext cx="2667000" cy="3367193"/>
              <a:chOff x="685800" y="1298101"/>
              <a:chExt cx="2667000" cy="3367193"/>
            </a:xfrm>
          </p:grpSpPr>
          <p:sp>
            <p:nvSpPr>
              <p:cNvPr id="1158147" name="AutoShape 3"/>
              <p:cNvSpPr>
                <a:spLocks noChangeArrowheads="1"/>
              </p:cNvSpPr>
              <p:nvPr/>
            </p:nvSpPr>
            <p:spPr bwMode="auto">
              <a:xfrm>
                <a:off x="685800" y="1821601"/>
                <a:ext cx="2667000" cy="1371600"/>
              </a:xfrm>
              <a:prstGeom prst="chevron">
                <a:avLst>
                  <a:gd name="adj" fmla="val 48611"/>
                </a:avLst>
              </a:prstGeom>
              <a:solidFill>
                <a:srgbClr val="66CC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flatTx/>
              </a:bodyPr>
              <a:lstStyle/>
              <a:p>
                <a:pPr>
                  <a:defRPr/>
                </a:pPr>
                <a:endParaRPr lang="en-GB" sz="2000" b="1" i="0"/>
              </a:p>
            </p:txBody>
          </p:sp>
          <p:sp>
            <p:nvSpPr>
              <p:cNvPr id="178182" name="Text Box 6"/>
              <p:cNvSpPr txBox="1">
                <a:spLocks noChangeArrowheads="1"/>
              </p:cNvSpPr>
              <p:nvPr/>
            </p:nvSpPr>
            <p:spPr bwMode="auto">
              <a:xfrm>
                <a:off x="1636193" y="2025246"/>
                <a:ext cx="1064670" cy="1114958"/>
              </a:xfrm>
              <a:prstGeom prst="rect">
                <a:avLst/>
              </a:prstGeom>
              <a:noFill/>
              <a:ln w="9525">
                <a:noFill/>
                <a:miter lim="800000"/>
                <a:headEnd/>
                <a:tailEnd/>
              </a:ln>
              <a:effectLst/>
            </p:spPr>
            <p:txBody>
              <a:bodyPr wrap="none">
                <a:spAutoFit/>
              </a:bodyPr>
              <a:lstStyle/>
              <a:p>
                <a:pPr algn="ctr">
                  <a:defRPr/>
                </a:pPr>
                <a:r>
                  <a:rPr lang="en-US" b="1" i="0" dirty="0" smtClean="0">
                    <a:effectLst>
                      <a:outerShdw blurRad="38100" dist="38100" dir="2700000" algn="tl">
                        <a:srgbClr val="808080"/>
                      </a:outerShdw>
                    </a:effectLst>
                    <a:ea typeface="MS PGothic" pitchFamily="34" charset="-128"/>
                    <a:cs typeface="Angsana New" pitchFamily="18" charset="-34"/>
                  </a:rPr>
                  <a:t>Factor</a:t>
                </a:r>
              </a:p>
              <a:p>
                <a:pPr algn="ctr">
                  <a:defRPr/>
                </a:pPr>
                <a:r>
                  <a:rPr lang="en-US" b="1" i="0" dirty="0" smtClean="0">
                    <a:effectLst>
                      <a:outerShdw blurRad="38100" dist="38100" dir="2700000" algn="tl">
                        <a:srgbClr val="808080"/>
                      </a:outerShdw>
                    </a:effectLst>
                    <a:ea typeface="MS PGothic" pitchFamily="34" charset="-128"/>
                    <a:cs typeface="Angsana New" pitchFamily="18" charset="-34"/>
                  </a:rPr>
                  <a:t>Driven</a:t>
                </a:r>
              </a:p>
              <a:p>
                <a:pPr algn="ctr">
                  <a:defRPr/>
                </a:pPr>
                <a:r>
                  <a:rPr lang="en-US" b="1" i="0" dirty="0" smtClean="0">
                    <a:effectLst>
                      <a:outerShdw blurRad="38100" dist="38100" dir="2700000" algn="tl">
                        <a:srgbClr val="808080"/>
                      </a:outerShdw>
                    </a:effectLst>
                    <a:ea typeface="MS PGothic" pitchFamily="34" charset="-128"/>
                    <a:cs typeface="Angsana New" pitchFamily="18" charset="-34"/>
                  </a:rPr>
                  <a:t>Economy</a:t>
                </a:r>
                <a:endParaRPr lang="th-TH" b="1" i="0" dirty="0">
                  <a:effectLst>
                    <a:outerShdw blurRad="38100" dist="38100" dir="2700000" algn="tl">
                      <a:srgbClr val="808080"/>
                    </a:outerShdw>
                  </a:effectLst>
                  <a:ea typeface="MS PGothic" pitchFamily="34" charset="-128"/>
                  <a:cs typeface="Angsana New" pitchFamily="18" charset="-34"/>
                </a:endParaRPr>
              </a:p>
            </p:txBody>
          </p:sp>
          <p:sp>
            <p:nvSpPr>
              <p:cNvPr id="2" name="TextBox 1"/>
              <p:cNvSpPr txBox="1"/>
              <p:nvPr/>
            </p:nvSpPr>
            <p:spPr>
              <a:xfrm>
                <a:off x="843032" y="1298101"/>
                <a:ext cx="2286000" cy="421206"/>
              </a:xfrm>
              <a:prstGeom prst="rect">
                <a:avLst/>
              </a:prstGeom>
              <a:noFill/>
            </p:spPr>
            <p:txBody>
              <a:bodyPr wrap="square" rtlCol="0">
                <a:spAutoFit/>
              </a:bodyPr>
              <a:lstStyle/>
              <a:p>
                <a:r>
                  <a:rPr lang="en-US" b="1" i="0" dirty="0"/>
                  <a:t>More for Less</a:t>
                </a:r>
                <a:endParaRPr lang="th-TH" b="1" i="0" dirty="0"/>
              </a:p>
            </p:txBody>
          </p:sp>
          <p:sp>
            <p:nvSpPr>
              <p:cNvPr id="16" name="TextBox 15"/>
              <p:cNvSpPr txBox="1"/>
              <p:nvPr/>
            </p:nvSpPr>
            <p:spPr>
              <a:xfrm>
                <a:off x="757253" y="3401676"/>
                <a:ext cx="2312325" cy="1263618"/>
              </a:xfrm>
              <a:prstGeom prst="rect">
                <a:avLst/>
              </a:prstGeom>
              <a:noFill/>
            </p:spPr>
            <p:txBody>
              <a:bodyPr wrap="none" rtlCol="0">
                <a:spAutoFit/>
              </a:bodyPr>
              <a:lstStyle/>
              <a:p>
                <a:pPr marL="109538" indent="-109538">
                  <a:buFont typeface="Arial" pitchFamily="34" charset="0"/>
                  <a:buChar char="•"/>
                </a:pPr>
                <a:r>
                  <a:rPr lang="en-US" sz="2400" i="0" dirty="0" smtClean="0"/>
                  <a:t>Institution</a:t>
                </a:r>
              </a:p>
              <a:p>
                <a:pPr marL="109538" indent="-109538">
                  <a:buFont typeface="Arial" pitchFamily="34" charset="0"/>
                  <a:buChar char="•"/>
                </a:pPr>
                <a:r>
                  <a:rPr lang="en-US" sz="2400" i="0" dirty="0" smtClean="0"/>
                  <a:t>Physical Infrastructure</a:t>
                </a:r>
              </a:p>
              <a:p>
                <a:pPr marL="109538" indent="-109538">
                  <a:buFont typeface="Arial" pitchFamily="34" charset="0"/>
                  <a:buChar char="•"/>
                </a:pPr>
                <a:r>
                  <a:rPr lang="en-US" sz="2400" i="0" dirty="0" smtClean="0"/>
                  <a:t>Macroeconomic Stability</a:t>
                </a:r>
              </a:p>
              <a:p>
                <a:pPr marL="109538" indent="-109538">
                  <a:buFont typeface="Arial" pitchFamily="34" charset="0"/>
                  <a:buChar char="•"/>
                </a:pPr>
                <a:r>
                  <a:rPr lang="en-US" sz="2400" i="0" dirty="0" smtClean="0"/>
                  <a:t>Basic Human Capital </a:t>
                </a:r>
                <a:endParaRPr lang="th-TH" sz="2400" i="0" dirty="0"/>
              </a:p>
            </p:txBody>
          </p:sp>
        </p:grpSp>
        <p:grpSp>
          <p:nvGrpSpPr>
            <p:cNvPr id="9" name="Group 5"/>
            <p:cNvGrpSpPr/>
            <p:nvPr/>
          </p:nvGrpSpPr>
          <p:grpSpPr>
            <a:xfrm>
              <a:off x="3281312" y="1821633"/>
              <a:ext cx="2747377" cy="3626101"/>
              <a:chOff x="3281312" y="1821633"/>
              <a:chExt cx="2747377" cy="3626101"/>
            </a:xfrm>
          </p:grpSpPr>
          <p:sp>
            <p:nvSpPr>
              <p:cNvPr id="1158148" name="AutoShape 4"/>
              <p:cNvSpPr>
                <a:spLocks noChangeArrowheads="1"/>
              </p:cNvSpPr>
              <p:nvPr/>
            </p:nvSpPr>
            <p:spPr bwMode="auto">
              <a:xfrm>
                <a:off x="3301476" y="1821633"/>
                <a:ext cx="2667000" cy="1371674"/>
              </a:xfrm>
              <a:prstGeom prst="chevron">
                <a:avLst>
                  <a:gd name="adj" fmla="val 48611"/>
                </a:avLst>
              </a:prstGeom>
              <a:solidFill>
                <a:schemeClr val="bg1">
                  <a:lumMod val="6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flatTx/>
              </a:bodyPr>
              <a:lstStyle/>
              <a:p>
                <a:pPr>
                  <a:defRPr/>
                </a:pPr>
                <a:endParaRPr lang="en-GB" sz="2000" b="1" i="0"/>
              </a:p>
            </p:txBody>
          </p:sp>
          <p:sp>
            <p:nvSpPr>
              <p:cNvPr id="178183" name="Text Box 7"/>
              <p:cNvSpPr txBox="1">
                <a:spLocks noChangeArrowheads="1"/>
              </p:cNvSpPr>
              <p:nvPr/>
            </p:nvSpPr>
            <p:spPr bwMode="auto">
              <a:xfrm>
                <a:off x="4246012" y="2025246"/>
                <a:ext cx="1127190" cy="1114958"/>
              </a:xfrm>
              <a:prstGeom prst="rect">
                <a:avLst/>
              </a:prstGeom>
              <a:noFill/>
              <a:ln w="9525">
                <a:noFill/>
                <a:miter lim="800000"/>
                <a:headEnd/>
                <a:tailEnd/>
              </a:ln>
              <a:effectLst/>
            </p:spPr>
            <p:txBody>
              <a:bodyPr wrap="none">
                <a:spAutoFit/>
              </a:bodyPr>
              <a:lstStyle/>
              <a:p>
                <a:pPr algn="ctr">
                  <a:defRPr/>
                </a:pPr>
                <a:r>
                  <a:rPr lang="en-US" b="1" i="0" dirty="0" smtClean="0">
                    <a:effectLst>
                      <a:outerShdw blurRad="38100" dist="38100" dir="2700000" algn="tl">
                        <a:srgbClr val="808080"/>
                      </a:outerShdw>
                    </a:effectLst>
                    <a:ea typeface="MS PGothic" pitchFamily="34" charset="-128"/>
                    <a:cs typeface="Angsana New" pitchFamily="18" charset="-34"/>
                  </a:rPr>
                  <a:t>Efficiency</a:t>
                </a:r>
              </a:p>
              <a:p>
                <a:pPr algn="ctr">
                  <a:defRPr/>
                </a:pPr>
                <a:r>
                  <a:rPr lang="en-US" b="1" i="0" dirty="0" smtClean="0">
                    <a:effectLst>
                      <a:outerShdw blurRad="38100" dist="38100" dir="2700000" algn="tl">
                        <a:srgbClr val="808080"/>
                      </a:outerShdw>
                    </a:effectLst>
                    <a:ea typeface="MS PGothic" pitchFamily="34" charset="-128"/>
                    <a:cs typeface="Angsana New" pitchFamily="18" charset="-34"/>
                  </a:rPr>
                  <a:t>Driven</a:t>
                </a:r>
              </a:p>
              <a:p>
                <a:pPr algn="ctr">
                  <a:defRPr/>
                </a:pPr>
                <a:r>
                  <a:rPr lang="en-US" b="1" i="0" dirty="0" smtClean="0">
                    <a:effectLst>
                      <a:outerShdw blurRad="38100" dist="38100" dir="2700000" algn="tl">
                        <a:srgbClr val="808080"/>
                      </a:outerShdw>
                    </a:effectLst>
                    <a:ea typeface="MS PGothic" pitchFamily="34" charset="-128"/>
                    <a:cs typeface="Angsana New" pitchFamily="18" charset="-34"/>
                  </a:rPr>
                  <a:t>Economy</a:t>
                </a:r>
                <a:endParaRPr lang="th-TH" b="1" i="0" dirty="0">
                  <a:effectLst>
                    <a:outerShdw blurRad="38100" dist="38100" dir="2700000" algn="tl">
                      <a:srgbClr val="808080"/>
                    </a:outerShdw>
                  </a:effectLst>
                  <a:ea typeface="MS PGothic" pitchFamily="34" charset="-128"/>
                  <a:cs typeface="Angsana New" pitchFamily="18" charset="-34"/>
                </a:endParaRPr>
              </a:p>
            </p:txBody>
          </p:sp>
          <p:sp>
            <p:nvSpPr>
              <p:cNvPr id="17" name="TextBox 16"/>
              <p:cNvSpPr txBox="1"/>
              <p:nvPr/>
            </p:nvSpPr>
            <p:spPr>
              <a:xfrm>
                <a:off x="3281312" y="3416034"/>
                <a:ext cx="2747377" cy="2031700"/>
              </a:xfrm>
              <a:prstGeom prst="rect">
                <a:avLst/>
              </a:prstGeom>
              <a:noFill/>
            </p:spPr>
            <p:txBody>
              <a:bodyPr wrap="square" rtlCol="0">
                <a:spAutoFit/>
              </a:bodyPr>
              <a:lstStyle/>
              <a:p>
                <a:pPr marL="109538" indent="-109538">
                  <a:buFont typeface="Arial" pitchFamily="34" charset="0"/>
                  <a:buChar char="•"/>
                </a:pPr>
                <a:r>
                  <a:rPr lang="en-US" sz="2400" i="0" dirty="0" smtClean="0"/>
                  <a:t>Higher Education &amp; Training</a:t>
                </a:r>
              </a:p>
              <a:p>
                <a:pPr marL="109538" indent="-109538">
                  <a:buFont typeface="Arial" pitchFamily="34" charset="0"/>
                  <a:buChar char="•"/>
                </a:pPr>
                <a:r>
                  <a:rPr lang="en-US" sz="2400" i="0" dirty="0" smtClean="0"/>
                  <a:t>Goods Market Efficiency</a:t>
                </a:r>
              </a:p>
              <a:p>
                <a:pPr marL="109538" indent="-109538">
                  <a:buFont typeface="Arial" pitchFamily="34" charset="0"/>
                  <a:buChar char="•"/>
                </a:pPr>
                <a:r>
                  <a:rPr lang="en-US" sz="2400" i="0" dirty="0" smtClean="0"/>
                  <a:t>Labor Market</a:t>
                </a:r>
                <a:r>
                  <a:rPr lang="th-TH" sz="2400" i="0" dirty="0" smtClean="0"/>
                  <a:t> </a:t>
                </a:r>
                <a:r>
                  <a:rPr lang="en-US" sz="2400" i="0" dirty="0" smtClean="0"/>
                  <a:t>Efficiency</a:t>
                </a:r>
              </a:p>
              <a:p>
                <a:pPr marL="109538" indent="-109538">
                  <a:buFont typeface="Arial" pitchFamily="34" charset="0"/>
                  <a:buChar char="•"/>
                </a:pPr>
                <a:r>
                  <a:rPr lang="en-US" sz="2400" i="0" dirty="0" smtClean="0"/>
                  <a:t>Financial Market</a:t>
                </a:r>
                <a:r>
                  <a:rPr lang="th-TH" sz="2400" i="0" dirty="0" smtClean="0"/>
                  <a:t> </a:t>
                </a:r>
                <a:r>
                  <a:rPr lang="en-US" sz="2400" i="0" dirty="0" smtClean="0"/>
                  <a:t>Efficiency</a:t>
                </a:r>
              </a:p>
              <a:p>
                <a:pPr marL="109538" indent="-109538">
                  <a:buFont typeface="Arial" pitchFamily="34" charset="0"/>
                  <a:buChar char="•"/>
                </a:pPr>
                <a:r>
                  <a:rPr lang="en-US" sz="2400" i="0" dirty="0" smtClean="0"/>
                  <a:t>Technological Readiness</a:t>
                </a:r>
              </a:p>
              <a:p>
                <a:pPr marL="109538" indent="-109538">
                  <a:buFont typeface="Arial" pitchFamily="34" charset="0"/>
                  <a:buChar char="•"/>
                </a:pPr>
                <a:r>
                  <a:rPr lang="en-US" sz="2400" i="0" dirty="0" smtClean="0"/>
                  <a:t>Market Size</a:t>
                </a:r>
              </a:p>
              <a:p>
                <a:pPr marL="285750" indent="-285750">
                  <a:buFont typeface="Arial" pitchFamily="34" charset="0"/>
                  <a:buChar char="•"/>
                </a:pPr>
                <a:endParaRPr lang="th-TH" sz="1400" i="0" dirty="0"/>
              </a:p>
            </p:txBody>
          </p:sp>
        </p:grpSp>
        <p:grpSp>
          <p:nvGrpSpPr>
            <p:cNvPr id="10" name="Group 8"/>
            <p:cNvGrpSpPr/>
            <p:nvPr/>
          </p:nvGrpSpPr>
          <p:grpSpPr>
            <a:xfrm>
              <a:off x="5303536" y="1564361"/>
              <a:ext cx="1179521" cy="2708405"/>
              <a:chOff x="9430324" y="1397063"/>
              <a:chExt cx="1179521" cy="2708405"/>
            </a:xfrm>
          </p:grpSpPr>
          <p:cxnSp>
            <p:nvCxnSpPr>
              <p:cNvPr id="21" name="Straight Connector 20"/>
              <p:cNvCxnSpPr/>
              <p:nvPr/>
            </p:nvCxnSpPr>
            <p:spPr>
              <a:xfrm flipH="1" flipV="1">
                <a:off x="9665197" y="3188440"/>
                <a:ext cx="944648" cy="91702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9514370" y="2456278"/>
                <a:ext cx="918486" cy="61467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430324" y="1397063"/>
                <a:ext cx="850623" cy="90730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12" name="TextBox 11"/>
          <p:cNvSpPr txBox="1"/>
          <p:nvPr/>
        </p:nvSpPr>
        <p:spPr>
          <a:xfrm>
            <a:off x="251520" y="6381328"/>
            <a:ext cx="5472608" cy="338554"/>
          </a:xfrm>
          <a:prstGeom prst="rect">
            <a:avLst/>
          </a:prstGeom>
          <a:noFill/>
        </p:spPr>
        <p:txBody>
          <a:bodyPr wrap="square" rtlCol="0">
            <a:spAutoFit/>
          </a:bodyPr>
          <a:lstStyle/>
          <a:p>
            <a:r>
              <a:rPr lang="en-US" sz="1600" dirty="0"/>
              <a:t>Source</a:t>
            </a:r>
            <a:r>
              <a:rPr lang="en-US" sz="1600" dirty="0" smtClean="0"/>
              <a:t>: </a:t>
            </a:r>
            <a:r>
              <a:rPr lang="en-US" sz="1600" dirty="0" err="1" smtClean="0"/>
              <a:t>Suvit</a:t>
            </a:r>
            <a:r>
              <a:rPr lang="en-US" sz="1600" dirty="0" smtClean="0"/>
              <a:t> </a:t>
            </a:r>
            <a:r>
              <a:rPr lang="en-US" sz="1600" dirty="0" err="1" smtClean="0"/>
              <a:t>Maesincee</a:t>
            </a:r>
            <a:r>
              <a:rPr lang="en-US" sz="1600" dirty="0"/>
              <a:t>, Grand Strategy </a:t>
            </a:r>
            <a:r>
              <a:rPr lang="en-US" sz="1600" dirty="0" smtClean="0"/>
              <a:t> Moving </a:t>
            </a:r>
            <a:r>
              <a:rPr lang="en-US" sz="1600" dirty="0"/>
              <a:t>Thailand </a:t>
            </a:r>
            <a:r>
              <a:rPr lang="en-US" sz="1600" dirty="0" smtClean="0"/>
              <a:t> Towards </a:t>
            </a:r>
            <a:r>
              <a:rPr lang="en-US" sz="1600" dirty="0"/>
              <a:t>the Next Decade  </a:t>
            </a:r>
          </a:p>
        </p:txBody>
      </p:sp>
      <p:sp>
        <p:nvSpPr>
          <p:cNvPr id="33" name="Rectangle 32"/>
          <p:cNvSpPr/>
          <p:nvPr/>
        </p:nvSpPr>
        <p:spPr>
          <a:xfrm>
            <a:off x="1403648" y="764704"/>
            <a:ext cx="6553200" cy="40011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th-TH" sz="2000" dirty="0" smtClean="0">
                <a:latin typeface="Browallia New" pitchFamily="34" charset="-34"/>
                <a:cs typeface="Browallia New" pitchFamily="34" charset="-34"/>
              </a:rPr>
              <a:t>เศรษฐกิจไทยยังไม่สามารถก้าวข้ามไปสู่ระบบเศรษฐกิจที่ขับเคลื่อนด้วยนวัตกรรม</a:t>
            </a:r>
            <a:endParaRPr lang="en-US" sz="2000" dirty="0">
              <a:latin typeface="Browallia New" pitchFamily="34" charset="-34"/>
              <a:cs typeface="Browallia New" pitchFamily="34" charset="-34"/>
            </a:endParaRPr>
          </a:p>
        </p:txBody>
      </p:sp>
      <p:grpSp>
        <p:nvGrpSpPr>
          <p:cNvPr id="11" name="Group 13"/>
          <p:cNvGrpSpPr/>
          <p:nvPr/>
        </p:nvGrpSpPr>
        <p:grpSpPr>
          <a:xfrm>
            <a:off x="228599" y="76200"/>
            <a:ext cx="8915401" cy="523220"/>
            <a:chOff x="152399" y="-10180"/>
            <a:chExt cx="8915401" cy="523220"/>
          </a:xfrm>
        </p:grpSpPr>
        <p:sp>
          <p:nvSpPr>
            <p:cNvPr id="36" name="Rectangle 35"/>
            <p:cNvSpPr/>
            <p:nvPr/>
          </p:nvSpPr>
          <p:spPr>
            <a:xfrm>
              <a:off x="152399" y="414010"/>
              <a:ext cx="876300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7" name="TextBox 36"/>
            <p:cNvSpPr txBox="1"/>
            <p:nvPr/>
          </p:nvSpPr>
          <p:spPr>
            <a:xfrm>
              <a:off x="152399" y="-10180"/>
              <a:ext cx="8915401" cy="523220"/>
            </a:xfrm>
            <a:prstGeom prst="rect">
              <a:avLst/>
            </a:prstGeom>
            <a:noFill/>
          </p:spPr>
          <p:txBody>
            <a:bodyPr wrap="square" rtlCol="0">
              <a:spAutoFit/>
            </a:bodyPr>
            <a:lstStyle/>
            <a:p>
              <a:r>
                <a:rPr lang="th-TH" sz="2800" b="1" dirty="0" smtClean="0">
                  <a:latin typeface="Browallia New" pitchFamily="34" charset="-34"/>
                  <a:cs typeface="Browallia New" pitchFamily="34" charset="-34"/>
                </a:rPr>
                <a:t>กับดักประเทศรายได้ปานกลาง</a:t>
              </a:r>
              <a:endParaRPr lang="th-TH" sz="3200" b="1" dirty="0">
                <a:latin typeface="Browallia New" pitchFamily="34" charset="-34"/>
                <a:cs typeface="Browallia New" pitchFamily="34" charset="-34"/>
              </a:endParaRPr>
            </a:p>
          </p:txBody>
        </p:sp>
      </p:grpSp>
      <p:sp>
        <p:nvSpPr>
          <p:cNvPr id="38" name="Slide Number Placeholder 37"/>
          <p:cNvSpPr>
            <a:spLocks noGrp="1"/>
          </p:cNvSpPr>
          <p:nvPr>
            <p:ph type="sldNum" sz="quarter" idx="12"/>
          </p:nvPr>
        </p:nvSpPr>
        <p:spPr/>
        <p:txBody>
          <a:bodyPr/>
          <a:lstStyle/>
          <a:p>
            <a:fld id="{C78DA68A-AA8B-4154-82FF-7CD6EAA367FA}" type="slidenum">
              <a:rPr lang="en-US" smtClean="0"/>
              <a:pPr/>
              <a:t>7</a:t>
            </a:fld>
            <a:endParaRPr lang="en-US"/>
          </a:p>
        </p:txBody>
      </p:sp>
    </p:spTree>
    <p:extLst>
      <p:ext uri="{BB962C8B-B14F-4D97-AF65-F5344CB8AC3E}">
        <p14:creationId xmlns="" xmlns:p14="http://schemas.microsoft.com/office/powerpoint/2010/main" val="30595404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ชื่อเรื่อง 1"/>
          <p:cNvSpPr>
            <a:spLocks noGrp="1"/>
          </p:cNvSpPr>
          <p:nvPr>
            <p:ph type="title"/>
          </p:nvPr>
        </p:nvSpPr>
        <p:spPr>
          <a:xfrm>
            <a:off x="457200" y="274638"/>
            <a:ext cx="8229600" cy="850900"/>
          </a:xfrm>
        </p:spPr>
        <p:txBody>
          <a:bodyPr/>
          <a:lstStyle/>
          <a:p>
            <a:r>
              <a:rPr lang="th-TH" sz="3600" b="1" smtClean="0">
                <a:latin typeface="Tahoma" pitchFamily="34" charset="0"/>
                <a:cs typeface="Tahoma" pitchFamily="34" charset="0"/>
              </a:rPr>
              <a:t>ความต้องการกำลังคนด้านเกษตร</a:t>
            </a:r>
            <a:r>
              <a:rPr lang="en-US" sz="3600" b="1" smtClean="0">
                <a:latin typeface="Tahoma" pitchFamily="34" charset="0"/>
                <a:cs typeface="Tahoma" pitchFamily="34" charset="0"/>
              </a:rPr>
              <a:t>: </a:t>
            </a:r>
            <a:r>
              <a:rPr lang="th-TH" sz="3600" b="1" smtClean="0">
                <a:latin typeface="Tahoma" pitchFamily="34" charset="0"/>
                <a:cs typeface="Tahoma" pitchFamily="34" charset="0"/>
              </a:rPr>
              <a:t>ข้าว</a:t>
            </a:r>
            <a:endParaRPr lang="th-TH" sz="3600" smtClean="0"/>
          </a:p>
        </p:txBody>
      </p:sp>
      <p:sp>
        <p:nvSpPr>
          <p:cNvPr id="4" name="ตัวยึดหมายเลขภาพนิ่ง 3"/>
          <p:cNvSpPr>
            <a:spLocks noGrp="1"/>
          </p:cNvSpPr>
          <p:nvPr>
            <p:ph type="sldNum" sz="quarter" idx="12"/>
          </p:nvPr>
        </p:nvSpPr>
        <p:spPr/>
        <p:txBody>
          <a:bodyPr/>
          <a:lstStyle/>
          <a:p>
            <a:fld id="{12ED023E-13CA-42FF-B6D5-C266D8FA9B62}" type="slidenum">
              <a:rPr lang="th-TH"/>
              <a:pPr/>
              <a:t>70</a:t>
            </a:fld>
            <a:endParaRPr lang="th-TH"/>
          </a:p>
        </p:txBody>
      </p:sp>
      <p:pic>
        <p:nvPicPr>
          <p:cNvPr id="26628" name="Picture 2"/>
          <p:cNvPicPr>
            <a:picLocks noChangeAspect="1" noChangeArrowheads="1"/>
          </p:cNvPicPr>
          <p:nvPr/>
        </p:nvPicPr>
        <p:blipFill>
          <a:blip r:embed="rId2" cstate="print"/>
          <a:srcRect/>
          <a:stretch>
            <a:fillRect/>
          </a:stretch>
        </p:blipFill>
        <p:spPr bwMode="auto">
          <a:xfrm>
            <a:off x="395288" y="1052513"/>
            <a:ext cx="8424862" cy="5113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ชื่อเรื่อง 1"/>
          <p:cNvSpPr>
            <a:spLocks noGrp="1"/>
          </p:cNvSpPr>
          <p:nvPr>
            <p:ph type="title"/>
          </p:nvPr>
        </p:nvSpPr>
        <p:spPr/>
        <p:txBody>
          <a:bodyPr>
            <a:normAutofit fontScale="90000"/>
          </a:bodyPr>
          <a:lstStyle/>
          <a:p>
            <a:r>
              <a:rPr lang="th-TH" sz="3200" b="1" smtClean="0">
                <a:latin typeface="Tahoma" pitchFamily="34" charset="0"/>
                <a:cs typeface="Tahoma" pitchFamily="34" charset="0"/>
              </a:rPr>
              <a:t>ความต้องการกำลังคนด้านปฏิบัติการระบบขนส่งทางราง ภายในปี 2558</a:t>
            </a:r>
          </a:p>
        </p:txBody>
      </p:sp>
      <p:sp>
        <p:nvSpPr>
          <p:cNvPr id="3" name="ตัวยึดเนื้อหา 2"/>
          <p:cNvSpPr>
            <a:spLocks noGrp="1"/>
          </p:cNvSpPr>
          <p:nvPr>
            <p:ph idx="1"/>
          </p:nvPr>
        </p:nvSpPr>
        <p:spPr>
          <a:xfrm>
            <a:off x="457200" y="1927225"/>
            <a:ext cx="8229600" cy="2797175"/>
          </a:xfrm>
          <a:solidFill>
            <a:schemeClr val="accent2">
              <a:lumMod val="20000"/>
              <a:lumOff val="80000"/>
            </a:schemeClr>
          </a:solidFill>
        </p:spPr>
        <p:txBody>
          <a:bodyPr/>
          <a:lstStyle/>
          <a:p>
            <a:r>
              <a:rPr lang="th-TH" sz="2800" smtClean="0">
                <a:latin typeface="Tahoma" pitchFamily="34" charset="0"/>
                <a:cs typeface="Tahoma" pitchFamily="34" charset="0"/>
              </a:rPr>
              <a:t>ป.ตรี สาขาที่เกี่ยวข้อง (ทั่วไป) จำนวน 1,550 คน</a:t>
            </a:r>
            <a:endParaRPr lang="en-US" sz="2800" smtClean="0">
              <a:latin typeface="Tahoma" pitchFamily="34" charset="0"/>
              <a:cs typeface="Tahoma" pitchFamily="34" charset="0"/>
            </a:endParaRPr>
          </a:p>
          <a:p>
            <a:r>
              <a:rPr lang="th-TH" sz="2800" smtClean="0">
                <a:latin typeface="Tahoma" pitchFamily="34" charset="0"/>
                <a:cs typeface="Tahoma" pitchFamily="34" charset="0"/>
              </a:rPr>
              <a:t>ป.ตรี สาขาวิศวกรรมศาสตร์ จำนวน 618 คน</a:t>
            </a:r>
            <a:endParaRPr lang="en-US" sz="2800" smtClean="0">
              <a:latin typeface="Tahoma" pitchFamily="34" charset="0"/>
              <a:cs typeface="Tahoma" pitchFamily="34" charset="0"/>
            </a:endParaRPr>
          </a:p>
          <a:p>
            <a:r>
              <a:rPr lang="th-TH" sz="2800" smtClean="0">
                <a:latin typeface="Tahoma" pitchFamily="34" charset="0"/>
                <a:cs typeface="Tahoma" pitchFamily="34" charset="0"/>
              </a:rPr>
              <a:t>ปวส./ป.ตรี สาขาวิศวกรมศาสตร์ จำนวน</a:t>
            </a:r>
            <a:r>
              <a:rPr lang="en-US" sz="2800" smtClean="0">
                <a:latin typeface="Tahoma" pitchFamily="34" charset="0"/>
                <a:cs typeface="Tahoma" pitchFamily="34" charset="0"/>
              </a:rPr>
              <a:t> 752 </a:t>
            </a:r>
            <a:r>
              <a:rPr lang="th-TH" sz="2800" smtClean="0">
                <a:latin typeface="Tahoma" pitchFamily="34" charset="0"/>
                <a:cs typeface="Tahoma" pitchFamily="34" charset="0"/>
              </a:rPr>
              <a:t>คน</a:t>
            </a:r>
            <a:endParaRPr lang="en-US" sz="2800" smtClean="0">
              <a:latin typeface="Tahoma" pitchFamily="34" charset="0"/>
              <a:cs typeface="Tahoma" pitchFamily="34" charset="0"/>
            </a:endParaRPr>
          </a:p>
          <a:p>
            <a:r>
              <a:rPr lang="th-TH" sz="2800" smtClean="0">
                <a:latin typeface="Tahoma" pitchFamily="34" charset="0"/>
                <a:cs typeface="Tahoma" pitchFamily="34" charset="0"/>
              </a:rPr>
              <a:t>ปวส. สาขาวิศวกรรมศาสตร์ จำนวน 668 คน</a:t>
            </a:r>
            <a:endParaRPr lang="en-US" sz="2800" smtClean="0">
              <a:latin typeface="Tahoma" pitchFamily="34" charset="0"/>
              <a:cs typeface="Tahoma" pitchFamily="34" charset="0"/>
            </a:endParaRPr>
          </a:p>
          <a:p>
            <a:r>
              <a:rPr lang="th-TH" sz="2800" smtClean="0">
                <a:latin typeface="Tahoma" pitchFamily="34" charset="0"/>
                <a:cs typeface="Tahoma" pitchFamily="34" charset="0"/>
              </a:rPr>
              <a:t>ม.3 จำนวน 92 คน   </a:t>
            </a:r>
            <a:endParaRPr lang="en-US" sz="2800" smtClean="0">
              <a:latin typeface="Tahoma" pitchFamily="34" charset="0"/>
              <a:cs typeface="Tahoma" pitchFamily="34" charset="0"/>
            </a:endParaRPr>
          </a:p>
          <a:p>
            <a:endParaRPr lang="th-TH" sz="2800" smtClean="0">
              <a:latin typeface="Tahoma" pitchFamily="34" charset="0"/>
              <a:cs typeface="Tahoma" pitchFamily="34" charset="0"/>
            </a:endParaRPr>
          </a:p>
        </p:txBody>
      </p:sp>
      <p:sp>
        <p:nvSpPr>
          <p:cNvPr id="4" name="ตัวยึดหมายเลขภาพนิ่ง 3"/>
          <p:cNvSpPr>
            <a:spLocks noGrp="1"/>
          </p:cNvSpPr>
          <p:nvPr>
            <p:ph type="sldNum" sz="quarter" idx="12"/>
          </p:nvPr>
        </p:nvSpPr>
        <p:spPr/>
        <p:txBody>
          <a:bodyPr/>
          <a:lstStyle/>
          <a:p>
            <a:fld id="{BD664208-0961-4F46-A479-5E9701C46B54}" type="slidenum">
              <a:rPr lang="th-TH"/>
              <a:pPr/>
              <a:t>71</a:t>
            </a:fld>
            <a:endParaRPr lang="th-TH"/>
          </a:p>
        </p:txBody>
      </p:sp>
      <p:sp>
        <p:nvSpPr>
          <p:cNvPr id="27653" name="สี่เหลี่ยมผืนผ้า 4"/>
          <p:cNvSpPr>
            <a:spLocks noChangeArrowheads="1"/>
          </p:cNvSpPr>
          <p:nvPr/>
        </p:nvSpPr>
        <p:spPr bwMode="auto">
          <a:xfrm>
            <a:off x="539750" y="5084763"/>
            <a:ext cx="3125788" cy="277812"/>
          </a:xfrm>
          <a:prstGeom prst="rect">
            <a:avLst/>
          </a:prstGeom>
          <a:noFill/>
          <a:ln w="9525">
            <a:noFill/>
            <a:miter lim="800000"/>
            <a:headEnd/>
            <a:tailEnd/>
          </a:ln>
        </p:spPr>
        <p:txBody>
          <a:bodyPr wrap="none">
            <a:spAutoFit/>
          </a:bodyPr>
          <a:lstStyle/>
          <a:p>
            <a:r>
              <a:rPr lang="th-TH" sz="1200">
                <a:latin typeface="Tahoma" pitchFamily="34" charset="0"/>
                <a:cs typeface="Tahoma" pitchFamily="34" charset="0"/>
              </a:rPr>
              <a:t>ที่มา</a:t>
            </a:r>
            <a:r>
              <a:rPr lang="en-US" sz="1200">
                <a:latin typeface="Tahoma" pitchFamily="34" charset="0"/>
                <a:cs typeface="Tahoma" pitchFamily="34" charset="0"/>
              </a:rPr>
              <a:t>: </a:t>
            </a:r>
            <a:r>
              <a:rPr lang="th-TH" sz="1200">
                <a:latin typeface="Tahoma" pitchFamily="34" charset="0"/>
                <a:cs typeface="Tahoma" pitchFamily="34" charset="0"/>
              </a:rPr>
              <a:t>สถาบันการขนส่ง จุฬาลงกรณ์มหาวิยาลัย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a:xfrm>
            <a:off x="467544" y="142875"/>
            <a:ext cx="8497069" cy="487363"/>
          </a:xfrm>
        </p:spPr>
        <p:txBody>
          <a:bodyPr>
            <a:normAutofit fontScale="90000"/>
          </a:bodyPr>
          <a:lstStyle/>
          <a:p>
            <a:r>
              <a:rPr lang="en-US" sz="2800" b="1" dirty="0" smtClean="0">
                <a:cs typeface="Angsana New" pitchFamily="18" charset="-34"/>
              </a:rPr>
              <a:t> </a:t>
            </a:r>
            <a:endParaRPr lang="th-TH" sz="2800" dirty="0" smtClean="0"/>
          </a:p>
        </p:txBody>
      </p:sp>
      <p:graphicFrame>
        <p:nvGraphicFramePr>
          <p:cNvPr id="29699" name="Content Placeholder 7"/>
          <p:cNvGraphicFramePr>
            <a:graphicFrameLocks noGrp="1"/>
          </p:cNvGraphicFramePr>
          <p:nvPr>
            <p:ph sz="half" idx="2"/>
          </p:nvPr>
        </p:nvGraphicFramePr>
        <p:xfrm>
          <a:off x="2219325" y="2082800"/>
          <a:ext cx="3987800" cy="5207000"/>
        </p:xfrm>
        <a:graphic>
          <a:graphicData uri="http://schemas.openxmlformats.org/presentationml/2006/ole">
            <p:oleObj spid="_x0000_s141314" r:id="rId3" imgW="3987130" imgH="5206435" progId="Excel.Sheet.8">
              <p:embed/>
            </p:oleObj>
          </a:graphicData>
        </a:graphic>
      </p:graphicFrame>
      <p:sp>
        <p:nvSpPr>
          <p:cNvPr id="4" name="Slide Number Placeholder 3"/>
          <p:cNvSpPr>
            <a:spLocks noGrp="1"/>
          </p:cNvSpPr>
          <p:nvPr>
            <p:ph type="sldNum" sz="quarter" idx="12"/>
          </p:nvPr>
        </p:nvSpPr>
        <p:spPr>
          <a:xfrm>
            <a:off x="3124200" y="6356350"/>
            <a:ext cx="2895600" cy="365125"/>
          </a:xfrm>
        </p:spPr>
        <p:txBody>
          <a:bodyPr/>
          <a:lstStyle/>
          <a:p>
            <a:pPr algn="ctr"/>
            <a:fld id="{D9D36FFA-E036-4D27-8C1C-07C6F4B285A0}" type="slidenum">
              <a:rPr lang="en-US">
                <a:latin typeface="Calibri" pitchFamily="34" charset="0"/>
                <a:cs typeface="Angsana New" pitchFamily="18" charset="-34"/>
              </a:rPr>
              <a:pPr algn="ctr"/>
              <a:t>72</a:t>
            </a:fld>
            <a:endParaRPr lang="en-US">
              <a:latin typeface="Calibri" pitchFamily="34" charset="0"/>
              <a:cs typeface="Angsana New" pitchFamily="18" charset="-34"/>
            </a:endParaRPr>
          </a:p>
        </p:txBody>
      </p:sp>
      <p:graphicFrame>
        <p:nvGraphicFramePr>
          <p:cNvPr id="29701" name="Content Placeholder 7"/>
          <p:cNvGraphicFramePr>
            <a:graphicFrameLocks/>
          </p:cNvGraphicFramePr>
          <p:nvPr/>
        </p:nvGraphicFramePr>
        <p:xfrm>
          <a:off x="2147888" y="282575"/>
          <a:ext cx="3341687" cy="4033838"/>
        </p:xfrm>
        <a:graphic>
          <a:graphicData uri="http://schemas.openxmlformats.org/presentationml/2006/ole">
            <p:oleObj spid="_x0000_s141315" name="Worksheet" r:id="rId4" imgW="3340898" imgH="4035902" progId="Excel.Sheet.8">
              <p:embed/>
            </p:oleObj>
          </a:graphicData>
        </a:graphic>
      </p:graphicFrame>
      <p:graphicFrame>
        <p:nvGraphicFramePr>
          <p:cNvPr id="29702" name="Chart 9"/>
          <p:cNvGraphicFramePr>
            <a:graphicFrameLocks/>
          </p:cNvGraphicFramePr>
          <p:nvPr/>
        </p:nvGraphicFramePr>
        <p:xfrm>
          <a:off x="6213475" y="1425575"/>
          <a:ext cx="2873375" cy="2478088"/>
        </p:xfrm>
        <a:graphic>
          <a:graphicData uri="http://schemas.openxmlformats.org/presentationml/2006/ole">
            <p:oleObj spid="_x0000_s141316" r:id="rId5" imgW="2877561" imgH="2475191" progId="Excel.Sheet.8">
              <p:embed/>
            </p:oleObj>
          </a:graphicData>
        </a:graphic>
      </p:graphicFrame>
      <p:sp>
        <p:nvSpPr>
          <p:cNvPr id="11" name="TextBox 10"/>
          <p:cNvSpPr txBox="1"/>
          <p:nvPr/>
        </p:nvSpPr>
        <p:spPr>
          <a:xfrm>
            <a:off x="7092950" y="1484313"/>
            <a:ext cx="1638300" cy="339725"/>
          </a:xfrm>
          <a:prstGeom prst="rect">
            <a:avLst/>
          </a:prstGeom>
          <a:noFill/>
        </p:spPr>
        <p:txBody>
          <a:bodyPr wrap="none">
            <a:spAutoFit/>
          </a:bodyPr>
          <a:lstStyle/>
          <a:p>
            <a:r>
              <a:rPr lang="en-US" sz="1600" b="1">
                <a:solidFill>
                  <a:srgbClr val="31859C"/>
                </a:solidFill>
              </a:rPr>
              <a:t>Engineer = 217</a:t>
            </a:r>
            <a:endParaRPr lang="th-TH" sz="1600" b="1">
              <a:solidFill>
                <a:srgbClr val="31859C"/>
              </a:solidFill>
            </a:endParaRPr>
          </a:p>
        </p:txBody>
      </p:sp>
      <p:graphicFrame>
        <p:nvGraphicFramePr>
          <p:cNvPr id="29704" name="Chart 11"/>
          <p:cNvGraphicFramePr>
            <a:graphicFrameLocks/>
          </p:cNvGraphicFramePr>
          <p:nvPr/>
        </p:nvGraphicFramePr>
        <p:xfrm>
          <a:off x="6213475" y="4170363"/>
          <a:ext cx="2873375" cy="2478087"/>
        </p:xfrm>
        <a:graphic>
          <a:graphicData uri="http://schemas.openxmlformats.org/presentationml/2006/ole">
            <p:oleObj spid="_x0000_s141317" r:id="rId6" imgW="2877561" imgH="2481287" progId="Excel.Sheet.8">
              <p:embed/>
            </p:oleObj>
          </a:graphicData>
        </a:graphic>
      </p:graphicFrame>
      <p:sp>
        <p:nvSpPr>
          <p:cNvPr id="13" name="TextBox 12"/>
          <p:cNvSpPr txBox="1"/>
          <p:nvPr/>
        </p:nvSpPr>
        <p:spPr>
          <a:xfrm>
            <a:off x="7092950" y="4149725"/>
            <a:ext cx="1617663" cy="338138"/>
          </a:xfrm>
          <a:prstGeom prst="rect">
            <a:avLst/>
          </a:prstGeom>
          <a:noFill/>
        </p:spPr>
        <p:txBody>
          <a:bodyPr wrap="none">
            <a:spAutoFit/>
          </a:bodyPr>
          <a:lstStyle/>
          <a:p>
            <a:r>
              <a:rPr lang="en-US" sz="1600" b="1">
                <a:solidFill>
                  <a:srgbClr val="604A7B"/>
                </a:solidFill>
              </a:rPr>
              <a:t>Scientist = 532</a:t>
            </a:r>
            <a:endParaRPr lang="th-TH" sz="1600" b="1">
              <a:solidFill>
                <a:srgbClr val="604A7B"/>
              </a:solidFill>
            </a:endParaRPr>
          </a:p>
        </p:txBody>
      </p:sp>
      <p:sp>
        <p:nvSpPr>
          <p:cNvPr id="14" name="TextBox 13"/>
          <p:cNvSpPr txBox="1"/>
          <p:nvPr/>
        </p:nvSpPr>
        <p:spPr>
          <a:xfrm>
            <a:off x="6264275" y="981075"/>
            <a:ext cx="2736850" cy="338138"/>
          </a:xfrm>
          <a:prstGeom prst="rect">
            <a:avLst/>
          </a:prstGeom>
          <a:solidFill>
            <a:schemeClr val="accent2">
              <a:lumMod val="50000"/>
            </a:schemeClr>
          </a:solidFill>
        </p:spPr>
        <p:txBody>
          <a:bodyPr>
            <a:spAutoFit/>
          </a:bodyPr>
          <a:lstStyle/>
          <a:p>
            <a:pPr algn="ctr"/>
            <a:r>
              <a:rPr lang="en-US" sz="1600" b="1">
                <a:solidFill>
                  <a:schemeClr val="bg1"/>
                </a:solidFill>
              </a:rPr>
              <a:t>Plan (2558)</a:t>
            </a:r>
            <a:endParaRPr lang="th-TH" sz="1600" b="1">
              <a:solidFill>
                <a:schemeClr val="bg1"/>
              </a:solidFill>
            </a:endParaRPr>
          </a:p>
        </p:txBody>
      </p:sp>
      <p:sp>
        <p:nvSpPr>
          <p:cNvPr id="15" name="Right Arrow 14"/>
          <p:cNvSpPr/>
          <p:nvPr/>
        </p:nvSpPr>
        <p:spPr bwMode="auto">
          <a:xfrm flipH="1">
            <a:off x="5294313" y="2316163"/>
            <a:ext cx="612775" cy="395287"/>
          </a:xfrm>
          <a:prstGeom prst="rightArrow">
            <a:avLst/>
          </a:prstGeom>
          <a:solidFill>
            <a:schemeClr val="accent2">
              <a:lumMod val="50000"/>
            </a:schemeClr>
          </a:solidFill>
          <a:ln w="9525" cap="flat" cmpd="sng" algn="ctr">
            <a:noFill/>
            <a:prstDash val="solid"/>
            <a:round/>
            <a:headEnd type="none" w="med" len="med"/>
            <a:tailEnd type="none" w="med" len="med"/>
          </a:ln>
          <a:effectLst/>
        </p:spPr>
        <p:txBody>
          <a:bodyPr anchor="ctr">
            <a:spAutoFit/>
          </a:bodyPr>
          <a:lstStyle/>
          <a:p>
            <a:pPr algn="ctr"/>
            <a:endParaRPr lang="th-TH" sz="2000">
              <a:solidFill>
                <a:schemeClr val="bg1"/>
              </a:solidFill>
            </a:endParaRPr>
          </a:p>
        </p:txBody>
      </p:sp>
      <p:sp>
        <p:nvSpPr>
          <p:cNvPr id="16" name="Right Arrow 15"/>
          <p:cNvSpPr/>
          <p:nvPr/>
        </p:nvSpPr>
        <p:spPr bwMode="auto">
          <a:xfrm flipH="1">
            <a:off x="5294313" y="5337175"/>
            <a:ext cx="612775" cy="395288"/>
          </a:xfrm>
          <a:prstGeom prst="rightArrow">
            <a:avLst/>
          </a:prstGeom>
          <a:solidFill>
            <a:schemeClr val="accent4">
              <a:lumMod val="75000"/>
            </a:schemeClr>
          </a:solidFill>
          <a:ln w="9525" cap="flat" cmpd="sng" algn="ctr">
            <a:noFill/>
            <a:prstDash val="solid"/>
            <a:round/>
            <a:headEnd type="none" w="med" len="med"/>
            <a:tailEnd type="none" w="med" len="med"/>
          </a:ln>
          <a:effectLst/>
        </p:spPr>
        <p:txBody>
          <a:bodyPr anchor="ctr">
            <a:spAutoFit/>
          </a:bodyPr>
          <a:lstStyle/>
          <a:p>
            <a:pPr algn="ctr"/>
            <a:endParaRPr lang="th-TH" sz="2000">
              <a:solidFill>
                <a:schemeClr val="bg1"/>
              </a:solidFill>
            </a:endParaRPr>
          </a:p>
        </p:txBody>
      </p:sp>
      <p:sp>
        <p:nvSpPr>
          <p:cNvPr id="17" name="TextBox 16"/>
          <p:cNvSpPr txBox="1"/>
          <p:nvPr/>
        </p:nvSpPr>
        <p:spPr>
          <a:xfrm>
            <a:off x="250825" y="1125538"/>
            <a:ext cx="2160588" cy="4967287"/>
          </a:xfrm>
          <a:prstGeom prst="rect">
            <a:avLst/>
          </a:prstGeom>
          <a:noFill/>
        </p:spPr>
        <p:txBody>
          <a:bodyPr>
            <a:spAutoFit/>
          </a:bodyPr>
          <a:lstStyle/>
          <a:p>
            <a:pPr marL="182563" indent="-182563">
              <a:buFont typeface="Arial" pitchFamily="34" charset="0"/>
              <a:buChar char="•"/>
            </a:pPr>
            <a:r>
              <a:rPr lang="en-US" sz="1600" b="1">
                <a:latin typeface="Tahoma" pitchFamily="34" charset="0"/>
                <a:cs typeface="Tahoma" pitchFamily="34" charset="0"/>
              </a:rPr>
              <a:t>Mainly researcher </a:t>
            </a:r>
            <a:r>
              <a:rPr lang="en-US" sz="1600" b="1">
                <a:solidFill>
                  <a:srgbClr val="0000FF"/>
                </a:solidFill>
                <a:latin typeface="Tahoma" pitchFamily="34" charset="0"/>
                <a:cs typeface="Tahoma" pitchFamily="34" charset="0"/>
              </a:rPr>
              <a:t>requirement</a:t>
            </a:r>
          </a:p>
          <a:p>
            <a:pPr marL="182563" indent="-182563">
              <a:buFont typeface="Arial" pitchFamily="34" charset="0"/>
              <a:buChar char="•"/>
            </a:pPr>
            <a:endParaRPr lang="en-US" sz="1600">
              <a:latin typeface="Tahoma" pitchFamily="34" charset="0"/>
              <a:cs typeface="Tahoma" pitchFamily="34" charset="0"/>
            </a:endParaRPr>
          </a:p>
          <a:p>
            <a:pPr marL="355600" lvl="1" indent="-173038">
              <a:spcBef>
                <a:spcPct val="20000"/>
              </a:spcBef>
              <a:buFont typeface="Arial" pitchFamily="34" charset="0"/>
              <a:buChar char="−"/>
            </a:pPr>
            <a:r>
              <a:rPr lang="en-US" sz="1600">
                <a:latin typeface="Tahoma" pitchFamily="34" charset="0"/>
                <a:cs typeface="Tahoma" pitchFamily="34" charset="0"/>
              </a:rPr>
              <a:t>Engineer </a:t>
            </a:r>
            <a:r>
              <a:rPr lang="en-US" sz="1600">
                <a:latin typeface="Tahoma" pitchFamily="34" charset="0"/>
                <a:cs typeface="Tahoma" pitchFamily="34" charset="0"/>
                <a:sym typeface="Wingdings" pitchFamily="2" charset="2"/>
              </a:rPr>
              <a:t> </a:t>
            </a:r>
            <a:r>
              <a:rPr lang="en-US" sz="1600" b="1">
                <a:solidFill>
                  <a:srgbClr val="77933C"/>
                </a:solidFill>
                <a:latin typeface="Tahoma" pitchFamily="34" charset="0"/>
                <a:cs typeface="Tahoma" pitchFamily="34" charset="0"/>
                <a:sym typeface="Wingdings" pitchFamily="2" charset="2"/>
              </a:rPr>
              <a:t>Chemical Engineer</a:t>
            </a:r>
          </a:p>
          <a:p>
            <a:pPr marL="355600" lvl="1" indent="-173038">
              <a:spcBef>
                <a:spcPct val="20000"/>
              </a:spcBef>
              <a:buFont typeface="Arial" pitchFamily="34" charset="0"/>
              <a:buChar char="−"/>
            </a:pPr>
            <a:endParaRPr lang="en-US" sz="1600">
              <a:latin typeface="Tahoma" pitchFamily="34" charset="0"/>
              <a:cs typeface="Tahoma" pitchFamily="34" charset="0"/>
              <a:sym typeface="Wingdings" pitchFamily="2" charset="2"/>
            </a:endParaRPr>
          </a:p>
          <a:p>
            <a:pPr marL="355600" lvl="1" indent="-173038">
              <a:spcBef>
                <a:spcPct val="20000"/>
              </a:spcBef>
              <a:buFont typeface="Arial" pitchFamily="34" charset="0"/>
              <a:buChar char="−"/>
            </a:pPr>
            <a:endParaRPr lang="en-US" sz="1600">
              <a:latin typeface="Tahoma" pitchFamily="34" charset="0"/>
              <a:cs typeface="Tahoma" pitchFamily="34" charset="0"/>
              <a:sym typeface="Wingdings" pitchFamily="2" charset="2"/>
            </a:endParaRPr>
          </a:p>
          <a:p>
            <a:pPr marL="355600" lvl="1" indent="-173038">
              <a:spcBef>
                <a:spcPct val="20000"/>
              </a:spcBef>
              <a:buFont typeface="Arial" pitchFamily="34" charset="0"/>
              <a:buChar char="−"/>
            </a:pPr>
            <a:endParaRPr lang="en-US" sz="1600">
              <a:latin typeface="Tahoma" pitchFamily="34" charset="0"/>
              <a:cs typeface="Tahoma" pitchFamily="34" charset="0"/>
              <a:sym typeface="Wingdings" pitchFamily="2" charset="2"/>
            </a:endParaRPr>
          </a:p>
          <a:p>
            <a:pPr marL="355600" lvl="1" indent="-173038">
              <a:spcBef>
                <a:spcPct val="20000"/>
              </a:spcBef>
              <a:buFont typeface="Arial" pitchFamily="34" charset="0"/>
              <a:buChar char="−"/>
            </a:pPr>
            <a:endParaRPr lang="en-US" sz="1600">
              <a:latin typeface="Tahoma" pitchFamily="34" charset="0"/>
              <a:cs typeface="Tahoma" pitchFamily="34" charset="0"/>
              <a:sym typeface="Wingdings" pitchFamily="2" charset="2"/>
            </a:endParaRPr>
          </a:p>
          <a:p>
            <a:pPr marL="355600" lvl="1" indent="-173038">
              <a:spcBef>
                <a:spcPct val="20000"/>
              </a:spcBef>
              <a:buFont typeface="Arial" pitchFamily="34" charset="0"/>
              <a:buChar char="−"/>
            </a:pPr>
            <a:endParaRPr lang="en-US" sz="1600">
              <a:latin typeface="Tahoma" pitchFamily="34" charset="0"/>
              <a:cs typeface="Tahoma" pitchFamily="34" charset="0"/>
              <a:sym typeface="Wingdings" pitchFamily="2" charset="2"/>
            </a:endParaRPr>
          </a:p>
          <a:p>
            <a:pPr marL="355600" lvl="1" indent="-173038">
              <a:spcBef>
                <a:spcPct val="20000"/>
              </a:spcBef>
              <a:buFont typeface="Arial" pitchFamily="34" charset="0"/>
              <a:buChar char="−"/>
            </a:pPr>
            <a:endParaRPr lang="en-US" sz="1600">
              <a:latin typeface="Tahoma" pitchFamily="34" charset="0"/>
              <a:cs typeface="Tahoma" pitchFamily="34" charset="0"/>
              <a:sym typeface="Wingdings" pitchFamily="2" charset="2"/>
            </a:endParaRPr>
          </a:p>
          <a:p>
            <a:pPr marL="355600" lvl="1" indent="-173038">
              <a:spcBef>
                <a:spcPct val="20000"/>
              </a:spcBef>
              <a:buFont typeface="Arial" pitchFamily="34" charset="0"/>
              <a:buChar char="−"/>
            </a:pPr>
            <a:endParaRPr lang="en-US" sz="1600">
              <a:latin typeface="Tahoma" pitchFamily="34" charset="0"/>
              <a:cs typeface="Tahoma" pitchFamily="34" charset="0"/>
              <a:sym typeface="Wingdings" pitchFamily="2" charset="2"/>
            </a:endParaRPr>
          </a:p>
          <a:p>
            <a:pPr marL="355600" lvl="1" indent="-173038">
              <a:spcBef>
                <a:spcPct val="20000"/>
              </a:spcBef>
              <a:buFont typeface="Arial" pitchFamily="34" charset="0"/>
              <a:buChar char="−"/>
            </a:pPr>
            <a:r>
              <a:rPr lang="en-US" sz="1600">
                <a:latin typeface="Tahoma" pitchFamily="34" charset="0"/>
                <a:cs typeface="Tahoma" pitchFamily="34" charset="0"/>
                <a:sym typeface="Wingdings" pitchFamily="2" charset="2"/>
              </a:rPr>
              <a:t>Science  </a:t>
            </a:r>
            <a:r>
              <a:rPr lang="en-US" sz="1600" b="1">
                <a:solidFill>
                  <a:srgbClr val="604A7B"/>
                </a:solidFill>
                <a:latin typeface="Tahoma" pitchFamily="34" charset="0"/>
                <a:cs typeface="Tahoma" pitchFamily="34" charset="0"/>
                <a:sym typeface="Wingdings" pitchFamily="2" charset="2"/>
              </a:rPr>
              <a:t>Chemistry/ Apply Chemistry</a:t>
            </a:r>
            <a:endParaRPr lang="th-TH" sz="1600" b="1">
              <a:solidFill>
                <a:srgbClr val="604A7B"/>
              </a:solidFill>
              <a:latin typeface="Tahoma" pitchFamily="34" charset="0"/>
              <a:cs typeface="Tahoma" pitchFamily="34" charset="0"/>
            </a:endParaRPr>
          </a:p>
        </p:txBody>
      </p:sp>
      <p:sp>
        <p:nvSpPr>
          <p:cNvPr id="18" name="TextBox 17"/>
          <p:cNvSpPr txBox="1"/>
          <p:nvPr/>
        </p:nvSpPr>
        <p:spPr>
          <a:xfrm>
            <a:off x="899592" y="332656"/>
            <a:ext cx="5537093" cy="584775"/>
          </a:xfrm>
          <a:prstGeom prst="rect">
            <a:avLst/>
          </a:prstGeom>
          <a:noFill/>
        </p:spPr>
        <p:txBody>
          <a:bodyPr wrap="none" rtlCol="0">
            <a:spAutoFit/>
          </a:bodyPr>
          <a:lstStyle/>
          <a:p>
            <a:r>
              <a:rPr lang="th-TH" sz="3200" b="1" dirty="0" smtClean="0"/>
              <a:t>ความต้องการนักวิจัยใน</a:t>
            </a:r>
            <a:r>
              <a:rPr lang="th-TH" sz="3200" b="1" dirty="0" err="1" smtClean="0"/>
              <a:t>อุตสาหกรรมปิโตร</a:t>
            </a:r>
            <a:r>
              <a:rPr lang="th-TH" sz="3200" b="1" dirty="0" smtClean="0"/>
              <a:t>เคมี</a:t>
            </a:r>
            <a:endParaRPr lang="th-TH" sz="32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th-TH" b="1" dirty="0" smtClean="0">
                <a:latin typeface="EucrosiaUPC" pitchFamily="18" charset="-34"/>
                <a:cs typeface="EucrosiaUPC" pitchFamily="18" charset="-34"/>
              </a:rPr>
              <a:t>ห่วงโซ่การพัฒนากำลังคนทางด้าน </a:t>
            </a:r>
            <a:r>
              <a:rPr lang="th-TH" b="1" dirty="0" err="1" smtClean="0">
                <a:latin typeface="EucrosiaUPC" pitchFamily="18" charset="-34"/>
                <a:cs typeface="EucrosiaUPC" pitchFamily="18" charset="-34"/>
              </a:rPr>
              <a:t>วทน.</a:t>
            </a:r>
            <a:endParaRPr lang="th-TH" b="1" dirty="0" smtClean="0">
              <a:solidFill>
                <a:srgbClr val="FF0000"/>
              </a:solidFill>
              <a:latin typeface="EucrosiaUPC" pitchFamily="18" charset="-34"/>
              <a:cs typeface="EucrosiaUPC" pitchFamily="18" charset="-34"/>
            </a:endParaRPr>
          </a:p>
        </p:txBody>
      </p:sp>
      <p:sp>
        <p:nvSpPr>
          <p:cNvPr id="4" name="Slide Number Placeholder 3"/>
          <p:cNvSpPr>
            <a:spLocks noGrp="1"/>
          </p:cNvSpPr>
          <p:nvPr>
            <p:ph type="sldNum" sz="quarter" idx="12"/>
          </p:nvPr>
        </p:nvSpPr>
        <p:spPr/>
        <p:txBody>
          <a:bodyPr/>
          <a:lstStyle/>
          <a:p>
            <a:fld id="{D540FFFF-D5F1-4257-B0F8-9B75851CB416}" type="slidenum">
              <a:rPr lang="th-TH"/>
              <a:pPr/>
              <a:t>73</a:t>
            </a:fld>
            <a:endParaRPr lang="th-TH"/>
          </a:p>
        </p:txBody>
      </p:sp>
      <p:grpSp>
        <p:nvGrpSpPr>
          <p:cNvPr id="2" name="Group 28"/>
          <p:cNvGrpSpPr>
            <a:grpSpLocks/>
          </p:cNvGrpSpPr>
          <p:nvPr/>
        </p:nvGrpSpPr>
        <p:grpSpPr bwMode="auto">
          <a:xfrm>
            <a:off x="395536" y="2132856"/>
            <a:ext cx="8136757" cy="3545102"/>
            <a:chOff x="676044" y="2852935"/>
            <a:chExt cx="8136521" cy="3546567"/>
          </a:xfrm>
        </p:grpSpPr>
        <p:sp>
          <p:nvSpPr>
            <p:cNvPr id="31749" name="TextBox 10"/>
            <p:cNvSpPr txBox="1">
              <a:spLocks noChangeArrowheads="1"/>
            </p:cNvSpPr>
            <p:nvPr/>
          </p:nvSpPr>
          <p:spPr bwMode="auto">
            <a:xfrm>
              <a:off x="676044" y="3573016"/>
              <a:ext cx="184726" cy="400275"/>
            </a:xfrm>
            <a:prstGeom prst="rect">
              <a:avLst/>
            </a:prstGeom>
            <a:noFill/>
            <a:ln w="9525">
              <a:noFill/>
              <a:miter lim="800000"/>
              <a:headEnd/>
              <a:tailEnd/>
            </a:ln>
          </p:spPr>
          <p:txBody>
            <a:bodyPr wrap="none">
              <a:spAutoFit/>
            </a:bodyPr>
            <a:lstStyle/>
            <a:p>
              <a:pPr algn="ctr"/>
              <a:endParaRPr lang="th-TH" sz="2000" b="1" dirty="0">
                <a:solidFill>
                  <a:srgbClr val="FF9999"/>
                </a:solidFill>
                <a:latin typeface="Tahoma" pitchFamily="34" charset="0"/>
                <a:cs typeface="Tahoma" pitchFamily="34" charset="0"/>
              </a:endParaRPr>
            </a:p>
          </p:txBody>
        </p:sp>
        <p:grpSp>
          <p:nvGrpSpPr>
            <p:cNvPr id="3" name="Group 27"/>
            <p:cNvGrpSpPr>
              <a:grpSpLocks/>
            </p:cNvGrpSpPr>
            <p:nvPr/>
          </p:nvGrpSpPr>
          <p:grpSpPr bwMode="auto">
            <a:xfrm>
              <a:off x="1180086" y="2852935"/>
              <a:ext cx="7632479" cy="3546567"/>
              <a:chOff x="1180086" y="2852935"/>
              <a:chExt cx="7632479" cy="3546567"/>
            </a:xfrm>
          </p:grpSpPr>
          <p:cxnSp>
            <p:nvCxnSpPr>
              <p:cNvPr id="6" name="Straight Connector 5"/>
              <p:cNvCxnSpPr/>
              <p:nvPr/>
            </p:nvCxnSpPr>
            <p:spPr>
              <a:xfrm>
                <a:off x="1180086" y="3213124"/>
                <a:ext cx="763247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194465" y="3716892"/>
                <a:ext cx="1727914" cy="0"/>
              </a:xfrm>
              <a:prstGeom prst="line">
                <a:avLst/>
              </a:prstGeom>
              <a:ln w="38100">
                <a:solidFill>
                  <a:srgbClr val="7030A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754" name="TextBox 12"/>
              <p:cNvSpPr txBox="1">
                <a:spLocks noChangeArrowheads="1"/>
              </p:cNvSpPr>
              <p:nvPr/>
            </p:nvSpPr>
            <p:spPr bwMode="auto">
              <a:xfrm>
                <a:off x="1242191" y="4581129"/>
                <a:ext cx="1515114" cy="1816632"/>
              </a:xfrm>
              <a:prstGeom prst="rect">
                <a:avLst/>
              </a:prstGeom>
              <a:noFill/>
              <a:ln w="9525">
                <a:noFill/>
                <a:miter lim="800000"/>
                <a:headEnd/>
                <a:tailEnd/>
              </a:ln>
            </p:spPr>
            <p:txBody>
              <a:bodyPr wrap="none">
                <a:spAutoFit/>
              </a:bodyPr>
              <a:lstStyle/>
              <a:p>
                <a:pPr algn="ctr"/>
                <a:r>
                  <a:rPr lang="th-TH" b="1" dirty="0" smtClean="0">
                    <a:solidFill>
                      <a:srgbClr val="7030A0"/>
                    </a:solidFill>
                    <a:latin typeface="EucrosiaUPC" pitchFamily="18" charset="-34"/>
                    <a:cs typeface="EucrosiaUPC" pitchFamily="18" charset="-34"/>
                  </a:rPr>
                  <a:t>ประถมศึกษา</a:t>
                </a:r>
              </a:p>
              <a:p>
                <a:pPr algn="ctr"/>
                <a:r>
                  <a:rPr lang="th-TH" b="1" dirty="0" smtClean="0">
                    <a:solidFill>
                      <a:srgbClr val="7030A0"/>
                    </a:solidFill>
                    <a:latin typeface="EucrosiaUPC" pitchFamily="18" charset="-34"/>
                    <a:cs typeface="EucrosiaUPC" pitchFamily="18" charset="-34"/>
                  </a:rPr>
                  <a:t>อยากรู้</a:t>
                </a:r>
                <a:endParaRPr lang="en-US" b="1" dirty="0" smtClean="0">
                  <a:solidFill>
                    <a:srgbClr val="7030A0"/>
                  </a:solidFill>
                  <a:latin typeface="EucrosiaUPC" pitchFamily="18" charset="-34"/>
                  <a:cs typeface="EucrosiaUPC" pitchFamily="18" charset="-34"/>
                </a:endParaRPr>
              </a:p>
              <a:p>
                <a:pPr algn="ctr"/>
                <a:r>
                  <a:rPr lang="en-US" b="1" dirty="0" smtClean="0">
                    <a:solidFill>
                      <a:srgbClr val="7030A0"/>
                    </a:solidFill>
                    <a:latin typeface="EucrosiaUPC" pitchFamily="18" charset="-34"/>
                    <a:cs typeface="EucrosiaUPC" pitchFamily="18" charset="-34"/>
                  </a:rPr>
                  <a:t>Primary</a:t>
                </a:r>
                <a:endParaRPr lang="en-US" b="1" dirty="0">
                  <a:solidFill>
                    <a:srgbClr val="7030A0"/>
                  </a:solidFill>
                  <a:latin typeface="EucrosiaUPC" pitchFamily="18" charset="-34"/>
                  <a:cs typeface="EucrosiaUPC" pitchFamily="18" charset="-34"/>
                </a:endParaRPr>
              </a:p>
              <a:p>
                <a:pPr algn="ctr"/>
                <a:r>
                  <a:rPr lang="en-US" b="1" dirty="0" smtClean="0">
                    <a:solidFill>
                      <a:srgbClr val="7030A0"/>
                    </a:solidFill>
                    <a:latin typeface="EucrosiaUPC" pitchFamily="18" charset="-34"/>
                    <a:cs typeface="EucrosiaUPC" pitchFamily="18" charset="-34"/>
                  </a:rPr>
                  <a:t>Enquiry</a:t>
                </a:r>
                <a:endParaRPr lang="th-TH" b="1" dirty="0">
                  <a:solidFill>
                    <a:srgbClr val="7030A0"/>
                  </a:solidFill>
                  <a:latin typeface="EucrosiaUPC" pitchFamily="18" charset="-34"/>
                  <a:cs typeface="EucrosiaUPC" pitchFamily="18" charset="-34"/>
                </a:endParaRPr>
              </a:p>
            </p:txBody>
          </p:sp>
          <p:cxnSp>
            <p:nvCxnSpPr>
              <p:cNvPr id="14" name="Straight Connector 13"/>
              <p:cNvCxnSpPr/>
              <p:nvPr/>
            </p:nvCxnSpPr>
            <p:spPr>
              <a:xfrm rot="5400000">
                <a:off x="2922631" y="3212653"/>
                <a:ext cx="719435" cy="0"/>
              </a:xfrm>
              <a:prstGeom prst="line">
                <a:avLst/>
              </a:prstGeom>
              <a:ln w="38100">
                <a:solidFill>
                  <a:srgbClr val="FF006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756" name="TextBox 14"/>
              <p:cNvSpPr txBox="1">
                <a:spLocks noChangeArrowheads="1"/>
              </p:cNvSpPr>
              <p:nvPr/>
            </p:nvSpPr>
            <p:spPr bwMode="auto">
              <a:xfrm>
                <a:off x="2502389" y="3573016"/>
                <a:ext cx="1442982" cy="1816632"/>
              </a:xfrm>
              <a:prstGeom prst="rect">
                <a:avLst/>
              </a:prstGeom>
              <a:noFill/>
              <a:ln w="9525">
                <a:noFill/>
                <a:miter lim="800000"/>
                <a:headEnd/>
                <a:tailEnd/>
              </a:ln>
            </p:spPr>
            <p:txBody>
              <a:bodyPr wrap="none">
                <a:spAutoFit/>
              </a:bodyPr>
              <a:lstStyle/>
              <a:p>
                <a:pPr algn="ctr"/>
                <a:r>
                  <a:rPr lang="th-TH" b="1" dirty="0" smtClean="0">
                    <a:solidFill>
                      <a:srgbClr val="FF0066"/>
                    </a:solidFill>
                    <a:latin typeface="EucrosiaUPC" pitchFamily="18" charset="-34"/>
                    <a:cs typeface="EucrosiaUPC" pitchFamily="18" charset="-34"/>
                  </a:rPr>
                  <a:t>มัธยมศึกษา</a:t>
                </a:r>
              </a:p>
              <a:p>
                <a:pPr algn="ctr"/>
                <a:r>
                  <a:rPr lang="th-TH" b="1" dirty="0" smtClean="0">
                    <a:solidFill>
                      <a:srgbClr val="FF0066"/>
                    </a:solidFill>
                    <a:latin typeface="EucrosiaUPC" pitchFamily="18" charset="-34"/>
                    <a:cs typeface="EucrosiaUPC" pitchFamily="18" charset="-34"/>
                  </a:rPr>
                  <a:t>หล่อหลอม</a:t>
                </a:r>
                <a:endParaRPr lang="en-US" b="1" dirty="0" smtClean="0">
                  <a:solidFill>
                    <a:srgbClr val="FF0066"/>
                  </a:solidFill>
                  <a:latin typeface="EucrosiaUPC" pitchFamily="18" charset="-34"/>
                  <a:cs typeface="EucrosiaUPC" pitchFamily="18" charset="-34"/>
                </a:endParaRPr>
              </a:p>
              <a:p>
                <a:pPr algn="ctr"/>
                <a:r>
                  <a:rPr lang="en-US" b="1" dirty="0" smtClean="0">
                    <a:solidFill>
                      <a:srgbClr val="FF0066"/>
                    </a:solidFill>
                    <a:latin typeface="EucrosiaUPC" pitchFamily="18" charset="-34"/>
                    <a:cs typeface="EucrosiaUPC" pitchFamily="18" charset="-34"/>
                  </a:rPr>
                  <a:t>Secondary</a:t>
                </a:r>
                <a:endParaRPr lang="en-US" b="1" dirty="0">
                  <a:solidFill>
                    <a:srgbClr val="FF0066"/>
                  </a:solidFill>
                  <a:latin typeface="EucrosiaUPC" pitchFamily="18" charset="-34"/>
                  <a:cs typeface="EucrosiaUPC" pitchFamily="18" charset="-34"/>
                </a:endParaRPr>
              </a:p>
              <a:p>
                <a:pPr algn="ctr"/>
                <a:r>
                  <a:rPr lang="en-US" b="1" dirty="0" smtClean="0">
                    <a:solidFill>
                      <a:srgbClr val="FF0066"/>
                    </a:solidFill>
                    <a:latin typeface="EucrosiaUPC" pitchFamily="18" charset="-34"/>
                    <a:cs typeface="EucrosiaUPC" pitchFamily="18" charset="-34"/>
                  </a:rPr>
                  <a:t>Incubation</a:t>
                </a:r>
                <a:endParaRPr lang="th-TH" sz="2000" b="1" dirty="0">
                  <a:solidFill>
                    <a:srgbClr val="FF0066"/>
                  </a:solidFill>
                  <a:latin typeface="EucrosiaUPC" pitchFamily="18" charset="-34"/>
                  <a:cs typeface="EucrosiaUPC" pitchFamily="18" charset="-34"/>
                </a:endParaRPr>
              </a:p>
            </p:txBody>
          </p:sp>
          <p:cxnSp>
            <p:nvCxnSpPr>
              <p:cNvPr id="16" name="Straight Connector 15"/>
              <p:cNvCxnSpPr/>
              <p:nvPr/>
            </p:nvCxnSpPr>
            <p:spPr>
              <a:xfrm rot="5400000">
                <a:off x="3601838" y="3717686"/>
                <a:ext cx="1729502" cy="0"/>
              </a:xfrm>
              <a:prstGeom prst="line">
                <a:avLst/>
              </a:prstGeom>
              <a:ln w="38100">
                <a:solidFill>
                  <a:srgbClr val="0070C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758" name="TextBox 16"/>
              <p:cNvSpPr txBox="1">
                <a:spLocks noChangeArrowheads="1"/>
              </p:cNvSpPr>
              <p:nvPr/>
            </p:nvSpPr>
            <p:spPr bwMode="auto">
              <a:xfrm>
                <a:off x="3678449" y="4582869"/>
                <a:ext cx="1459012" cy="1816632"/>
              </a:xfrm>
              <a:prstGeom prst="rect">
                <a:avLst/>
              </a:prstGeom>
              <a:noFill/>
              <a:ln w="9525">
                <a:noFill/>
                <a:miter lim="800000"/>
                <a:headEnd/>
                <a:tailEnd/>
              </a:ln>
            </p:spPr>
            <p:txBody>
              <a:bodyPr wrap="none">
                <a:spAutoFit/>
              </a:bodyPr>
              <a:lstStyle/>
              <a:p>
                <a:pPr algn="ctr"/>
                <a:r>
                  <a:rPr lang="th-TH" b="1" dirty="0" smtClean="0">
                    <a:solidFill>
                      <a:srgbClr val="0070C0"/>
                    </a:solidFill>
                    <a:latin typeface="EucrosiaUPC" pitchFamily="18" charset="-34"/>
                    <a:cs typeface="EucrosiaUPC" pitchFamily="18" charset="-34"/>
                  </a:rPr>
                  <a:t>อาชีวศึกษา</a:t>
                </a:r>
              </a:p>
              <a:p>
                <a:pPr algn="ctr"/>
                <a:r>
                  <a:rPr lang="th-TH" b="1" dirty="0" err="1" smtClean="0">
                    <a:solidFill>
                      <a:srgbClr val="0070C0"/>
                    </a:solidFill>
                    <a:latin typeface="EucrosiaUPC" pitchFamily="18" charset="-34"/>
                    <a:cs typeface="EucrosiaUPC" pitchFamily="18" charset="-34"/>
                  </a:rPr>
                  <a:t>นวัตกร</a:t>
                </a:r>
                <a:endParaRPr lang="en-US" b="1" dirty="0" smtClean="0">
                  <a:solidFill>
                    <a:srgbClr val="0070C0"/>
                  </a:solidFill>
                  <a:latin typeface="EucrosiaUPC" pitchFamily="18" charset="-34"/>
                  <a:cs typeface="EucrosiaUPC" pitchFamily="18" charset="-34"/>
                </a:endParaRPr>
              </a:p>
              <a:p>
                <a:pPr algn="ctr"/>
                <a:r>
                  <a:rPr lang="en-US" b="1" dirty="0" smtClean="0">
                    <a:solidFill>
                      <a:srgbClr val="0070C0"/>
                    </a:solidFill>
                    <a:latin typeface="EucrosiaUPC" pitchFamily="18" charset="-34"/>
                    <a:cs typeface="EucrosiaUPC" pitchFamily="18" charset="-34"/>
                  </a:rPr>
                  <a:t>Vocational</a:t>
                </a:r>
                <a:endParaRPr lang="en-US" b="1" dirty="0">
                  <a:solidFill>
                    <a:srgbClr val="0070C0"/>
                  </a:solidFill>
                  <a:latin typeface="EucrosiaUPC" pitchFamily="18" charset="-34"/>
                  <a:cs typeface="EucrosiaUPC" pitchFamily="18" charset="-34"/>
                </a:endParaRPr>
              </a:p>
              <a:p>
                <a:pPr algn="ctr"/>
                <a:r>
                  <a:rPr lang="en-US" b="1" dirty="0" smtClean="0">
                    <a:solidFill>
                      <a:srgbClr val="0070C0"/>
                    </a:solidFill>
                    <a:latin typeface="EucrosiaUPC" pitchFamily="18" charset="-34"/>
                    <a:cs typeface="EucrosiaUPC" pitchFamily="18" charset="-34"/>
                  </a:rPr>
                  <a:t>Technologist</a:t>
                </a:r>
                <a:endParaRPr lang="th-TH" b="1" dirty="0">
                  <a:solidFill>
                    <a:srgbClr val="0070C0"/>
                  </a:solidFill>
                  <a:latin typeface="EucrosiaUPC" pitchFamily="18" charset="-34"/>
                  <a:cs typeface="EucrosiaUPC" pitchFamily="18" charset="-34"/>
                </a:endParaRPr>
              </a:p>
            </p:txBody>
          </p:sp>
          <p:cxnSp>
            <p:nvCxnSpPr>
              <p:cNvPr id="18" name="Straight Connector 17"/>
              <p:cNvCxnSpPr/>
              <p:nvPr/>
            </p:nvCxnSpPr>
            <p:spPr>
              <a:xfrm rot="5400000">
                <a:off x="5332386" y="3212653"/>
                <a:ext cx="719435" cy="0"/>
              </a:xfrm>
              <a:prstGeom prst="line">
                <a:avLst/>
              </a:prstGeom>
              <a:ln w="38100">
                <a:solidFill>
                  <a:schemeClr val="accent5">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760" name="TextBox 18"/>
              <p:cNvSpPr txBox="1">
                <a:spLocks noChangeArrowheads="1"/>
              </p:cNvSpPr>
              <p:nvPr/>
            </p:nvSpPr>
            <p:spPr bwMode="auto">
              <a:xfrm>
                <a:off x="4816026" y="3573016"/>
                <a:ext cx="1632131" cy="1816632"/>
              </a:xfrm>
              <a:prstGeom prst="rect">
                <a:avLst/>
              </a:prstGeom>
              <a:noFill/>
              <a:ln w="9525">
                <a:noFill/>
                <a:miter lim="800000"/>
                <a:headEnd/>
                <a:tailEnd/>
              </a:ln>
            </p:spPr>
            <p:txBody>
              <a:bodyPr wrap="none">
                <a:spAutoFit/>
              </a:bodyPr>
              <a:lstStyle/>
              <a:p>
                <a:pPr algn="ctr"/>
                <a:r>
                  <a:rPr lang="th-TH" b="1" dirty="0" smtClean="0">
                    <a:solidFill>
                      <a:schemeClr val="accent5">
                        <a:lumMod val="50000"/>
                      </a:schemeClr>
                    </a:solidFill>
                    <a:latin typeface="EucrosiaUPC" pitchFamily="18" charset="-34"/>
                    <a:cs typeface="EucrosiaUPC" pitchFamily="18" charset="-34"/>
                  </a:rPr>
                  <a:t>อุดมศึกษา</a:t>
                </a:r>
              </a:p>
              <a:p>
                <a:pPr algn="ctr"/>
                <a:r>
                  <a:rPr lang="th-TH" b="1" dirty="0" smtClean="0">
                    <a:solidFill>
                      <a:schemeClr val="accent5">
                        <a:lumMod val="50000"/>
                      </a:schemeClr>
                    </a:solidFill>
                    <a:latin typeface="EucrosiaUPC" pitchFamily="18" charset="-34"/>
                    <a:cs typeface="EucrosiaUPC" pitchFamily="18" charset="-34"/>
                  </a:rPr>
                  <a:t>รู้รอบ</a:t>
                </a:r>
                <a:endParaRPr lang="en-US" b="1" dirty="0" smtClean="0">
                  <a:solidFill>
                    <a:schemeClr val="accent5">
                      <a:lumMod val="50000"/>
                    </a:schemeClr>
                  </a:solidFill>
                  <a:latin typeface="EucrosiaUPC" pitchFamily="18" charset="-34"/>
                  <a:cs typeface="EucrosiaUPC" pitchFamily="18" charset="-34"/>
                </a:endParaRPr>
              </a:p>
              <a:p>
                <a:pPr algn="ctr"/>
                <a:r>
                  <a:rPr lang="en-US" b="1" dirty="0" smtClean="0">
                    <a:solidFill>
                      <a:schemeClr val="accent5">
                        <a:lumMod val="50000"/>
                      </a:schemeClr>
                    </a:solidFill>
                    <a:latin typeface="EucrosiaUPC" pitchFamily="18" charset="-34"/>
                    <a:cs typeface="EucrosiaUPC" pitchFamily="18" charset="-34"/>
                  </a:rPr>
                  <a:t>Tertiary</a:t>
                </a:r>
                <a:endParaRPr lang="en-US" b="1" dirty="0">
                  <a:solidFill>
                    <a:schemeClr val="accent5">
                      <a:lumMod val="50000"/>
                    </a:schemeClr>
                  </a:solidFill>
                  <a:latin typeface="EucrosiaUPC" pitchFamily="18" charset="-34"/>
                  <a:cs typeface="EucrosiaUPC" pitchFamily="18" charset="-34"/>
                </a:endParaRPr>
              </a:p>
              <a:p>
                <a:pPr algn="ctr"/>
                <a:r>
                  <a:rPr lang="en-US" b="1" dirty="0" smtClean="0">
                    <a:solidFill>
                      <a:schemeClr val="accent5">
                        <a:lumMod val="50000"/>
                      </a:schemeClr>
                    </a:solidFill>
                    <a:latin typeface="EucrosiaUPC" pitchFamily="18" charset="-34"/>
                    <a:cs typeface="EucrosiaUPC" pitchFamily="18" charset="-34"/>
                  </a:rPr>
                  <a:t>Well-rounded</a:t>
                </a:r>
                <a:endParaRPr lang="th-TH" b="1" dirty="0">
                  <a:solidFill>
                    <a:schemeClr val="accent5">
                      <a:lumMod val="50000"/>
                    </a:schemeClr>
                  </a:solidFill>
                  <a:latin typeface="EucrosiaUPC" pitchFamily="18" charset="-34"/>
                  <a:cs typeface="EucrosiaUPC" pitchFamily="18" charset="-34"/>
                </a:endParaRPr>
              </a:p>
            </p:txBody>
          </p:sp>
          <p:cxnSp>
            <p:nvCxnSpPr>
              <p:cNvPr id="20" name="Straight Connector 19"/>
              <p:cNvCxnSpPr/>
              <p:nvPr/>
            </p:nvCxnSpPr>
            <p:spPr>
              <a:xfrm rot="5400000">
                <a:off x="6051280" y="3717686"/>
                <a:ext cx="1729502" cy="0"/>
              </a:xfrm>
              <a:prstGeom prst="line">
                <a:avLst/>
              </a:prstGeom>
              <a:ln w="38100">
                <a:solidFill>
                  <a:srgbClr val="99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762" name="TextBox 20"/>
              <p:cNvSpPr txBox="1">
                <a:spLocks noChangeArrowheads="1"/>
              </p:cNvSpPr>
              <p:nvPr/>
            </p:nvSpPr>
            <p:spPr bwMode="auto">
              <a:xfrm>
                <a:off x="6198051" y="4582870"/>
                <a:ext cx="1316348" cy="1816632"/>
              </a:xfrm>
              <a:prstGeom prst="rect">
                <a:avLst/>
              </a:prstGeom>
              <a:noFill/>
              <a:ln w="9525">
                <a:noFill/>
                <a:miter lim="800000"/>
                <a:headEnd/>
                <a:tailEnd/>
              </a:ln>
            </p:spPr>
            <p:txBody>
              <a:bodyPr wrap="none">
                <a:spAutoFit/>
              </a:bodyPr>
              <a:lstStyle/>
              <a:p>
                <a:pPr algn="ctr"/>
                <a:r>
                  <a:rPr lang="th-TH" b="1" dirty="0" smtClean="0">
                    <a:solidFill>
                      <a:srgbClr val="990000"/>
                    </a:solidFill>
                    <a:latin typeface="EucrosiaUPC" pitchFamily="18" charset="-34"/>
                    <a:cs typeface="EucrosiaUPC" pitchFamily="18" charset="-34"/>
                  </a:rPr>
                  <a:t>นักวิจัย</a:t>
                </a:r>
              </a:p>
              <a:p>
                <a:pPr algn="ctr"/>
                <a:r>
                  <a:rPr lang="th-TH" b="1" dirty="0" smtClean="0">
                    <a:solidFill>
                      <a:srgbClr val="990000"/>
                    </a:solidFill>
                    <a:latin typeface="EucrosiaUPC" pitchFamily="18" charset="-34"/>
                    <a:cs typeface="EucrosiaUPC" pitchFamily="18" charset="-34"/>
                  </a:rPr>
                  <a:t>เป็นเลิศ</a:t>
                </a:r>
                <a:endParaRPr lang="en-US" b="1" dirty="0" smtClean="0">
                  <a:solidFill>
                    <a:srgbClr val="990000"/>
                  </a:solidFill>
                  <a:latin typeface="EucrosiaUPC" pitchFamily="18" charset="-34"/>
                  <a:cs typeface="EucrosiaUPC" pitchFamily="18" charset="-34"/>
                </a:endParaRPr>
              </a:p>
              <a:p>
                <a:pPr algn="ctr"/>
                <a:r>
                  <a:rPr lang="en-US" b="1" dirty="0" smtClean="0">
                    <a:solidFill>
                      <a:srgbClr val="990000"/>
                    </a:solidFill>
                    <a:latin typeface="EucrosiaUPC" pitchFamily="18" charset="-34"/>
                    <a:cs typeface="EucrosiaUPC" pitchFamily="18" charset="-34"/>
                  </a:rPr>
                  <a:t>Researcher</a:t>
                </a:r>
                <a:endParaRPr lang="en-US" b="1" dirty="0">
                  <a:solidFill>
                    <a:srgbClr val="990000"/>
                  </a:solidFill>
                  <a:latin typeface="EucrosiaUPC" pitchFamily="18" charset="-34"/>
                  <a:cs typeface="EucrosiaUPC" pitchFamily="18" charset="-34"/>
                </a:endParaRPr>
              </a:p>
              <a:p>
                <a:pPr algn="ctr"/>
                <a:r>
                  <a:rPr lang="en-US" b="1" dirty="0" smtClean="0">
                    <a:solidFill>
                      <a:srgbClr val="990000"/>
                    </a:solidFill>
                    <a:latin typeface="EucrosiaUPC" pitchFamily="18" charset="-34"/>
                    <a:cs typeface="EucrosiaUPC" pitchFamily="18" charset="-34"/>
                  </a:rPr>
                  <a:t>Excellence</a:t>
                </a:r>
                <a:endParaRPr lang="th-TH" b="1" dirty="0">
                  <a:solidFill>
                    <a:srgbClr val="990000"/>
                  </a:solidFill>
                  <a:latin typeface="EucrosiaUPC" pitchFamily="18" charset="-34"/>
                  <a:cs typeface="EucrosiaUPC" pitchFamily="18" charset="-34"/>
                </a:endParaRPr>
              </a:p>
            </p:txBody>
          </p:sp>
          <p:cxnSp>
            <p:nvCxnSpPr>
              <p:cNvPr id="22" name="Straight Connector 21"/>
              <p:cNvCxnSpPr/>
              <p:nvPr/>
            </p:nvCxnSpPr>
            <p:spPr>
              <a:xfrm rot="5400000">
                <a:off x="7779446" y="3215036"/>
                <a:ext cx="721023" cy="0"/>
              </a:xfrm>
              <a:prstGeom prst="line">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764" name="TextBox 22"/>
              <p:cNvSpPr txBox="1">
                <a:spLocks noChangeArrowheads="1"/>
              </p:cNvSpPr>
              <p:nvPr/>
            </p:nvSpPr>
            <p:spPr bwMode="auto">
              <a:xfrm>
                <a:off x="7429399" y="3574757"/>
                <a:ext cx="1301921" cy="1816632"/>
              </a:xfrm>
              <a:prstGeom prst="rect">
                <a:avLst/>
              </a:prstGeom>
              <a:noFill/>
              <a:ln w="9525">
                <a:noFill/>
                <a:miter lim="800000"/>
                <a:headEnd/>
                <a:tailEnd/>
              </a:ln>
            </p:spPr>
            <p:txBody>
              <a:bodyPr wrap="none">
                <a:spAutoFit/>
              </a:bodyPr>
              <a:lstStyle/>
              <a:p>
                <a:pPr algn="ctr"/>
                <a:r>
                  <a:rPr lang="th-TH" b="1" dirty="0" smtClean="0">
                    <a:latin typeface="EucrosiaUPC" pitchFamily="18" charset="-34"/>
                    <a:cs typeface="EucrosiaUPC" pitchFamily="18" charset="-34"/>
                  </a:rPr>
                  <a:t>แรงงาน</a:t>
                </a:r>
              </a:p>
              <a:p>
                <a:pPr algn="ctr"/>
                <a:r>
                  <a:rPr lang="th-TH" b="1" dirty="0" smtClean="0">
                    <a:latin typeface="EucrosiaUPC" pitchFamily="18" charset="-34"/>
                    <a:cs typeface="EucrosiaUPC" pitchFamily="18" charset="-34"/>
                  </a:rPr>
                  <a:t>ความรู้</a:t>
                </a:r>
                <a:endParaRPr lang="en-US" b="1" dirty="0" smtClean="0">
                  <a:latin typeface="EucrosiaUPC" pitchFamily="18" charset="-34"/>
                  <a:cs typeface="EucrosiaUPC" pitchFamily="18" charset="-34"/>
                </a:endParaRPr>
              </a:p>
              <a:p>
                <a:pPr algn="ctr"/>
                <a:r>
                  <a:rPr lang="en-US" b="1" dirty="0" smtClean="0">
                    <a:latin typeface="EucrosiaUPC" pitchFamily="18" charset="-34"/>
                    <a:cs typeface="EucrosiaUPC" pitchFamily="18" charset="-34"/>
                  </a:rPr>
                  <a:t>Knowledge</a:t>
                </a:r>
                <a:endParaRPr lang="en-US" b="1" dirty="0">
                  <a:latin typeface="EucrosiaUPC" pitchFamily="18" charset="-34"/>
                  <a:cs typeface="EucrosiaUPC" pitchFamily="18" charset="-34"/>
                </a:endParaRPr>
              </a:p>
              <a:p>
                <a:pPr algn="ctr"/>
                <a:r>
                  <a:rPr lang="en-US" b="1" dirty="0">
                    <a:latin typeface="EucrosiaUPC" pitchFamily="18" charset="-34"/>
                    <a:cs typeface="EucrosiaUPC" pitchFamily="18" charset="-34"/>
                  </a:rPr>
                  <a:t>Worker</a:t>
                </a:r>
                <a:endParaRPr lang="th-TH" b="1" dirty="0">
                  <a:latin typeface="EucrosiaUPC" pitchFamily="18" charset="-34"/>
                  <a:cs typeface="EucrosiaUPC" pitchFamily="18" charset="-34"/>
                </a:endParaRPr>
              </a:p>
            </p:txBody>
          </p:sp>
        </p:gr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ตัวยึดหมายเลขภาพนิ่ง 3"/>
          <p:cNvSpPr>
            <a:spLocks noGrp="1"/>
          </p:cNvSpPr>
          <p:nvPr>
            <p:ph type="sldNum" sz="quarter" idx="12"/>
          </p:nvPr>
        </p:nvSpPr>
        <p:spPr/>
        <p:txBody>
          <a:bodyPr/>
          <a:lstStyle/>
          <a:p>
            <a:fld id="{C3C31C65-3A13-4B6D-B846-7E4DF11F661F}" type="slidenum">
              <a:rPr lang="th-TH"/>
              <a:pPr/>
              <a:t>74</a:t>
            </a:fld>
            <a:endParaRPr lang="th-TH"/>
          </a:p>
        </p:txBody>
      </p:sp>
      <p:sp>
        <p:nvSpPr>
          <p:cNvPr id="12" name="สี่เหลี่ยมมุมมน 11"/>
          <p:cNvSpPr/>
          <p:nvPr/>
        </p:nvSpPr>
        <p:spPr>
          <a:xfrm>
            <a:off x="250825" y="2205038"/>
            <a:ext cx="2665413" cy="1008062"/>
          </a:xfrm>
          <a:prstGeom prst="roundRect">
            <a:avLst/>
          </a:prstGeom>
        </p:spPr>
        <p:style>
          <a:lnRef idx="3">
            <a:schemeClr val="lt1"/>
          </a:lnRef>
          <a:fillRef idx="1">
            <a:schemeClr val="accent5"/>
          </a:fillRef>
          <a:effectRef idx="1">
            <a:schemeClr val="accent5"/>
          </a:effectRef>
          <a:fontRef idx="minor">
            <a:schemeClr val="lt1"/>
          </a:fontRef>
        </p:style>
        <p:txBody>
          <a:bodyPr lIns="0" tIns="0" rIns="0" bIns="0" anchor="ctr"/>
          <a:lstStyle/>
          <a:p>
            <a:pPr marL="342900" indent="-342900" algn="ctr"/>
            <a:r>
              <a:rPr lang="th-TH" sz="1800" b="1" u="sng">
                <a:solidFill>
                  <a:schemeClr val="tx1"/>
                </a:solidFill>
                <a:latin typeface="Tahoma" pitchFamily="34" charset="0"/>
                <a:cs typeface="Tahoma" pitchFamily="34" charset="0"/>
              </a:rPr>
              <a:t>เป้าหมาย 1</a:t>
            </a:r>
          </a:p>
          <a:p>
            <a:pPr marL="342900" indent="-342900"/>
            <a:r>
              <a:rPr lang="th-TH" sz="1600">
                <a:solidFill>
                  <a:schemeClr val="tx1"/>
                </a:solidFill>
                <a:latin typeface="Tahoma" pitchFamily="34" charset="0"/>
                <a:cs typeface="Tahoma" pitchFamily="34" charset="0"/>
              </a:rPr>
              <a:t>ผู้เรียน สาย วท</a:t>
            </a:r>
            <a:r>
              <a:rPr lang="en-US" sz="1600">
                <a:solidFill>
                  <a:schemeClr val="tx1"/>
                </a:solidFill>
                <a:latin typeface="Tahoma" pitchFamily="34" charset="0"/>
                <a:cs typeface="Tahoma" pitchFamily="34" charset="0"/>
              </a:rPr>
              <a:t> </a:t>
            </a:r>
            <a:r>
              <a:rPr lang="th-TH" sz="1600">
                <a:solidFill>
                  <a:schemeClr val="tx1"/>
                </a:solidFill>
                <a:latin typeface="Tahoma" pitchFamily="34" charset="0"/>
                <a:cs typeface="Tahoma" pitchFamily="34" charset="0"/>
              </a:rPr>
              <a:t>ให้จบตรงตามความต้องการของตลาดไม่น้อยกว่า 60</a:t>
            </a:r>
            <a:r>
              <a:rPr lang="en-US" sz="1600">
                <a:solidFill>
                  <a:schemeClr val="tx1"/>
                </a:solidFill>
                <a:latin typeface="Tahoma" pitchFamily="34" charset="0"/>
                <a:cs typeface="Tahoma" pitchFamily="34" charset="0"/>
              </a:rPr>
              <a:t>%</a:t>
            </a:r>
          </a:p>
        </p:txBody>
      </p:sp>
      <p:sp>
        <p:nvSpPr>
          <p:cNvPr id="13" name="สี่เหลี่ยมมุมมน 12"/>
          <p:cNvSpPr/>
          <p:nvPr/>
        </p:nvSpPr>
        <p:spPr>
          <a:xfrm>
            <a:off x="179388" y="4149725"/>
            <a:ext cx="1368425" cy="1079500"/>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pPr algn="ctr" fontAlgn="auto">
              <a:spcBef>
                <a:spcPts val="0"/>
              </a:spcBef>
              <a:spcAft>
                <a:spcPts val="0"/>
              </a:spcAft>
              <a:defRPr/>
            </a:pPr>
            <a:r>
              <a:rPr lang="en-US" sz="1600" dirty="0">
                <a:solidFill>
                  <a:schemeClr val="tx1"/>
                </a:solidFill>
                <a:latin typeface="Tahoma" pitchFamily="34" charset="0"/>
                <a:ea typeface="Tahoma" pitchFamily="34" charset="0"/>
                <a:cs typeface="Tahoma" pitchFamily="34" charset="0"/>
              </a:rPr>
              <a:t>Work-integrated Learning (</a:t>
            </a:r>
            <a:r>
              <a:rPr lang="en-US" sz="1600" dirty="0" err="1">
                <a:solidFill>
                  <a:schemeClr val="tx1"/>
                </a:solidFill>
                <a:latin typeface="Tahoma" pitchFamily="34" charset="0"/>
                <a:ea typeface="Tahoma" pitchFamily="34" charset="0"/>
                <a:cs typeface="Tahoma" pitchFamily="34" charset="0"/>
              </a:rPr>
              <a:t>WiL</a:t>
            </a:r>
            <a:r>
              <a:rPr lang="en-US" sz="1600" dirty="0">
                <a:solidFill>
                  <a:schemeClr val="tx1"/>
                </a:solidFill>
                <a:latin typeface="Tahoma" pitchFamily="34" charset="0"/>
                <a:ea typeface="Tahoma" pitchFamily="34" charset="0"/>
                <a:cs typeface="Tahoma" pitchFamily="34" charset="0"/>
              </a:rPr>
              <a:t>)</a:t>
            </a:r>
          </a:p>
        </p:txBody>
      </p:sp>
      <p:sp>
        <p:nvSpPr>
          <p:cNvPr id="14" name="สี่เหลี่ยมมุมมน 13"/>
          <p:cNvSpPr/>
          <p:nvPr/>
        </p:nvSpPr>
        <p:spPr>
          <a:xfrm>
            <a:off x="179388" y="5302250"/>
            <a:ext cx="1368425" cy="1079500"/>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pPr algn="ctr" fontAlgn="auto">
              <a:spcBef>
                <a:spcPts val="0"/>
              </a:spcBef>
              <a:spcAft>
                <a:spcPts val="0"/>
              </a:spcAft>
              <a:defRPr/>
            </a:pPr>
            <a:r>
              <a:rPr lang="en-US" sz="1600" dirty="0">
                <a:solidFill>
                  <a:schemeClr val="tx1"/>
                </a:solidFill>
                <a:latin typeface="Tahoma" pitchFamily="34" charset="0"/>
                <a:ea typeface="Tahoma" pitchFamily="34" charset="0"/>
                <a:cs typeface="Tahoma" pitchFamily="34" charset="0"/>
              </a:rPr>
              <a:t>Enquiry-based Learning (EBL)</a:t>
            </a:r>
          </a:p>
        </p:txBody>
      </p:sp>
      <p:sp>
        <p:nvSpPr>
          <p:cNvPr id="15" name="สี่เหลี่ยมมุมมน 14"/>
          <p:cNvSpPr/>
          <p:nvPr/>
        </p:nvSpPr>
        <p:spPr>
          <a:xfrm>
            <a:off x="6084888" y="5302250"/>
            <a:ext cx="1366837" cy="1079500"/>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anchor="ctr"/>
          <a:lstStyle/>
          <a:p>
            <a:pPr algn="ctr"/>
            <a:r>
              <a:rPr lang="en-US" sz="1600">
                <a:solidFill>
                  <a:schemeClr val="tx1"/>
                </a:solidFill>
                <a:latin typeface="Tahoma" pitchFamily="34" charset="0"/>
                <a:cs typeface="Tahoma" pitchFamily="34" charset="0"/>
              </a:rPr>
              <a:t>Gifted/</a:t>
            </a:r>
          </a:p>
          <a:p>
            <a:pPr algn="ctr"/>
            <a:r>
              <a:rPr lang="en-US" sz="1600">
                <a:solidFill>
                  <a:schemeClr val="tx1"/>
                </a:solidFill>
                <a:latin typeface="Tahoma" pitchFamily="34" charset="0"/>
                <a:cs typeface="Tahoma" pitchFamily="34" charset="0"/>
              </a:rPr>
              <a:t>Talent</a:t>
            </a:r>
            <a:endParaRPr lang="th-TH" sz="1600">
              <a:solidFill>
                <a:schemeClr val="tx1"/>
              </a:solidFill>
              <a:latin typeface="Tahoma" pitchFamily="34" charset="0"/>
              <a:cs typeface="Tahoma" pitchFamily="34" charset="0"/>
            </a:endParaRPr>
          </a:p>
        </p:txBody>
      </p:sp>
      <p:sp>
        <p:nvSpPr>
          <p:cNvPr id="16" name="สี่เหลี่ยมมุมมน 15"/>
          <p:cNvSpPr/>
          <p:nvPr/>
        </p:nvSpPr>
        <p:spPr>
          <a:xfrm>
            <a:off x="3851275" y="4149725"/>
            <a:ext cx="1368425" cy="1079500"/>
          </a:xfrm>
          <a:prstGeom prst="roundRect">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a:r>
              <a:rPr lang="en-US" sz="1600">
                <a:solidFill>
                  <a:schemeClr val="tx1"/>
                </a:solidFill>
                <a:latin typeface="Tahoma" pitchFamily="34" charset="0"/>
                <a:cs typeface="Tahoma" pitchFamily="34" charset="0"/>
              </a:rPr>
              <a:t>Productivity Improvement</a:t>
            </a:r>
            <a:endParaRPr lang="th-TH" sz="1600">
              <a:solidFill>
                <a:schemeClr val="tx1"/>
              </a:solidFill>
              <a:latin typeface="Tahoma" pitchFamily="34" charset="0"/>
              <a:cs typeface="Tahoma" pitchFamily="34" charset="0"/>
            </a:endParaRPr>
          </a:p>
        </p:txBody>
      </p:sp>
      <p:sp>
        <p:nvSpPr>
          <p:cNvPr id="17" name="สี่เหลี่ยมมุมมน 16"/>
          <p:cNvSpPr/>
          <p:nvPr/>
        </p:nvSpPr>
        <p:spPr>
          <a:xfrm>
            <a:off x="6084888" y="4149725"/>
            <a:ext cx="1366837" cy="1079500"/>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anchor="ctr"/>
          <a:lstStyle/>
          <a:p>
            <a:pPr algn="ctr" fontAlgn="auto">
              <a:spcBef>
                <a:spcPts val="0"/>
              </a:spcBef>
              <a:spcAft>
                <a:spcPts val="0"/>
              </a:spcAft>
              <a:defRPr/>
            </a:pPr>
            <a:r>
              <a:rPr lang="en-US" sz="1600" dirty="0">
                <a:solidFill>
                  <a:schemeClr val="tx1"/>
                </a:solidFill>
                <a:latin typeface="Tahoma" pitchFamily="34" charset="0"/>
                <a:ea typeface="Tahoma" pitchFamily="34" charset="0"/>
                <a:cs typeface="Tahoma" pitchFamily="34" charset="0"/>
              </a:rPr>
              <a:t>Income Contingent Loan (ICL)</a:t>
            </a:r>
          </a:p>
        </p:txBody>
      </p:sp>
      <p:sp>
        <p:nvSpPr>
          <p:cNvPr id="18" name="สี่เหลี่ยมมุมมน 17"/>
          <p:cNvSpPr/>
          <p:nvPr/>
        </p:nvSpPr>
        <p:spPr>
          <a:xfrm>
            <a:off x="7524750" y="4149725"/>
            <a:ext cx="1368425" cy="1079500"/>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anchor="ctr"/>
          <a:lstStyle/>
          <a:p>
            <a:pPr algn="ctr"/>
            <a:r>
              <a:rPr lang="en-US" sz="1600">
                <a:solidFill>
                  <a:schemeClr val="tx1"/>
                </a:solidFill>
                <a:latin typeface="Tahoma" pitchFamily="34" charset="0"/>
                <a:cs typeface="Tahoma" pitchFamily="34" charset="0"/>
              </a:rPr>
              <a:t>Brain Circulation</a:t>
            </a:r>
            <a:endParaRPr lang="th-TH" sz="1600">
              <a:solidFill>
                <a:schemeClr val="tx1"/>
              </a:solidFill>
              <a:latin typeface="Tahoma" pitchFamily="34" charset="0"/>
              <a:cs typeface="Tahoma" pitchFamily="34" charset="0"/>
            </a:endParaRPr>
          </a:p>
        </p:txBody>
      </p:sp>
      <p:sp>
        <p:nvSpPr>
          <p:cNvPr id="19" name="สี่เหลี่ยมมุมมน 18"/>
          <p:cNvSpPr/>
          <p:nvPr/>
        </p:nvSpPr>
        <p:spPr>
          <a:xfrm>
            <a:off x="6084888" y="2205038"/>
            <a:ext cx="2663825" cy="1008062"/>
          </a:xfrm>
          <a:prstGeom prst="roundRect">
            <a:avLst/>
          </a:prstGeom>
        </p:spPr>
        <p:style>
          <a:lnRef idx="3">
            <a:schemeClr val="lt1"/>
          </a:lnRef>
          <a:fillRef idx="1">
            <a:schemeClr val="accent3"/>
          </a:fillRef>
          <a:effectRef idx="1">
            <a:schemeClr val="accent3"/>
          </a:effectRef>
          <a:fontRef idx="minor">
            <a:schemeClr val="lt1"/>
          </a:fontRef>
        </p:style>
        <p:txBody>
          <a:bodyPr lIns="0" tIns="0" rIns="0" bIns="0" anchor="ctr"/>
          <a:lstStyle/>
          <a:p>
            <a:pPr marL="342900" indent="-342900" algn="ctr"/>
            <a:r>
              <a:rPr lang="th-TH" sz="1800" b="1" u="sng">
                <a:solidFill>
                  <a:schemeClr val="tx1"/>
                </a:solidFill>
                <a:latin typeface="Tahoma" pitchFamily="34" charset="0"/>
                <a:cs typeface="Tahoma" pitchFamily="34" charset="0"/>
              </a:rPr>
              <a:t>เป้าหมาย 3</a:t>
            </a:r>
          </a:p>
          <a:p>
            <a:pPr marL="342900" indent="-342900"/>
            <a:r>
              <a:rPr lang="th-TH" sz="1600">
                <a:solidFill>
                  <a:schemeClr val="tx1"/>
                </a:solidFill>
                <a:latin typeface="Tahoma" pitchFamily="34" charset="0"/>
                <a:cs typeface="Tahoma" pitchFamily="34" charset="0"/>
              </a:rPr>
              <a:t>บุคลากร </a:t>
            </a:r>
            <a:r>
              <a:rPr lang="en-US" sz="1600">
                <a:solidFill>
                  <a:schemeClr val="tx1"/>
                </a:solidFill>
                <a:latin typeface="Tahoma" pitchFamily="34" charset="0"/>
                <a:cs typeface="Tahoma" pitchFamily="34" charset="0"/>
              </a:rPr>
              <a:t>R&amp;D </a:t>
            </a:r>
            <a:r>
              <a:rPr lang="th-TH" sz="1600">
                <a:solidFill>
                  <a:schemeClr val="tx1"/>
                </a:solidFill>
                <a:latin typeface="Tahoma" pitchFamily="34" charset="0"/>
                <a:cs typeface="Tahoma" pitchFamily="34" charset="0"/>
              </a:rPr>
              <a:t>25 คน ต่อ ประชากร 10,000 คน (60</a:t>
            </a:r>
            <a:r>
              <a:rPr lang="en-US" sz="1600">
                <a:solidFill>
                  <a:schemeClr val="tx1"/>
                </a:solidFill>
                <a:latin typeface="Tahoma" pitchFamily="34" charset="0"/>
                <a:cs typeface="Tahoma" pitchFamily="34" charset="0"/>
              </a:rPr>
              <a:t>%</a:t>
            </a:r>
            <a:r>
              <a:rPr lang="th-TH" sz="1600">
                <a:solidFill>
                  <a:schemeClr val="tx1"/>
                </a:solidFill>
                <a:latin typeface="Tahoma" pitchFamily="34" charset="0"/>
                <a:cs typeface="Tahoma" pitchFamily="34" charset="0"/>
              </a:rPr>
              <a:t> ทำงานในเอกชน) </a:t>
            </a:r>
          </a:p>
        </p:txBody>
      </p:sp>
      <p:sp>
        <p:nvSpPr>
          <p:cNvPr id="20" name="สี่เหลี่ยมมุมมน 19"/>
          <p:cNvSpPr/>
          <p:nvPr/>
        </p:nvSpPr>
        <p:spPr>
          <a:xfrm>
            <a:off x="3203575" y="2205038"/>
            <a:ext cx="2663825" cy="1008062"/>
          </a:xfrm>
          <a:prstGeom prst="roundRect">
            <a:avLst/>
          </a:prstGeom>
        </p:spPr>
        <p:style>
          <a:lnRef idx="3">
            <a:schemeClr val="lt1"/>
          </a:lnRef>
          <a:fillRef idx="1">
            <a:schemeClr val="accent6"/>
          </a:fillRef>
          <a:effectRef idx="1">
            <a:schemeClr val="accent6"/>
          </a:effectRef>
          <a:fontRef idx="minor">
            <a:schemeClr val="lt1"/>
          </a:fontRef>
        </p:style>
        <p:txBody>
          <a:bodyPr lIns="0" tIns="0" rIns="0" bIns="0" anchor="ctr"/>
          <a:lstStyle/>
          <a:p>
            <a:pPr marL="342900" indent="-342900" algn="ctr"/>
            <a:r>
              <a:rPr lang="th-TH" sz="1800" b="1" u="sng">
                <a:solidFill>
                  <a:schemeClr val="tx1"/>
                </a:solidFill>
                <a:latin typeface="Tahoma" pitchFamily="34" charset="0"/>
                <a:cs typeface="Tahoma" pitchFamily="34" charset="0"/>
              </a:rPr>
              <a:t>เป้าหมาย 2</a:t>
            </a:r>
          </a:p>
          <a:p>
            <a:pPr marL="342900" indent="-342900"/>
            <a:r>
              <a:rPr lang="th-TH" sz="1600">
                <a:solidFill>
                  <a:schemeClr val="tx1"/>
                </a:solidFill>
                <a:latin typeface="Tahoma" pitchFamily="34" charset="0"/>
                <a:cs typeface="Tahoma" pitchFamily="34" charset="0"/>
              </a:rPr>
              <a:t>ผลิตภาพแรงงาน วทน. เพิ่มขึ้นไม่ต่ำกว่า 5</a:t>
            </a:r>
            <a:r>
              <a:rPr lang="en-US" sz="1600">
                <a:solidFill>
                  <a:schemeClr val="tx1"/>
                </a:solidFill>
                <a:latin typeface="Tahoma" pitchFamily="34" charset="0"/>
                <a:cs typeface="Tahoma" pitchFamily="34" charset="0"/>
              </a:rPr>
              <a:t>% </a:t>
            </a:r>
            <a:r>
              <a:rPr lang="th-TH" sz="1600">
                <a:solidFill>
                  <a:schemeClr val="tx1"/>
                </a:solidFill>
                <a:latin typeface="Tahoma" pitchFamily="34" charset="0"/>
                <a:cs typeface="Tahoma" pitchFamily="34" charset="0"/>
              </a:rPr>
              <a:t>ต่อปี</a:t>
            </a:r>
          </a:p>
          <a:p>
            <a:pPr marL="342900" indent="-342900"/>
            <a:endParaRPr lang="th-TH" sz="1600">
              <a:solidFill>
                <a:schemeClr val="tx1"/>
              </a:solidFill>
              <a:latin typeface="Tahoma" pitchFamily="34" charset="0"/>
              <a:cs typeface="Tahoma" pitchFamily="34" charset="0"/>
            </a:endParaRPr>
          </a:p>
        </p:txBody>
      </p:sp>
      <p:sp>
        <p:nvSpPr>
          <p:cNvPr id="21" name="สี่เหลี่ยมมุมมน 20"/>
          <p:cNvSpPr/>
          <p:nvPr/>
        </p:nvSpPr>
        <p:spPr>
          <a:xfrm>
            <a:off x="1619250" y="4149725"/>
            <a:ext cx="1368425" cy="1079500"/>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pPr algn="ctr" fontAlgn="auto">
              <a:spcBef>
                <a:spcPts val="0"/>
              </a:spcBef>
              <a:spcAft>
                <a:spcPts val="0"/>
              </a:spcAft>
              <a:defRPr/>
            </a:pPr>
            <a:r>
              <a:rPr lang="en-US" sz="1600" dirty="0">
                <a:solidFill>
                  <a:schemeClr val="tx1"/>
                </a:solidFill>
                <a:latin typeface="Tahoma" pitchFamily="34" charset="0"/>
                <a:ea typeface="Tahoma" pitchFamily="34" charset="0"/>
                <a:cs typeface="Tahoma" pitchFamily="34" charset="0"/>
              </a:rPr>
              <a:t>Income Contingent Loan (ICL)</a:t>
            </a:r>
          </a:p>
        </p:txBody>
      </p:sp>
      <p:sp>
        <p:nvSpPr>
          <p:cNvPr id="22" name="สี่เหลี่ยมมุมมน 21"/>
          <p:cNvSpPr/>
          <p:nvPr/>
        </p:nvSpPr>
        <p:spPr>
          <a:xfrm>
            <a:off x="1619250" y="5301208"/>
            <a:ext cx="1368425" cy="1079500"/>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anchor="ctr"/>
          <a:lstStyle/>
          <a:p>
            <a:pPr algn="ctr"/>
            <a:r>
              <a:rPr lang="en-US" sz="1600">
                <a:solidFill>
                  <a:schemeClr val="tx1"/>
                </a:solidFill>
                <a:latin typeface="Tahoma" pitchFamily="34" charset="0"/>
                <a:cs typeface="Tahoma" pitchFamily="34" charset="0"/>
              </a:rPr>
              <a:t>English Proficiency</a:t>
            </a:r>
            <a:endParaRPr lang="th-TH" sz="1600">
              <a:solidFill>
                <a:schemeClr val="tx1"/>
              </a:solidFill>
              <a:latin typeface="Tahoma" pitchFamily="34" charset="0"/>
              <a:cs typeface="Tahoma" pitchFamily="34" charset="0"/>
            </a:endParaRPr>
          </a:p>
        </p:txBody>
      </p:sp>
      <p:sp>
        <p:nvSpPr>
          <p:cNvPr id="35854" name="TextBox 24"/>
          <p:cNvSpPr txBox="1">
            <a:spLocks noChangeArrowheads="1"/>
          </p:cNvSpPr>
          <p:nvPr/>
        </p:nvSpPr>
        <p:spPr bwMode="auto">
          <a:xfrm>
            <a:off x="119063" y="77788"/>
            <a:ext cx="7648575" cy="830262"/>
          </a:xfrm>
          <a:prstGeom prst="rect">
            <a:avLst/>
          </a:prstGeom>
          <a:noFill/>
          <a:ln w="9525">
            <a:noFill/>
            <a:miter lim="800000"/>
            <a:headEnd/>
            <a:tailEnd/>
          </a:ln>
        </p:spPr>
        <p:txBody>
          <a:bodyPr wrap="none">
            <a:spAutoFit/>
          </a:bodyPr>
          <a:lstStyle/>
          <a:p>
            <a:r>
              <a:rPr lang="en-US" b="1">
                <a:latin typeface="Tahoma" pitchFamily="34" charset="0"/>
                <a:cs typeface="Tahoma" pitchFamily="34" charset="0"/>
              </a:rPr>
              <a:t>Flagship Program</a:t>
            </a:r>
            <a:endParaRPr lang="th-TH" b="1">
              <a:latin typeface="Tahoma" pitchFamily="34" charset="0"/>
              <a:cs typeface="Tahoma" pitchFamily="34" charset="0"/>
            </a:endParaRPr>
          </a:p>
          <a:p>
            <a:r>
              <a:rPr lang="th-TH" sz="2000" b="1">
                <a:latin typeface="Tahoma" pitchFamily="34" charset="0"/>
                <a:cs typeface="Tahoma" pitchFamily="34" charset="0"/>
              </a:rPr>
              <a:t>(การตอบเป้าหมายในนโยบายและแผน วทน. แห่งชาติ ระยะ 10 ปี)</a:t>
            </a:r>
          </a:p>
        </p:txBody>
      </p:sp>
      <p:sp>
        <p:nvSpPr>
          <p:cNvPr id="26" name="ลูกศรขึ้น 25"/>
          <p:cNvSpPr/>
          <p:nvPr/>
        </p:nvSpPr>
        <p:spPr>
          <a:xfrm>
            <a:off x="1116013" y="3286125"/>
            <a:ext cx="719137" cy="503238"/>
          </a:xfrm>
          <a:prstGeom prst="upArrow">
            <a:avLst/>
          </a:prstGeom>
          <a:solidFill>
            <a:srgbClr val="FD99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sp>
        <p:nvSpPr>
          <p:cNvPr id="27" name="ลูกศรขึ้น 26"/>
          <p:cNvSpPr/>
          <p:nvPr/>
        </p:nvSpPr>
        <p:spPr>
          <a:xfrm>
            <a:off x="4140200" y="3286125"/>
            <a:ext cx="719138" cy="503238"/>
          </a:xfrm>
          <a:prstGeom prst="upArrow">
            <a:avLst/>
          </a:prstGeom>
          <a:solidFill>
            <a:srgbClr val="FD99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sp>
        <p:nvSpPr>
          <p:cNvPr id="28" name="ลูกศรขึ้น 27"/>
          <p:cNvSpPr/>
          <p:nvPr/>
        </p:nvSpPr>
        <p:spPr>
          <a:xfrm>
            <a:off x="7019925" y="3286125"/>
            <a:ext cx="720725" cy="503238"/>
          </a:xfrm>
          <a:prstGeom prst="upArrow">
            <a:avLst/>
          </a:prstGeom>
          <a:solidFill>
            <a:srgbClr val="FD99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sp>
        <p:nvSpPr>
          <p:cNvPr id="35858" name="TextBox 28"/>
          <p:cNvSpPr txBox="1">
            <a:spLocks noChangeArrowheads="1"/>
          </p:cNvSpPr>
          <p:nvPr/>
        </p:nvSpPr>
        <p:spPr bwMode="auto">
          <a:xfrm>
            <a:off x="195263" y="3852863"/>
            <a:ext cx="2216150" cy="368300"/>
          </a:xfrm>
          <a:prstGeom prst="rect">
            <a:avLst/>
          </a:prstGeom>
          <a:noFill/>
          <a:ln w="9525">
            <a:noFill/>
            <a:miter lim="800000"/>
            <a:headEnd/>
            <a:tailEnd/>
          </a:ln>
        </p:spPr>
        <p:txBody>
          <a:bodyPr wrap="none">
            <a:spAutoFit/>
          </a:bodyPr>
          <a:lstStyle/>
          <a:p>
            <a:r>
              <a:rPr lang="en-US" sz="1800" b="1">
                <a:latin typeface="Tahoma" pitchFamily="34" charset="0"/>
                <a:cs typeface="Tahoma" pitchFamily="34" charset="0"/>
              </a:rPr>
              <a:t>Flagship Program</a:t>
            </a:r>
            <a:endParaRPr lang="th-TH" sz="1800" b="1">
              <a:latin typeface="Tahoma" pitchFamily="34" charset="0"/>
              <a:cs typeface="Tahoma" pitchFamily="34" charset="0"/>
            </a:endParaRPr>
          </a:p>
        </p:txBody>
      </p:sp>
      <p:sp>
        <p:nvSpPr>
          <p:cNvPr id="35859" name="TextBox 29"/>
          <p:cNvSpPr txBox="1">
            <a:spLocks noChangeArrowheads="1"/>
          </p:cNvSpPr>
          <p:nvPr/>
        </p:nvSpPr>
        <p:spPr bwMode="auto">
          <a:xfrm>
            <a:off x="3435350" y="3852863"/>
            <a:ext cx="2216150" cy="368300"/>
          </a:xfrm>
          <a:prstGeom prst="rect">
            <a:avLst/>
          </a:prstGeom>
          <a:noFill/>
          <a:ln w="9525">
            <a:noFill/>
            <a:miter lim="800000"/>
            <a:headEnd/>
            <a:tailEnd/>
          </a:ln>
        </p:spPr>
        <p:txBody>
          <a:bodyPr wrap="none">
            <a:spAutoFit/>
          </a:bodyPr>
          <a:lstStyle/>
          <a:p>
            <a:r>
              <a:rPr lang="en-US" sz="1800" b="1">
                <a:latin typeface="Tahoma" pitchFamily="34" charset="0"/>
                <a:cs typeface="Tahoma" pitchFamily="34" charset="0"/>
              </a:rPr>
              <a:t>Flagship Program</a:t>
            </a:r>
            <a:endParaRPr lang="th-TH" sz="1800" b="1">
              <a:latin typeface="Tahoma" pitchFamily="34" charset="0"/>
              <a:cs typeface="Tahoma" pitchFamily="34" charset="0"/>
            </a:endParaRPr>
          </a:p>
        </p:txBody>
      </p:sp>
      <p:sp>
        <p:nvSpPr>
          <p:cNvPr id="35860" name="TextBox 30"/>
          <p:cNvSpPr txBox="1">
            <a:spLocks noChangeArrowheads="1"/>
          </p:cNvSpPr>
          <p:nvPr/>
        </p:nvSpPr>
        <p:spPr bwMode="auto">
          <a:xfrm>
            <a:off x="6099175" y="3852863"/>
            <a:ext cx="2217738" cy="368300"/>
          </a:xfrm>
          <a:prstGeom prst="rect">
            <a:avLst/>
          </a:prstGeom>
          <a:noFill/>
          <a:ln w="9525">
            <a:noFill/>
            <a:miter lim="800000"/>
            <a:headEnd/>
            <a:tailEnd/>
          </a:ln>
        </p:spPr>
        <p:txBody>
          <a:bodyPr wrap="none">
            <a:spAutoFit/>
          </a:bodyPr>
          <a:lstStyle/>
          <a:p>
            <a:r>
              <a:rPr lang="en-US" sz="1800" b="1">
                <a:latin typeface="Tahoma" pitchFamily="34" charset="0"/>
                <a:cs typeface="Tahoma" pitchFamily="34" charset="0"/>
              </a:rPr>
              <a:t>Flagship Program</a:t>
            </a:r>
            <a:endParaRPr lang="th-TH" sz="1800" b="1">
              <a:latin typeface="Tahoma" pitchFamily="34" charset="0"/>
              <a:cs typeface="Tahoma" pitchFamily="34" charset="0"/>
            </a:endParaRPr>
          </a:p>
        </p:txBody>
      </p:sp>
      <p:sp>
        <p:nvSpPr>
          <p:cNvPr id="32" name="สี่เหลี่ยมมุมมน 31"/>
          <p:cNvSpPr/>
          <p:nvPr/>
        </p:nvSpPr>
        <p:spPr>
          <a:xfrm>
            <a:off x="7524750" y="5302250"/>
            <a:ext cx="1368425" cy="1079500"/>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anchor="ctr"/>
          <a:lstStyle/>
          <a:p>
            <a:pPr algn="ctr" fontAlgn="auto">
              <a:spcBef>
                <a:spcPts val="0"/>
              </a:spcBef>
              <a:spcAft>
                <a:spcPts val="0"/>
              </a:spcAft>
              <a:defRPr/>
            </a:pPr>
            <a:r>
              <a:rPr lang="en-US" sz="1600" dirty="0">
                <a:solidFill>
                  <a:schemeClr val="tx1"/>
                </a:solidFill>
                <a:latin typeface="Tahoma" pitchFamily="34" charset="0"/>
                <a:ea typeface="Tahoma" pitchFamily="34" charset="0"/>
                <a:cs typeface="Tahoma" pitchFamily="34" charset="0"/>
              </a:rPr>
              <a:t>Work-integrated Learning (</a:t>
            </a:r>
            <a:r>
              <a:rPr lang="en-US" sz="1600" dirty="0" err="1">
                <a:solidFill>
                  <a:schemeClr val="tx1"/>
                </a:solidFill>
                <a:latin typeface="Tahoma" pitchFamily="34" charset="0"/>
                <a:ea typeface="Tahoma" pitchFamily="34" charset="0"/>
                <a:cs typeface="Tahoma" pitchFamily="34" charset="0"/>
              </a:rPr>
              <a:t>WiL</a:t>
            </a:r>
            <a:r>
              <a:rPr lang="en-US" sz="1600" dirty="0">
                <a:solidFill>
                  <a:schemeClr val="tx1"/>
                </a:solidFill>
                <a:latin typeface="Tahoma" pitchFamily="34" charset="0"/>
                <a:ea typeface="Tahoma" pitchFamily="34" charset="0"/>
                <a:cs typeface="Tahoma" pitchFamily="34" charset="0"/>
              </a:rPr>
              <a:t>)</a:t>
            </a:r>
          </a:p>
        </p:txBody>
      </p:sp>
      <p:sp>
        <p:nvSpPr>
          <p:cNvPr id="23" name="AutoShape 3"/>
          <p:cNvSpPr>
            <a:spLocks noChangeArrowheads="1"/>
          </p:cNvSpPr>
          <p:nvPr/>
        </p:nvSpPr>
        <p:spPr bwMode="auto">
          <a:xfrm>
            <a:off x="251520" y="1052736"/>
            <a:ext cx="2736304" cy="930405"/>
          </a:xfrm>
          <a:prstGeom prst="homePlate">
            <a:avLst>
              <a:gd name="adj" fmla="val 0"/>
            </a:avLst>
          </a:prstGeom>
          <a:noFill/>
          <a:ln w="38100">
            <a:solidFill>
              <a:srgbClr val="92D05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nSpc>
                <a:spcPct val="90000"/>
              </a:lnSpc>
            </a:pPr>
            <a:endParaRPr lang="th-TH" sz="1400">
              <a:latin typeface="Tahoma" pitchFamily="34" charset="0"/>
              <a:cs typeface="Tahoma" pitchFamily="34" charset="0"/>
            </a:endParaRPr>
          </a:p>
          <a:p>
            <a:pPr>
              <a:lnSpc>
                <a:spcPct val="90000"/>
              </a:lnSpc>
            </a:pPr>
            <a:r>
              <a:rPr lang="th-TH" sz="1400">
                <a:latin typeface="Tahoma" pitchFamily="34" charset="0"/>
                <a:cs typeface="Tahoma" pitchFamily="34" charset="0"/>
              </a:rPr>
              <a:t>กลยุทธ์</a:t>
            </a:r>
            <a:r>
              <a:rPr lang="en-US" sz="1400">
                <a:latin typeface="Tahoma" pitchFamily="34" charset="0"/>
                <a:cs typeface="Tahoma" pitchFamily="34" charset="0"/>
              </a:rPr>
              <a:t> 1: </a:t>
            </a:r>
            <a:r>
              <a:rPr lang="th-TH" sz="1400">
                <a:latin typeface="Tahoma" pitchFamily="34" charset="0"/>
                <a:cs typeface="Tahoma" pitchFamily="34" charset="0"/>
              </a:rPr>
              <a:t>การบูรณาการการพัฒนาและผลิตกำลังคนด้าน วทน. ของประเทศ</a:t>
            </a:r>
          </a:p>
          <a:p>
            <a:pPr>
              <a:lnSpc>
                <a:spcPct val="90000"/>
              </a:lnSpc>
            </a:pPr>
            <a:endParaRPr lang="th-TH" sz="1400">
              <a:latin typeface="Tahoma" pitchFamily="34" charset="0"/>
              <a:cs typeface="Tahoma" pitchFamily="34" charset="0"/>
            </a:endParaRPr>
          </a:p>
        </p:txBody>
      </p:sp>
      <p:sp>
        <p:nvSpPr>
          <p:cNvPr id="24" name="AutoShape 3"/>
          <p:cNvSpPr>
            <a:spLocks noChangeArrowheads="1"/>
          </p:cNvSpPr>
          <p:nvPr/>
        </p:nvSpPr>
        <p:spPr bwMode="auto">
          <a:xfrm>
            <a:off x="3203848" y="1052736"/>
            <a:ext cx="2736304" cy="930405"/>
          </a:xfrm>
          <a:prstGeom prst="homePlate">
            <a:avLst>
              <a:gd name="adj" fmla="val 0"/>
            </a:avLst>
          </a:prstGeom>
          <a:noFill/>
          <a:ln w="38100">
            <a:solidFill>
              <a:srgbClr val="92D05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nSpc>
                <a:spcPct val="90000"/>
              </a:lnSpc>
            </a:pPr>
            <a:endParaRPr lang="th-TH" sz="1400">
              <a:latin typeface="Tahoma" pitchFamily="34" charset="0"/>
              <a:cs typeface="Tahoma" pitchFamily="34" charset="0"/>
            </a:endParaRPr>
          </a:p>
          <a:p>
            <a:pPr>
              <a:lnSpc>
                <a:spcPct val="90000"/>
              </a:lnSpc>
            </a:pPr>
            <a:r>
              <a:rPr lang="th-TH" sz="1400">
                <a:latin typeface="Tahoma" pitchFamily="34" charset="0"/>
                <a:cs typeface="Tahoma" pitchFamily="34" charset="0"/>
              </a:rPr>
              <a:t>กลยุทธ์</a:t>
            </a:r>
            <a:r>
              <a:rPr lang="en-US" sz="1400">
                <a:latin typeface="Tahoma" pitchFamily="34" charset="0"/>
                <a:cs typeface="Tahoma" pitchFamily="34" charset="0"/>
              </a:rPr>
              <a:t> 2: </a:t>
            </a:r>
            <a:r>
              <a:rPr lang="th-TH" sz="1400">
                <a:latin typeface="Tahoma" pitchFamily="34" charset="0"/>
                <a:cs typeface="Tahoma" pitchFamily="34" charset="0"/>
              </a:rPr>
              <a:t>การยกระดับสมรรถภาพและเพิ่มขีดความสามารถทางวิชาชีพ ทักษะ องค์ความรู้กำลังคน วทน. </a:t>
            </a:r>
          </a:p>
          <a:p>
            <a:pPr>
              <a:lnSpc>
                <a:spcPct val="90000"/>
              </a:lnSpc>
            </a:pPr>
            <a:endParaRPr lang="th-TH" sz="1400">
              <a:latin typeface="Tahoma" pitchFamily="34" charset="0"/>
              <a:cs typeface="Tahoma" pitchFamily="34" charset="0"/>
            </a:endParaRPr>
          </a:p>
        </p:txBody>
      </p:sp>
      <p:sp>
        <p:nvSpPr>
          <p:cNvPr id="25" name="AutoShape 3"/>
          <p:cNvSpPr>
            <a:spLocks noChangeArrowheads="1"/>
          </p:cNvSpPr>
          <p:nvPr/>
        </p:nvSpPr>
        <p:spPr bwMode="auto">
          <a:xfrm>
            <a:off x="6156176" y="1052736"/>
            <a:ext cx="2736304" cy="930405"/>
          </a:xfrm>
          <a:prstGeom prst="homePlate">
            <a:avLst>
              <a:gd name="adj" fmla="val 0"/>
            </a:avLst>
          </a:prstGeom>
          <a:noFill/>
          <a:ln w="38100">
            <a:solidFill>
              <a:srgbClr val="92D05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nSpc>
                <a:spcPct val="90000"/>
              </a:lnSpc>
            </a:pPr>
            <a:endParaRPr lang="th-TH" sz="1400">
              <a:latin typeface="Tahoma" pitchFamily="34" charset="0"/>
              <a:cs typeface="Tahoma" pitchFamily="34" charset="0"/>
            </a:endParaRPr>
          </a:p>
          <a:p>
            <a:pPr>
              <a:lnSpc>
                <a:spcPct val="90000"/>
              </a:lnSpc>
            </a:pPr>
            <a:r>
              <a:rPr lang="th-TH" sz="1400">
                <a:latin typeface="Tahoma" pitchFamily="34" charset="0"/>
                <a:cs typeface="Tahoma" pitchFamily="34" charset="0"/>
              </a:rPr>
              <a:t>กลยุทธ์ </a:t>
            </a:r>
            <a:r>
              <a:rPr lang="en-US" sz="1400">
                <a:latin typeface="Tahoma" pitchFamily="34" charset="0"/>
                <a:cs typeface="Tahoma" pitchFamily="34" charset="0"/>
              </a:rPr>
              <a:t>3: </a:t>
            </a:r>
            <a:r>
              <a:rPr lang="th-TH" sz="1400">
                <a:latin typeface="Tahoma" pitchFamily="34" charset="0"/>
                <a:cs typeface="Tahoma" pitchFamily="34" charset="0"/>
              </a:rPr>
              <a:t>การสร้างแรงจูงใจ ขยายฐานบุคลากรด้าน วทน. ให้มีมวลวิกฤตและมีเส้นทางอาชีพและบทบาทในการพัฒนาเศรษฐกิจและสังคม</a:t>
            </a:r>
          </a:p>
          <a:p>
            <a:pPr>
              <a:lnSpc>
                <a:spcPct val="90000"/>
              </a:lnSpc>
            </a:pPr>
            <a:endParaRPr lang="th-TH" sz="140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ยึดเนื้อหา 2"/>
          <p:cNvSpPr>
            <a:spLocks noGrp="1"/>
          </p:cNvSpPr>
          <p:nvPr>
            <p:ph idx="1"/>
          </p:nvPr>
        </p:nvSpPr>
        <p:spPr>
          <a:xfrm>
            <a:off x="214313" y="652463"/>
            <a:ext cx="8758237" cy="473075"/>
          </a:xfrm>
          <a:solidFill>
            <a:schemeClr val="accent1">
              <a:lumMod val="40000"/>
              <a:lumOff val="60000"/>
            </a:schemeClr>
          </a:solidFill>
        </p:spPr>
        <p:txBody>
          <a:bodyPr>
            <a:normAutofit/>
          </a:bodyPr>
          <a:lstStyle/>
          <a:p>
            <a:pPr>
              <a:buFont typeface="Arial" pitchFamily="34" charset="0"/>
              <a:buNone/>
            </a:pPr>
            <a:r>
              <a:rPr lang="en-US" sz="2000" b="1" smtClean="0">
                <a:latin typeface="Tahoma" pitchFamily="34" charset="0"/>
                <a:cs typeface="Tahoma" pitchFamily="34" charset="0"/>
              </a:rPr>
              <a:t>PrimaryConnections (Australia</a:t>
            </a:r>
            <a:r>
              <a:rPr lang="en-US" sz="2000" smtClean="0">
                <a:latin typeface="Tahoma" pitchFamily="34" charset="0"/>
                <a:cs typeface="Tahoma" pitchFamily="34" charset="0"/>
              </a:rPr>
              <a:t>)</a:t>
            </a:r>
          </a:p>
          <a:p>
            <a:endParaRPr lang="th-TH" sz="2000" smtClean="0"/>
          </a:p>
        </p:txBody>
      </p:sp>
      <p:sp>
        <p:nvSpPr>
          <p:cNvPr id="39939" name="TextBox 6"/>
          <p:cNvSpPr txBox="1">
            <a:spLocks noChangeArrowheads="1"/>
          </p:cNvSpPr>
          <p:nvPr/>
        </p:nvSpPr>
        <p:spPr bwMode="auto">
          <a:xfrm>
            <a:off x="285750" y="1000125"/>
            <a:ext cx="4000500" cy="2030413"/>
          </a:xfrm>
          <a:prstGeom prst="rect">
            <a:avLst/>
          </a:prstGeom>
          <a:noFill/>
          <a:ln w="9525">
            <a:noFill/>
            <a:miter lim="800000"/>
            <a:headEnd/>
            <a:tailEnd/>
          </a:ln>
        </p:spPr>
        <p:txBody>
          <a:bodyPr>
            <a:spAutoFit/>
          </a:bodyPr>
          <a:lstStyle/>
          <a:p>
            <a:r>
              <a:rPr lang="en-US" sz="1800" b="1" u="sng">
                <a:latin typeface="Tahoma" pitchFamily="34" charset="0"/>
                <a:cs typeface="Tahoma" pitchFamily="34" charset="0"/>
              </a:rPr>
              <a:t>Key Features</a:t>
            </a:r>
          </a:p>
          <a:p>
            <a:r>
              <a:rPr lang="en-US" sz="1800" i="1">
                <a:latin typeface="Tahoma" pitchFamily="34" charset="0"/>
                <a:cs typeface="Tahoma" pitchFamily="34" charset="0"/>
              </a:rPr>
              <a:t>Teaching and  learning and features:</a:t>
            </a:r>
          </a:p>
          <a:p>
            <a:r>
              <a:rPr lang="en-US" sz="1800">
                <a:latin typeface="Tahoma" pitchFamily="34" charset="0"/>
                <a:cs typeface="Tahoma" pitchFamily="34" charset="0"/>
              </a:rPr>
              <a:t>• student-centred	learning</a:t>
            </a:r>
          </a:p>
          <a:p>
            <a:r>
              <a:rPr lang="en-US" sz="1800">
                <a:latin typeface="Tahoma" pitchFamily="34" charset="0"/>
                <a:cs typeface="Tahoma" pitchFamily="34" charset="0"/>
              </a:rPr>
              <a:t>• the linking of science with literacy</a:t>
            </a:r>
          </a:p>
          <a:p>
            <a:r>
              <a:rPr lang="en-US" sz="1800">
                <a:latin typeface="Tahoma" pitchFamily="34" charset="0"/>
                <a:cs typeface="Tahoma" pitchFamily="34" charset="0"/>
              </a:rPr>
              <a:t>• student planned	 investigations</a:t>
            </a:r>
          </a:p>
          <a:p>
            <a:r>
              <a:rPr lang="en-US" sz="1800">
                <a:latin typeface="Tahoma" pitchFamily="34" charset="0"/>
                <a:cs typeface="Tahoma" pitchFamily="34" charset="0"/>
              </a:rPr>
              <a:t>• embedded assessment</a:t>
            </a:r>
          </a:p>
          <a:p>
            <a:r>
              <a:rPr lang="en-US" sz="1800">
                <a:latin typeface="Tahoma" pitchFamily="34" charset="0"/>
                <a:cs typeface="Tahoma" pitchFamily="34" charset="0"/>
              </a:rPr>
              <a:t>• cooperative learning </a:t>
            </a:r>
          </a:p>
        </p:txBody>
      </p:sp>
      <p:sp>
        <p:nvSpPr>
          <p:cNvPr id="39940" name="TextBox 8"/>
          <p:cNvSpPr txBox="1">
            <a:spLocks noChangeArrowheads="1"/>
          </p:cNvSpPr>
          <p:nvPr/>
        </p:nvSpPr>
        <p:spPr bwMode="auto">
          <a:xfrm>
            <a:off x="5072063" y="1174750"/>
            <a:ext cx="3595687" cy="1754188"/>
          </a:xfrm>
          <a:prstGeom prst="rect">
            <a:avLst/>
          </a:prstGeom>
          <a:noFill/>
          <a:ln w="9525">
            <a:noFill/>
            <a:miter lim="800000"/>
            <a:headEnd/>
            <a:tailEnd/>
          </a:ln>
        </p:spPr>
        <p:txBody>
          <a:bodyPr wrap="none">
            <a:spAutoFit/>
          </a:bodyPr>
          <a:lstStyle/>
          <a:p>
            <a:r>
              <a:rPr lang="en-US" sz="1800" i="1">
                <a:latin typeface="Tahoma" pitchFamily="34" charset="0"/>
                <a:cs typeface="Tahoma" pitchFamily="34" charset="0"/>
              </a:rPr>
              <a:t>5Es teaching and learning model:</a:t>
            </a:r>
          </a:p>
          <a:p>
            <a:pPr>
              <a:buFont typeface="Arial" pitchFamily="34" charset="0"/>
              <a:buChar char="•"/>
            </a:pPr>
            <a:r>
              <a:rPr lang="en-US" sz="1800">
                <a:latin typeface="Tahoma" pitchFamily="34" charset="0"/>
                <a:cs typeface="Tahoma" pitchFamily="34" charset="0"/>
              </a:rPr>
              <a:t> Engage</a:t>
            </a:r>
          </a:p>
          <a:p>
            <a:pPr>
              <a:buFont typeface="Arial" pitchFamily="34" charset="0"/>
              <a:buChar char="•"/>
            </a:pPr>
            <a:r>
              <a:rPr lang="en-US" sz="1800">
                <a:latin typeface="Tahoma" pitchFamily="34" charset="0"/>
                <a:cs typeface="Tahoma" pitchFamily="34" charset="0"/>
              </a:rPr>
              <a:t> Explore</a:t>
            </a:r>
          </a:p>
          <a:p>
            <a:pPr>
              <a:buFont typeface="Arial" pitchFamily="34" charset="0"/>
              <a:buChar char="•"/>
            </a:pPr>
            <a:r>
              <a:rPr lang="en-US" sz="1800">
                <a:latin typeface="Tahoma" pitchFamily="34" charset="0"/>
                <a:cs typeface="Tahoma" pitchFamily="34" charset="0"/>
              </a:rPr>
              <a:t> Explain</a:t>
            </a:r>
          </a:p>
          <a:p>
            <a:pPr>
              <a:buFont typeface="Arial" pitchFamily="34" charset="0"/>
              <a:buChar char="•"/>
            </a:pPr>
            <a:r>
              <a:rPr lang="en-US" sz="1800">
                <a:latin typeface="Tahoma" pitchFamily="34" charset="0"/>
                <a:cs typeface="Tahoma" pitchFamily="34" charset="0"/>
              </a:rPr>
              <a:t> Elaborate </a:t>
            </a:r>
          </a:p>
          <a:p>
            <a:pPr>
              <a:buFont typeface="Arial" pitchFamily="34" charset="0"/>
              <a:buChar char="•"/>
            </a:pPr>
            <a:r>
              <a:rPr lang="en-US" sz="1800">
                <a:latin typeface="Tahoma" pitchFamily="34" charset="0"/>
                <a:cs typeface="Tahoma" pitchFamily="34" charset="0"/>
              </a:rPr>
              <a:t> Evaluate</a:t>
            </a:r>
            <a:endParaRPr lang="th-TH" sz="1800">
              <a:latin typeface="Tahoma" pitchFamily="34" charset="0"/>
              <a:cs typeface="Tahoma" pitchFamily="34" charset="0"/>
            </a:endParaRPr>
          </a:p>
        </p:txBody>
      </p:sp>
      <p:sp>
        <p:nvSpPr>
          <p:cNvPr id="39941" name="TextBox 9"/>
          <p:cNvSpPr txBox="1">
            <a:spLocks noChangeArrowheads="1"/>
          </p:cNvSpPr>
          <p:nvPr/>
        </p:nvSpPr>
        <p:spPr bwMode="auto">
          <a:xfrm>
            <a:off x="142875" y="3254375"/>
            <a:ext cx="5357813" cy="2862263"/>
          </a:xfrm>
          <a:prstGeom prst="rect">
            <a:avLst/>
          </a:prstGeom>
          <a:noFill/>
          <a:ln w="9525">
            <a:noFill/>
            <a:miter lim="800000"/>
            <a:headEnd/>
            <a:tailEnd/>
          </a:ln>
        </p:spPr>
        <p:txBody>
          <a:bodyPr>
            <a:spAutoFit/>
          </a:bodyPr>
          <a:lstStyle/>
          <a:p>
            <a:r>
              <a:rPr lang="en-US" sz="1800" i="1">
                <a:latin typeface="Tahoma" pitchFamily="34" charset="0"/>
                <a:cs typeface="Tahoma" pitchFamily="34" charset="0"/>
              </a:rPr>
              <a:t>A comprehensive professional  learning programme:</a:t>
            </a:r>
          </a:p>
          <a:p>
            <a:pPr>
              <a:buFont typeface="Arial" pitchFamily="34" charset="0"/>
              <a:buChar char="•"/>
            </a:pPr>
            <a:r>
              <a:rPr lang="en-US" sz="1800">
                <a:latin typeface="Tahoma" pitchFamily="34" charset="0"/>
                <a:cs typeface="Tahoma" pitchFamily="34" charset="0"/>
              </a:rPr>
              <a:t> PrimaryConnections Facilitators are supported with a training manual, electronic </a:t>
            </a:r>
          </a:p>
          <a:p>
            <a:r>
              <a:rPr lang="en-US" sz="1800">
                <a:latin typeface="Tahoma" pitchFamily="34" charset="0"/>
                <a:cs typeface="Tahoma" pitchFamily="34" charset="0"/>
              </a:rPr>
              <a:t>resources and DVDs</a:t>
            </a:r>
          </a:p>
          <a:p>
            <a:endParaRPr lang="en-US" sz="1800">
              <a:latin typeface="Tahoma" pitchFamily="34" charset="0"/>
              <a:cs typeface="Tahoma" pitchFamily="34" charset="0"/>
            </a:endParaRPr>
          </a:p>
          <a:p>
            <a:r>
              <a:rPr lang="en-US" sz="1800" i="1">
                <a:latin typeface="Tahoma" pitchFamily="34" charset="0"/>
                <a:cs typeface="Tahoma" pitchFamily="34" charset="0"/>
              </a:rPr>
              <a:t>Curriculum resources - linking science with literacy:</a:t>
            </a:r>
          </a:p>
          <a:p>
            <a:pPr>
              <a:buFont typeface="Arial" pitchFamily="34" charset="0"/>
              <a:buChar char="•"/>
            </a:pPr>
            <a:r>
              <a:rPr lang="en-US" sz="1800">
                <a:latin typeface="Tahoma" pitchFamily="34" charset="0"/>
                <a:cs typeface="Tahoma" pitchFamily="34" charset="0"/>
              </a:rPr>
              <a:t> Build on students’ natural curiosity and  sense of wonder about how the world works</a:t>
            </a:r>
          </a:p>
          <a:p>
            <a:endParaRPr lang="en-US" sz="1800">
              <a:latin typeface="Tahoma" pitchFamily="34" charset="0"/>
              <a:cs typeface="Tahoma" pitchFamily="34" charset="0"/>
            </a:endParaRPr>
          </a:p>
        </p:txBody>
      </p:sp>
      <p:pic>
        <p:nvPicPr>
          <p:cNvPr id="39942" name="Picture 3"/>
          <p:cNvPicPr>
            <a:picLocks noChangeAspect="1" noChangeArrowheads="1"/>
          </p:cNvPicPr>
          <p:nvPr/>
        </p:nvPicPr>
        <p:blipFill>
          <a:blip r:embed="rId2" cstate="print"/>
          <a:srcRect/>
          <a:stretch>
            <a:fillRect/>
          </a:stretch>
        </p:blipFill>
        <p:spPr bwMode="auto">
          <a:xfrm>
            <a:off x="5500688" y="3071813"/>
            <a:ext cx="3429000" cy="3000375"/>
          </a:xfrm>
          <a:prstGeom prst="rect">
            <a:avLst/>
          </a:prstGeom>
          <a:noFill/>
          <a:ln w="9525">
            <a:noFill/>
            <a:miter lim="800000"/>
            <a:headEnd/>
            <a:tailEnd/>
          </a:ln>
        </p:spPr>
      </p:pic>
      <p:sp>
        <p:nvSpPr>
          <p:cNvPr id="39943" name="TextBox 11"/>
          <p:cNvSpPr txBox="1">
            <a:spLocks noChangeArrowheads="1"/>
          </p:cNvSpPr>
          <p:nvPr/>
        </p:nvSpPr>
        <p:spPr bwMode="auto">
          <a:xfrm>
            <a:off x="158750" y="6296025"/>
            <a:ext cx="7985125" cy="276225"/>
          </a:xfrm>
          <a:prstGeom prst="rect">
            <a:avLst/>
          </a:prstGeom>
          <a:noFill/>
          <a:ln w="9525">
            <a:noFill/>
            <a:miter lim="800000"/>
            <a:headEnd/>
            <a:tailEnd/>
          </a:ln>
        </p:spPr>
        <p:txBody>
          <a:bodyPr wrap="none">
            <a:spAutoFit/>
          </a:bodyPr>
          <a:lstStyle/>
          <a:p>
            <a:r>
              <a:rPr lang="th-TH" sz="1200">
                <a:latin typeface="Tahoma" pitchFamily="34" charset="0"/>
                <a:cs typeface="Tahoma" pitchFamily="34" charset="0"/>
              </a:rPr>
              <a:t>ที่มา</a:t>
            </a:r>
            <a:r>
              <a:rPr lang="en-US" sz="1200">
                <a:latin typeface="Tahoma" pitchFamily="34" charset="0"/>
                <a:cs typeface="Tahoma" pitchFamily="34" charset="0"/>
              </a:rPr>
              <a:t>: Department of Education, Employment and Workplace Relation (2009). PrimaryConnections- An Introduction.</a:t>
            </a:r>
            <a:endParaRPr lang="th-TH" sz="1200">
              <a:latin typeface="Tahoma" pitchFamily="34" charset="0"/>
              <a:cs typeface="Tahoma" pitchFamily="34" charset="0"/>
            </a:endParaRPr>
          </a:p>
        </p:txBody>
      </p:sp>
      <p:sp>
        <p:nvSpPr>
          <p:cNvPr id="39944" name="TextBox 7"/>
          <p:cNvSpPr txBox="1">
            <a:spLocks noChangeArrowheads="1"/>
          </p:cNvSpPr>
          <p:nvPr/>
        </p:nvSpPr>
        <p:spPr bwMode="auto">
          <a:xfrm>
            <a:off x="900113" y="188913"/>
            <a:ext cx="7581900" cy="522287"/>
          </a:xfrm>
          <a:prstGeom prst="rect">
            <a:avLst/>
          </a:prstGeom>
          <a:noFill/>
          <a:ln w="9525">
            <a:noFill/>
            <a:miter lim="800000"/>
            <a:headEnd/>
            <a:tailEnd/>
          </a:ln>
        </p:spPr>
        <p:txBody>
          <a:bodyPr wrap="none">
            <a:spAutoFit/>
          </a:bodyPr>
          <a:lstStyle/>
          <a:p>
            <a:r>
              <a:rPr lang="en-US" b="1"/>
              <a:t>Science Education @ Primary School Level</a:t>
            </a:r>
            <a:endParaRPr lang="th-TH" b="1"/>
          </a:p>
        </p:txBody>
      </p:sp>
      <p:sp>
        <p:nvSpPr>
          <p:cNvPr id="9" name="Slide Number Placeholder 8"/>
          <p:cNvSpPr>
            <a:spLocks noGrp="1"/>
          </p:cNvSpPr>
          <p:nvPr>
            <p:ph type="sldNum" sz="quarter" idx="12"/>
          </p:nvPr>
        </p:nvSpPr>
        <p:spPr/>
        <p:txBody>
          <a:bodyPr/>
          <a:lstStyle/>
          <a:p>
            <a:fld id="{69ADDD85-5A9F-4E89-AC81-0A64F86A6DC6}" type="slidenum">
              <a:rPr lang="th-TH" smtClean="0"/>
              <a:pPr/>
              <a:t>75</a:t>
            </a:fld>
            <a:endParaRPr lang="th-TH"/>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2"/>
          <p:cNvSpPr>
            <a:spLocks noChangeArrowheads="1"/>
          </p:cNvSpPr>
          <p:nvPr/>
        </p:nvSpPr>
        <p:spPr bwMode="auto">
          <a:xfrm>
            <a:off x="4037013" y="3316288"/>
            <a:ext cx="1187450" cy="700087"/>
          </a:xfrm>
          <a:prstGeom prst="ellipse">
            <a:avLst/>
          </a:prstGeom>
          <a:solidFill>
            <a:srgbClr val="FFFFFF"/>
          </a:solidFill>
          <a:ln w="9525">
            <a:solidFill>
              <a:srgbClr val="000000"/>
            </a:solidFill>
            <a:round/>
            <a:headEnd/>
            <a:tailEnd/>
          </a:ln>
        </p:spPr>
        <p:txBody>
          <a:bodyPr/>
          <a:lstStyle/>
          <a:p>
            <a:pPr algn="ctr">
              <a:lnSpc>
                <a:spcPts val="1400"/>
              </a:lnSpc>
            </a:pPr>
            <a:r>
              <a:rPr lang="th-TH" sz="1000">
                <a:latin typeface="Tahoma" pitchFamily="34" charset="0"/>
                <a:cs typeface="Tahoma" pitchFamily="34" charset="0"/>
              </a:rPr>
              <a:t>กลไกกลางเพื่อประสาน</a:t>
            </a:r>
          </a:p>
        </p:txBody>
      </p:sp>
      <p:sp>
        <p:nvSpPr>
          <p:cNvPr id="18435" name="Oval 3"/>
          <p:cNvSpPr>
            <a:spLocks noChangeArrowheads="1"/>
          </p:cNvSpPr>
          <p:nvPr/>
        </p:nvSpPr>
        <p:spPr bwMode="auto">
          <a:xfrm>
            <a:off x="2493963" y="2616200"/>
            <a:ext cx="4275137" cy="2101850"/>
          </a:xfrm>
          <a:prstGeom prst="ellipse">
            <a:avLst/>
          </a:prstGeom>
          <a:noFill/>
          <a:ln w="3175">
            <a:solidFill>
              <a:srgbClr val="000000"/>
            </a:solidFill>
            <a:round/>
            <a:headEnd/>
            <a:tailEnd/>
          </a:ln>
        </p:spPr>
        <p:txBody>
          <a:bodyPr/>
          <a:lstStyle/>
          <a:p>
            <a:endParaRPr lang="en-US" sz="1000">
              <a:latin typeface="Tahoma" pitchFamily="34" charset="0"/>
              <a:cs typeface="Tahoma" pitchFamily="34" charset="0"/>
            </a:endParaRPr>
          </a:p>
        </p:txBody>
      </p:sp>
      <p:sp>
        <p:nvSpPr>
          <p:cNvPr id="18436" name="Oval 4"/>
          <p:cNvSpPr>
            <a:spLocks noChangeArrowheads="1"/>
          </p:cNvSpPr>
          <p:nvPr/>
        </p:nvSpPr>
        <p:spPr bwMode="auto">
          <a:xfrm>
            <a:off x="990600" y="1828800"/>
            <a:ext cx="7239000" cy="3703638"/>
          </a:xfrm>
          <a:prstGeom prst="ellipse">
            <a:avLst/>
          </a:prstGeom>
          <a:noFill/>
          <a:ln w="3175">
            <a:solidFill>
              <a:srgbClr val="000000"/>
            </a:solidFill>
            <a:round/>
            <a:headEnd/>
            <a:tailEnd/>
          </a:ln>
        </p:spPr>
        <p:txBody>
          <a:bodyPr/>
          <a:lstStyle/>
          <a:p>
            <a:endParaRPr lang="en-US" sz="1000">
              <a:solidFill>
                <a:srgbClr val="FF0000"/>
              </a:solidFill>
              <a:latin typeface="Tahoma" pitchFamily="34" charset="0"/>
              <a:cs typeface="Tahoma" pitchFamily="34" charset="0"/>
            </a:endParaRPr>
          </a:p>
        </p:txBody>
      </p:sp>
      <p:sp>
        <p:nvSpPr>
          <p:cNvPr id="18437" name="Oval 5"/>
          <p:cNvSpPr>
            <a:spLocks noChangeArrowheads="1"/>
          </p:cNvSpPr>
          <p:nvPr/>
        </p:nvSpPr>
        <p:spPr bwMode="auto">
          <a:xfrm>
            <a:off x="76200" y="719138"/>
            <a:ext cx="8905875" cy="5986462"/>
          </a:xfrm>
          <a:prstGeom prst="ellipse">
            <a:avLst/>
          </a:prstGeom>
          <a:noFill/>
          <a:ln w="38100">
            <a:solidFill>
              <a:srgbClr val="0070C0"/>
            </a:solidFill>
            <a:round/>
            <a:headEnd/>
            <a:tailEnd/>
          </a:ln>
        </p:spPr>
        <p:txBody>
          <a:bodyPr/>
          <a:lstStyle/>
          <a:p>
            <a:endParaRPr lang="en-US" sz="1000">
              <a:latin typeface="Tahoma" pitchFamily="34" charset="0"/>
              <a:cs typeface="Tahoma" pitchFamily="34" charset="0"/>
            </a:endParaRPr>
          </a:p>
        </p:txBody>
      </p:sp>
      <p:sp>
        <p:nvSpPr>
          <p:cNvPr id="18438" name="Text Box 6"/>
          <p:cNvSpPr txBox="1">
            <a:spLocks noChangeArrowheads="1"/>
          </p:cNvSpPr>
          <p:nvPr/>
        </p:nvSpPr>
        <p:spPr bwMode="auto">
          <a:xfrm>
            <a:off x="3657600" y="2286000"/>
            <a:ext cx="2057400" cy="457200"/>
          </a:xfrm>
          <a:prstGeom prst="rect">
            <a:avLst/>
          </a:prstGeom>
          <a:solidFill>
            <a:srgbClr val="FFFFFF"/>
          </a:solidFill>
          <a:ln w="9525">
            <a:solidFill>
              <a:srgbClr val="000000"/>
            </a:solidFill>
            <a:prstDash val="sysDot"/>
            <a:miter lim="800000"/>
            <a:headEnd/>
            <a:tailEnd/>
          </a:ln>
        </p:spPr>
        <p:txBody>
          <a:bodyPr/>
          <a:lstStyle/>
          <a:p>
            <a:pPr algn="ctr">
              <a:lnSpc>
                <a:spcPct val="80000"/>
              </a:lnSpc>
            </a:pPr>
            <a:r>
              <a:rPr lang="en-US" sz="1000" b="1">
                <a:latin typeface="Tahoma" pitchFamily="34" charset="0"/>
                <a:cs typeface="Tahoma" pitchFamily="34" charset="0"/>
              </a:rPr>
              <a:t>Cluster:</a:t>
            </a:r>
          </a:p>
          <a:p>
            <a:pPr algn="ctr">
              <a:lnSpc>
                <a:spcPct val="80000"/>
              </a:lnSpc>
            </a:pPr>
            <a:r>
              <a:rPr lang="en-US" sz="1000" b="1">
                <a:latin typeface="Tahoma" pitchFamily="34" charset="0"/>
                <a:cs typeface="Tahoma" pitchFamily="34" charset="0"/>
              </a:rPr>
              <a:t> </a:t>
            </a:r>
            <a:r>
              <a:rPr lang="th-TH" sz="1000" b="1">
                <a:latin typeface="Tahoma" pitchFamily="34" charset="0"/>
                <a:cs typeface="Tahoma" pitchFamily="34" charset="0"/>
              </a:rPr>
              <a:t>การศึกษาพื้นฐาน</a:t>
            </a:r>
            <a:r>
              <a:rPr lang="en-US" sz="1000" b="1">
                <a:latin typeface="Tahoma" pitchFamily="34" charset="0"/>
                <a:cs typeface="Tahoma" pitchFamily="34" charset="0"/>
              </a:rPr>
              <a:t>/</a:t>
            </a:r>
            <a:r>
              <a:rPr lang="th-TH" sz="1000" b="1">
                <a:latin typeface="Tahoma" pitchFamily="34" charset="0"/>
                <a:cs typeface="Tahoma" pitchFamily="34" charset="0"/>
              </a:rPr>
              <a:t>อาชีวศึกษา</a:t>
            </a:r>
            <a:endParaRPr lang="en-US" sz="1000" b="1">
              <a:latin typeface="Tahoma" pitchFamily="34" charset="0"/>
              <a:cs typeface="Tahoma" pitchFamily="34" charset="0"/>
            </a:endParaRPr>
          </a:p>
        </p:txBody>
      </p:sp>
      <p:sp>
        <p:nvSpPr>
          <p:cNvPr id="18439" name="Text Box 7"/>
          <p:cNvSpPr txBox="1">
            <a:spLocks noChangeArrowheads="1"/>
          </p:cNvSpPr>
          <p:nvPr/>
        </p:nvSpPr>
        <p:spPr bwMode="auto">
          <a:xfrm>
            <a:off x="3429000" y="1600200"/>
            <a:ext cx="2271713" cy="533400"/>
          </a:xfrm>
          <a:prstGeom prst="rect">
            <a:avLst/>
          </a:prstGeom>
          <a:solidFill>
            <a:srgbClr val="FFFFFF"/>
          </a:solidFill>
          <a:ln w="9525">
            <a:solidFill>
              <a:srgbClr val="000000"/>
            </a:solidFill>
            <a:prstDash val="sysDot"/>
            <a:miter lim="800000"/>
            <a:headEnd/>
            <a:tailEnd/>
          </a:ln>
        </p:spPr>
        <p:txBody>
          <a:bodyPr/>
          <a:lstStyle/>
          <a:p>
            <a:pPr algn="ctr">
              <a:lnSpc>
                <a:spcPct val="90000"/>
              </a:lnSpc>
            </a:pPr>
            <a:r>
              <a:rPr lang="en-US" sz="1600" b="1">
                <a:latin typeface="Tahoma" pitchFamily="34" charset="0"/>
                <a:cs typeface="Tahoma" pitchFamily="34" charset="0"/>
              </a:rPr>
              <a:t>Cluster: </a:t>
            </a:r>
          </a:p>
          <a:p>
            <a:pPr algn="ctr">
              <a:lnSpc>
                <a:spcPct val="90000"/>
              </a:lnSpc>
            </a:pPr>
            <a:r>
              <a:rPr lang="th-TH" sz="1600" b="1">
                <a:latin typeface="Tahoma" pitchFamily="34" charset="0"/>
                <a:cs typeface="Tahoma" pitchFamily="34" charset="0"/>
              </a:rPr>
              <a:t>อาชีวศึกษา</a:t>
            </a:r>
            <a:r>
              <a:rPr lang="en-US" sz="1600" b="1">
                <a:latin typeface="Tahoma" pitchFamily="34" charset="0"/>
                <a:cs typeface="Tahoma" pitchFamily="34" charset="0"/>
              </a:rPr>
              <a:t>/</a:t>
            </a:r>
            <a:r>
              <a:rPr lang="th-TH" sz="1600" b="1">
                <a:latin typeface="Tahoma" pitchFamily="34" charset="0"/>
                <a:cs typeface="Tahoma" pitchFamily="34" charset="0"/>
              </a:rPr>
              <a:t>อุดมศึกษา</a:t>
            </a:r>
            <a:endParaRPr lang="en-US" sz="1600" b="1">
              <a:latin typeface="Tahoma" pitchFamily="34" charset="0"/>
              <a:cs typeface="Tahoma" pitchFamily="34" charset="0"/>
            </a:endParaRPr>
          </a:p>
        </p:txBody>
      </p:sp>
      <p:sp>
        <p:nvSpPr>
          <p:cNvPr id="18440" name="Text Box 8"/>
          <p:cNvSpPr txBox="1">
            <a:spLocks noChangeArrowheads="1"/>
          </p:cNvSpPr>
          <p:nvPr/>
        </p:nvSpPr>
        <p:spPr bwMode="auto">
          <a:xfrm>
            <a:off x="3016250" y="646113"/>
            <a:ext cx="3155950" cy="550862"/>
          </a:xfrm>
          <a:prstGeom prst="rect">
            <a:avLst/>
          </a:prstGeom>
          <a:solidFill>
            <a:srgbClr val="FFFFFF"/>
          </a:solidFill>
          <a:ln w="57150">
            <a:solidFill>
              <a:srgbClr val="0070C0"/>
            </a:solidFill>
            <a:miter lim="800000"/>
            <a:headEnd/>
            <a:tailEnd/>
          </a:ln>
        </p:spPr>
        <p:txBody>
          <a:bodyPr/>
          <a:lstStyle/>
          <a:p>
            <a:pPr algn="ctr"/>
            <a:r>
              <a:rPr lang="en-US" sz="1600" b="1">
                <a:solidFill>
                  <a:srgbClr val="0070C0"/>
                </a:solidFill>
                <a:latin typeface="Tahoma" pitchFamily="34" charset="0"/>
                <a:cs typeface="Tahoma" pitchFamily="34" charset="0"/>
              </a:rPr>
              <a:t>Cluster: </a:t>
            </a:r>
            <a:r>
              <a:rPr lang="th-TH" sz="1600" b="1">
                <a:solidFill>
                  <a:srgbClr val="0070C0"/>
                </a:solidFill>
                <a:latin typeface="Tahoma" pitchFamily="34" charset="0"/>
                <a:cs typeface="Tahoma" pitchFamily="34" charset="0"/>
              </a:rPr>
              <a:t>อุทยานวิทยาศาสตร์</a:t>
            </a:r>
            <a:r>
              <a:rPr lang="en-US" sz="1600" b="1">
                <a:solidFill>
                  <a:srgbClr val="0070C0"/>
                </a:solidFill>
                <a:latin typeface="Tahoma" pitchFamily="34" charset="0"/>
                <a:cs typeface="Tahoma" pitchFamily="34" charset="0"/>
              </a:rPr>
              <a:t>/ </a:t>
            </a:r>
            <a:r>
              <a:rPr lang="th-TH" sz="1600" b="1">
                <a:solidFill>
                  <a:srgbClr val="0070C0"/>
                </a:solidFill>
                <a:latin typeface="Tahoma" pitchFamily="34" charset="0"/>
                <a:cs typeface="Tahoma" pitchFamily="34" charset="0"/>
              </a:rPr>
              <a:t>อุตสาหกรรม</a:t>
            </a:r>
            <a:endParaRPr lang="en-US" sz="1600" b="1">
              <a:solidFill>
                <a:srgbClr val="0070C0"/>
              </a:solidFill>
              <a:latin typeface="Tahoma" pitchFamily="34" charset="0"/>
              <a:cs typeface="Tahoma" pitchFamily="34" charset="0"/>
            </a:endParaRPr>
          </a:p>
        </p:txBody>
      </p:sp>
      <p:sp>
        <p:nvSpPr>
          <p:cNvPr id="18441" name="Text Box 9"/>
          <p:cNvSpPr txBox="1">
            <a:spLocks noChangeArrowheads="1"/>
          </p:cNvSpPr>
          <p:nvPr/>
        </p:nvSpPr>
        <p:spPr bwMode="auto">
          <a:xfrm>
            <a:off x="2730500" y="4071938"/>
            <a:ext cx="1187450" cy="342900"/>
          </a:xfrm>
          <a:prstGeom prst="rect">
            <a:avLst/>
          </a:prstGeom>
          <a:solidFill>
            <a:srgbClr val="FFFF00"/>
          </a:solidFill>
          <a:ln w="9525">
            <a:noFill/>
            <a:miter lim="800000"/>
            <a:headEnd/>
            <a:tailEnd/>
          </a:ln>
        </p:spPr>
        <p:txBody>
          <a:bodyPr/>
          <a:lstStyle/>
          <a:p>
            <a:pPr algn="ctr"/>
            <a:r>
              <a:rPr lang="th-TH" sz="1000" b="1">
                <a:latin typeface="Tahoma" pitchFamily="34" charset="0"/>
                <a:cs typeface="Tahoma" pitchFamily="34" charset="0"/>
              </a:rPr>
              <a:t>โรงเรียนมหิดลฯ</a:t>
            </a:r>
          </a:p>
        </p:txBody>
      </p:sp>
      <p:sp>
        <p:nvSpPr>
          <p:cNvPr id="18442" name="Text Box 10"/>
          <p:cNvSpPr txBox="1">
            <a:spLocks noChangeArrowheads="1"/>
          </p:cNvSpPr>
          <p:nvPr/>
        </p:nvSpPr>
        <p:spPr bwMode="auto">
          <a:xfrm>
            <a:off x="2362200" y="3614738"/>
            <a:ext cx="1557338" cy="342900"/>
          </a:xfrm>
          <a:prstGeom prst="rect">
            <a:avLst/>
          </a:prstGeom>
          <a:solidFill>
            <a:srgbClr val="FFFF00"/>
          </a:solidFill>
          <a:ln w="9525">
            <a:noFill/>
            <a:miter lim="800000"/>
            <a:headEnd/>
            <a:tailEnd/>
          </a:ln>
        </p:spPr>
        <p:txBody>
          <a:bodyPr/>
          <a:lstStyle/>
          <a:p>
            <a:pPr algn="ctr"/>
            <a:r>
              <a:rPr lang="th-TH" sz="1000" b="1">
                <a:latin typeface="Tahoma" pitchFamily="34" charset="0"/>
                <a:cs typeface="Tahoma" pitchFamily="34" charset="0"/>
              </a:rPr>
              <a:t>โรงเรียนผไทอุดมศึกษา</a:t>
            </a:r>
          </a:p>
        </p:txBody>
      </p:sp>
      <p:sp>
        <p:nvSpPr>
          <p:cNvPr id="18443" name="Text Box 11"/>
          <p:cNvSpPr txBox="1">
            <a:spLocks noChangeArrowheads="1"/>
          </p:cNvSpPr>
          <p:nvPr/>
        </p:nvSpPr>
        <p:spPr bwMode="auto">
          <a:xfrm>
            <a:off x="1295400" y="3957638"/>
            <a:ext cx="914400" cy="538162"/>
          </a:xfrm>
          <a:prstGeom prst="rect">
            <a:avLst/>
          </a:prstGeom>
          <a:solidFill>
            <a:srgbClr val="FFFF00"/>
          </a:solidFill>
          <a:ln w="9525">
            <a:noFill/>
            <a:miter lim="800000"/>
            <a:headEnd/>
            <a:tailEnd/>
          </a:ln>
        </p:spPr>
        <p:txBody>
          <a:bodyPr/>
          <a:lstStyle/>
          <a:p>
            <a:pPr algn="ctr"/>
            <a:r>
              <a:rPr lang="th-TH" sz="1000" b="1">
                <a:solidFill>
                  <a:srgbClr val="FF0000"/>
                </a:solidFill>
                <a:latin typeface="Tahoma" pitchFamily="34" charset="0"/>
                <a:cs typeface="Tahoma" pitchFamily="34" charset="0"/>
              </a:rPr>
              <a:t>ทุนเรียนดี</a:t>
            </a:r>
          </a:p>
          <a:p>
            <a:pPr algn="ctr"/>
            <a:r>
              <a:rPr lang="th-TH" sz="1000" b="1">
                <a:solidFill>
                  <a:srgbClr val="FF0000"/>
                </a:solidFill>
                <a:latin typeface="Tahoma" pitchFamily="34" charset="0"/>
                <a:cs typeface="Tahoma" pitchFamily="34" charset="0"/>
              </a:rPr>
              <a:t>มหาวิทยาลัย</a:t>
            </a:r>
          </a:p>
        </p:txBody>
      </p:sp>
      <p:sp>
        <p:nvSpPr>
          <p:cNvPr id="18444" name="Text Box 12"/>
          <p:cNvSpPr txBox="1">
            <a:spLocks noChangeArrowheads="1"/>
          </p:cNvSpPr>
          <p:nvPr/>
        </p:nvSpPr>
        <p:spPr bwMode="auto">
          <a:xfrm>
            <a:off x="6056313" y="4641850"/>
            <a:ext cx="611187" cy="342900"/>
          </a:xfrm>
          <a:prstGeom prst="rect">
            <a:avLst/>
          </a:prstGeom>
          <a:solidFill>
            <a:srgbClr val="FFFF00"/>
          </a:solidFill>
          <a:ln w="9525">
            <a:noFill/>
            <a:miter lim="800000"/>
            <a:headEnd/>
            <a:tailEnd/>
          </a:ln>
        </p:spPr>
        <p:txBody>
          <a:bodyPr/>
          <a:lstStyle/>
          <a:p>
            <a:pPr algn="ctr"/>
            <a:r>
              <a:rPr lang="th-TH" sz="1000" b="1">
                <a:solidFill>
                  <a:srgbClr val="FF0000"/>
                </a:solidFill>
                <a:latin typeface="Tahoma" pitchFamily="34" charset="0"/>
                <a:cs typeface="Tahoma" pitchFamily="34" charset="0"/>
              </a:rPr>
              <a:t>สควค.</a:t>
            </a:r>
          </a:p>
        </p:txBody>
      </p:sp>
      <p:sp>
        <p:nvSpPr>
          <p:cNvPr id="18445" name="Text Box 13"/>
          <p:cNvSpPr txBox="1">
            <a:spLocks noChangeArrowheads="1"/>
          </p:cNvSpPr>
          <p:nvPr/>
        </p:nvSpPr>
        <p:spPr bwMode="auto">
          <a:xfrm>
            <a:off x="4987925" y="4527550"/>
            <a:ext cx="577850" cy="342900"/>
          </a:xfrm>
          <a:prstGeom prst="rect">
            <a:avLst/>
          </a:prstGeom>
          <a:solidFill>
            <a:srgbClr val="FFFF00"/>
          </a:solidFill>
          <a:ln w="9525">
            <a:noFill/>
            <a:miter lim="800000"/>
            <a:headEnd/>
            <a:tailEnd/>
          </a:ln>
        </p:spPr>
        <p:txBody>
          <a:bodyPr/>
          <a:lstStyle/>
          <a:p>
            <a:r>
              <a:rPr lang="th-TH" sz="1000" b="1">
                <a:latin typeface="Tahoma" pitchFamily="34" charset="0"/>
                <a:cs typeface="Tahoma" pitchFamily="34" charset="0"/>
              </a:rPr>
              <a:t>พสวท.</a:t>
            </a:r>
          </a:p>
        </p:txBody>
      </p:sp>
      <p:sp>
        <p:nvSpPr>
          <p:cNvPr id="18446" name="Text Box 14"/>
          <p:cNvSpPr txBox="1">
            <a:spLocks noChangeArrowheads="1"/>
          </p:cNvSpPr>
          <p:nvPr/>
        </p:nvSpPr>
        <p:spPr bwMode="auto">
          <a:xfrm>
            <a:off x="7005638" y="4527550"/>
            <a:ext cx="1452562" cy="342900"/>
          </a:xfrm>
          <a:prstGeom prst="rect">
            <a:avLst/>
          </a:prstGeom>
          <a:solidFill>
            <a:srgbClr val="FFFF00"/>
          </a:solidFill>
          <a:ln w="9525">
            <a:noFill/>
            <a:miter lim="800000"/>
            <a:headEnd/>
            <a:tailEnd/>
          </a:ln>
        </p:spPr>
        <p:txBody>
          <a:bodyPr/>
          <a:lstStyle/>
          <a:p>
            <a:r>
              <a:rPr lang="th-TH" sz="1000" b="1">
                <a:solidFill>
                  <a:srgbClr val="FF0000"/>
                </a:solidFill>
                <a:latin typeface="Tahoma" pitchFamily="34" charset="0"/>
                <a:cs typeface="Tahoma" pitchFamily="34" charset="0"/>
              </a:rPr>
              <a:t>ทุนกาญจนาภิเษกสกว.</a:t>
            </a:r>
          </a:p>
        </p:txBody>
      </p:sp>
      <p:sp>
        <p:nvSpPr>
          <p:cNvPr id="18447" name="Text Box 15"/>
          <p:cNvSpPr txBox="1">
            <a:spLocks noChangeArrowheads="1"/>
          </p:cNvSpPr>
          <p:nvPr/>
        </p:nvSpPr>
        <p:spPr bwMode="auto">
          <a:xfrm>
            <a:off x="1828800" y="3155950"/>
            <a:ext cx="1971675" cy="342900"/>
          </a:xfrm>
          <a:prstGeom prst="rect">
            <a:avLst/>
          </a:prstGeom>
          <a:solidFill>
            <a:srgbClr val="FFFF00"/>
          </a:solidFill>
          <a:ln w="9525">
            <a:noFill/>
            <a:miter lim="800000"/>
            <a:headEnd/>
            <a:tailEnd/>
          </a:ln>
        </p:spPr>
        <p:txBody>
          <a:bodyPr/>
          <a:lstStyle/>
          <a:p>
            <a:pPr algn="ctr"/>
            <a:r>
              <a:rPr lang="th-TH" sz="1000" b="1">
                <a:latin typeface="Tahoma" pitchFamily="34" charset="0"/>
                <a:cs typeface="Tahoma" pitchFamily="34" charset="0"/>
              </a:rPr>
              <a:t>กิจกรรม</a:t>
            </a:r>
            <a:r>
              <a:rPr lang="en-US" sz="1000" b="1">
                <a:latin typeface="Tahoma" pitchFamily="34" charset="0"/>
                <a:cs typeface="Tahoma" pitchFamily="34" charset="0"/>
              </a:rPr>
              <a:t> enrichment</a:t>
            </a:r>
            <a:r>
              <a:rPr lang="th-TH" sz="1000" b="1">
                <a:latin typeface="Tahoma" pitchFamily="34" charset="0"/>
                <a:cs typeface="Tahoma" pitchFamily="34" charset="0"/>
              </a:rPr>
              <a:t>ในโรงเรียน</a:t>
            </a:r>
          </a:p>
        </p:txBody>
      </p:sp>
      <p:sp>
        <p:nvSpPr>
          <p:cNvPr id="18448" name="Text Box 16"/>
          <p:cNvSpPr txBox="1">
            <a:spLocks noChangeArrowheads="1"/>
          </p:cNvSpPr>
          <p:nvPr/>
        </p:nvSpPr>
        <p:spPr bwMode="auto">
          <a:xfrm>
            <a:off x="4037013" y="2928938"/>
            <a:ext cx="1187450" cy="342900"/>
          </a:xfrm>
          <a:prstGeom prst="rect">
            <a:avLst/>
          </a:prstGeom>
          <a:solidFill>
            <a:srgbClr val="FFFF00"/>
          </a:solidFill>
          <a:ln w="9525">
            <a:noFill/>
            <a:miter lim="800000"/>
            <a:headEnd/>
            <a:tailEnd/>
          </a:ln>
        </p:spPr>
        <p:txBody>
          <a:bodyPr/>
          <a:lstStyle/>
          <a:p>
            <a:pPr algn="ctr"/>
            <a:r>
              <a:rPr lang="th-TH" sz="1000" b="1">
                <a:latin typeface="Tahoma" pitchFamily="34" charset="0"/>
                <a:cs typeface="Tahoma" pitchFamily="34" charset="0"/>
              </a:rPr>
              <a:t>โครงการ สอวน.</a:t>
            </a:r>
          </a:p>
        </p:txBody>
      </p:sp>
      <p:sp>
        <p:nvSpPr>
          <p:cNvPr id="18449" name="Text Box 17"/>
          <p:cNvSpPr txBox="1">
            <a:spLocks noChangeArrowheads="1"/>
          </p:cNvSpPr>
          <p:nvPr/>
        </p:nvSpPr>
        <p:spPr bwMode="auto">
          <a:xfrm>
            <a:off x="3917950" y="4527550"/>
            <a:ext cx="596900" cy="342900"/>
          </a:xfrm>
          <a:prstGeom prst="rect">
            <a:avLst/>
          </a:prstGeom>
          <a:solidFill>
            <a:srgbClr val="FFFF00"/>
          </a:solidFill>
          <a:ln w="9525">
            <a:noFill/>
            <a:miter lim="800000"/>
            <a:headEnd/>
            <a:tailEnd/>
          </a:ln>
        </p:spPr>
        <p:txBody>
          <a:bodyPr/>
          <a:lstStyle/>
          <a:p>
            <a:r>
              <a:rPr lang="en-US" sz="1000" b="1">
                <a:latin typeface="Tahoma" pitchFamily="34" charset="0"/>
                <a:cs typeface="Tahoma" pitchFamily="34" charset="0"/>
              </a:rPr>
              <a:t>JSTP</a:t>
            </a:r>
          </a:p>
        </p:txBody>
      </p:sp>
      <p:sp>
        <p:nvSpPr>
          <p:cNvPr id="18450" name="Line 18"/>
          <p:cNvSpPr>
            <a:spLocks noChangeShapeType="1"/>
          </p:cNvSpPr>
          <p:nvPr/>
        </p:nvSpPr>
        <p:spPr bwMode="auto">
          <a:xfrm flipV="1">
            <a:off x="4630738" y="3271838"/>
            <a:ext cx="0" cy="1143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51" name="Line 19"/>
          <p:cNvSpPr>
            <a:spLocks noChangeShapeType="1"/>
          </p:cNvSpPr>
          <p:nvPr/>
        </p:nvSpPr>
        <p:spPr bwMode="auto">
          <a:xfrm flipH="1">
            <a:off x="3917950" y="3729038"/>
            <a:ext cx="119063" cy="0"/>
          </a:xfrm>
          <a:prstGeom prst="line">
            <a:avLst/>
          </a:prstGeom>
          <a:noFill/>
          <a:ln w="9525">
            <a:solidFill>
              <a:srgbClr val="000000"/>
            </a:solidFill>
            <a:round/>
            <a:headEnd type="triangle" w="med" len="med"/>
            <a:tailEnd type="triangle" w="med" len="med"/>
          </a:ln>
        </p:spPr>
        <p:txBody>
          <a:bodyPr/>
          <a:lstStyle/>
          <a:p>
            <a:endParaRPr lang="th-TH"/>
          </a:p>
        </p:txBody>
      </p:sp>
      <p:sp>
        <p:nvSpPr>
          <p:cNvPr id="18452" name="Line 20"/>
          <p:cNvSpPr>
            <a:spLocks noChangeShapeType="1"/>
          </p:cNvSpPr>
          <p:nvPr/>
        </p:nvSpPr>
        <p:spPr bwMode="auto">
          <a:xfrm flipH="1">
            <a:off x="4156075" y="4071938"/>
            <a:ext cx="238125" cy="455612"/>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53" name="Line 21"/>
          <p:cNvSpPr>
            <a:spLocks noChangeShapeType="1"/>
          </p:cNvSpPr>
          <p:nvPr/>
        </p:nvSpPr>
        <p:spPr bwMode="auto">
          <a:xfrm>
            <a:off x="4868863" y="4071938"/>
            <a:ext cx="355600" cy="455612"/>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54" name="Line 22"/>
          <p:cNvSpPr>
            <a:spLocks noChangeShapeType="1"/>
          </p:cNvSpPr>
          <p:nvPr/>
        </p:nvSpPr>
        <p:spPr bwMode="auto">
          <a:xfrm>
            <a:off x="3352800" y="2933700"/>
            <a:ext cx="838200" cy="4191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55" name="Line 23"/>
          <p:cNvSpPr>
            <a:spLocks noChangeShapeType="1"/>
          </p:cNvSpPr>
          <p:nvPr/>
        </p:nvSpPr>
        <p:spPr bwMode="auto">
          <a:xfrm>
            <a:off x="5224463" y="3581400"/>
            <a:ext cx="719137" cy="762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56" name="Line 24"/>
          <p:cNvSpPr>
            <a:spLocks noChangeShapeType="1"/>
          </p:cNvSpPr>
          <p:nvPr/>
        </p:nvSpPr>
        <p:spPr bwMode="auto">
          <a:xfrm>
            <a:off x="5105400" y="3957638"/>
            <a:ext cx="950913" cy="684212"/>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57" name="Line 25"/>
          <p:cNvSpPr>
            <a:spLocks noChangeShapeType="1"/>
          </p:cNvSpPr>
          <p:nvPr/>
        </p:nvSpPr>
        <p:spPr bwMode="auto">
          <a:xfrm flipH="1">
            <a:off x="3917950" y="3957638"/>
            <a:ext cx="238125" cy="2286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58" name="Line 26"/>
          <p:cNvSpPr>
            <a:spLocks noChangeShapeType="1"/>
          </p:cNvSpPr>
          <p:nvPr/>
        </p:nvSpPr>
        <p:spPr bwMode="auto">
          <a:xfrm flipH="1" flipV="1">
            <a:off x="3800475" y="3384550"/>
            <a:ext cx="355600" cy="115888"/>
          </a:xfrm>
          <a:prstGeom prst="line">
            <a:avLst/>
          </a:prstGeom>
          <a:noFill/>
          <a:ln w="9525">
            <a:solidFill>
              <a:srgbClr val="000000"/>
            </a:solidFill>
            <a:round/>
            <a:headEnd type="stealth" w="sm" len="lg"/>
            <a:tailEnd type="stealth" w="med" len="lg"/>
          </a:ln>
        </p:spPr>
        <p:txBody>
          <a:bodyPr/>
          <a:lstStyle/>
          <a:p>
            <a:endParaRPr lang="th-TH"/>
          </a:p>
        </p:txBody>
      </p:sp>
      <p:sp>
        <p:nvSpPr>
          <p:cNvPr id="18459" name="Text Box 27"/>
          <p:cNvSpPr txBox="1">
            <a:spLocks noChangeArrowheads="1"/>
          </p:cNvSpPr>
          <p:nvPr/>
        </p:nvSpPr>
        <p:spPr bwMode="auto">
          <a:xfrm>
            <a:off x="3800475" y="4986338"/>
            <a:ext cx="1900238" cy="457200"/>
          </a:xfrm>
          <a:prstGeom prst="rect">
            <a:avLst/>
          </a:prstGeom>
          <a:solidFill>
            <a:srgbClr val="FFFF00"/>
          </a:solidFill>
          <a:ln w="12700">
            <a:noFill/>
            <a:prstDash val="dash"/>
            <a:miter lim="800000"/>
            <a:headEnd/>
            <a:tailEnd/>
          </a:ln>
        </p:spPr>
        <p:txBody>
          <a:bodyPr/>
          <a:lstStyle/>
          <a:p>
            <a:pPr algn="ctr">
              <a:lnSpc>
                <a:spcPts val="1600"/>
              </a:lnSpc>
            </a:pPr>
            <a:r>
              <a:rPr lang="th-TH" sz="1200" b="1">
                <a:solidFill>
                  <a:srgbClr val="FF0000"/>
                </a:solidFill>
                <a:latin typeface="Tahoma" pitchFamily="34" charset="0"/>
                <a:cs typeface="Tahoma" pitchFamily="34" charset="0"/>
              </a:rPr>
              <a:t>หลักสูตรเกียรตินิยม</a:t>
            </a:r>
          </a:p>
          <a:p>
            <a:pPr algn="ctr">
              <a:lnSpc>
                <a:spcPts val="1600"/>
              </a:lnSpc>
            </a:pPr>
            <a:r>
              <a:rPr lang="th-TH" sz="1200" b="1">
                <a:solidFill>
                  <a:srgbClr val="FF0000"/>
                </a:solidFill>
                <a:latin typeface="Tahoma" pitchFamily="34" charset="0"/>
                <a:cs typeface="Tahoma" pitchFamily="34" charset="0"/>
              </a:rPr>
              <a:t>ในมหาวิทยาลัย</a:t>
            </a:r>
            <a:endParaRPr lang="en-US" sz="1200" b="1">
              <a:solidFill>
                <a:srgbClr val="FF0000"/>
              </a:solidFill>
              <a:latin typeface="Tahoma" pitchFamily="34" charset="0"/>
              <a:cs typeface="Tahoma" pitchFamily="34" charset="0"/>
            </a:endParaRPr>
          </a:p>
        </p:txBody>
      </p:sp>
      <p:sp>
        <p:nvSpPr>
          <p:cNvPr id="18460" name="Line 28"/>
          <p:cNvSpPr>
            <a:spLocks noChangeShapeType="1"/>
          </p:cNvSpPr>
          <p:nvPr/>
        </p:nvSpPr>
        <p:spPr bwMode="auto">
          <a:xfrm flipV="1">
            <a:off x="4749800" y="4071938"/>
            <a:ext cx="0" cy="9144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61" name="Line 34"/>
          <p:cNvSpPr>
            <a:spLocks noChangeShapeType="1"/>
          </p:cNvSpPr>
          <p:nvPr/>
        </p:nvSpPr>
        <p:spPr bwMode="auto">
          <a:xfrm flipV="1">
            <a:off x="4495800" y="5486400"/>
            <a:ext cx="0" cy="6096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62" name="Line 35"/>
          <p:cNvSpPr>
            <a:spLocks noChangeShapeType="1"/>
          </p:cNvSpPr>
          <p:nvPr/>
        </p:nvSpPr>
        <p:spPr bwMode="auto">
          <a:xfrm flipH="1" flipV="1">
            <a:off x="5029200" y="3962400"/>
            <a:ext cx="1066800" cy="11430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63" name="Line 37"/>
          <p:cNvSpPr>
            <a:spLocks noChangeShapeType="1"/>
          </p:cNvSpPr>
          <p:nvPr/>
        </p:nvSpPr>
        <p:spPr bwMode="auto">
          <a:xfrm flipH="1" flipV="1">
            <a:off x="5224463" y="3956050"/>
            <a:ext cx="1781175" cy="5715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64" name="Line 38"/>
          <p:cNvSpPr>
            <a:spLocks noChangeShapeType="1"/>
          </p:cNvSpPr>
          <p:nvPr/>
        </p:nvSpPr>
        <p:spPr bwMode="auto">
          <a:xfrm flipV="1">
            <a:off x="2209800" y="4038600"/>
            <a:ext cx="457200" cy="152400"/>
          </a:xfrm>
          <a:prstGeom prst="line">
            <a:avLst/>
          </a:prstGeom>
          <a:noFill/>
          <a:ln w="9525">
            <a:solidFill>
              <a:srgbClr val="000000"/>
            </a:solidFill>
            <a:round/>
            <a:headEnd type="triangle" w="med" len="med"/>
            <a:tailEnd type="triangle" w="med" len="med"/>
          </a:ln>
        </p:spPr>
        <p:txBody>
          <a:bodyPr/>
          <a:lstStyle/>
          <a:p>
            <a:endParaRPr lang="th-TH"/>
          </a:p>
        </p:txBody>
      </p:sp>
      <p:sp>
        <p:nvSpPr>
          <p:cNvPr id="18465" name="Text Box 40"/>
          <p:cNvSpPr txBox="1">
            <a:spLocks noChangeArrowheads="1"/>
          </p:cNvSpPr>
          <p:nvPr/>
        </p:nvSpPr>
        <p:spPr bwMode="auto">
          <a:xfrm>
            <a:off x="0" y="692150"/>
            <a:ext cx="1111250" cy="400050"/>
          </a:xfrm>
          <a:prstGeom prst="rect">
            <a:avLst/>
          </a:prstGeom>
          <a:noFill/>
          <a:ln w="9525">
            <a:noFill/>
            <a:miter lim="800000"/>
            <a:headEnd/>
            <a:tailEnd/>
          </a:ln>
        </p:spPr>
        <p:txBody>
          <a:bodyPr/>
          <a:lstStyle/>
          <a:p>
            <a:r>
              <a:rPr lang="th-TH" sz="1000" b="1">
                <a:latin typeface="Tahoma" pitchFamily="34" charset="0"/>
                <a:cs typeface="Tahoma" pitchFamily="34" charset="0"/>
              </a:rPr>
              <a:t>โครงการที่ทำอยู่</a:t>
            </a:r>
          </a:p>
        </p:txBody>
      </p:sp>
      <p:sp>
        <p:nvSpPr>
          <p:cNvPr id="18466" name="Text Box 41"/>
          <p:cNvSpPr txBox="1">
            <a:spLocks noChangeArrowheads="1"/>
          </p:cNvSpPr>
          <p:nvPr/>
        </p:nvSpPr>
        <p:spPr bwMode="auto">
          <a:xfrm>
            <a:off x="1174750" y="1412875"/>
            <a:ext cx="914400" cy="228600"/>
          </a:xfrm>
          <a:prstGeom prst="rect">
            <a:avLst/>
          </a:prstGeom>
          <a:noFill/>
          <a:ln w="38100">
            <a:solidFill>
              <a:srgbClr val="FF0000"/>
            </a:solidFill>
            <a:prstDash val="sysDot"/>
            <a:miter lim="800000"/>
            <a:headEnd/>
            <a:tailEnd/>
          </a:ln>
        </p:spPr>
        <p:txBody>
          <a:bodyPr/>
          <a:lstStyle/>
          <a:p>
            <a:endParaRPr lang="en-US" sz="1000">
              <a:latin typeface="Tahoma" pitchFamily="34" charset="0"/>
              <a:cs typeface="Tahoma" pitchFamily="34" charset="0"/>
            </a:endParaRPr>
          </a:p>
        </p:txBody>
      </p:sp>
      <p:sp>
        <p:nvSpPr>
          <p:cNvPr id="18467" name="Text Box 42"/>
          <p:cNvSpPr txBox="1">
            <a:spLocks noChangeArrowheads="1"/>
          </p:cNvSpPr>
          <p:nvPr/>
        </p:nvSpPr>
        <p:spPr bwMode="auto">
          <a:xfrm>
            <a:off x="107950" y="1373188"/>
            <a:ext cx="944563" cy="342900"/>
          </a:xfrm>
          <a:prstGeom prst="rect">
            <a:avLst/>
          </a:prstGeom>
          <a:noFill/>
          <a:ln w="9525">
            <a:noFill/>
            <a:miter lim="800000"/>
            <a:headEnd/>
            <a:tailEnd/>
          </a:ln>
        </p:spPr>
        <p:txBody>
          <a:bodyPr/>
          <a:lstStyle/>
          <a:p>
            <a:r>
              <a:rPr lang="th-TH" sz="1000" b="1">
                <a:latin typeface="Tahoma" pitchFamily="34" charset="0"/>
                <a:cs typeface="Tahoma" pitchFamily="34" charset="0"/>
              </a:rPr>
              <a:t>โครงการใหม่</a:t>
            </a:r>
          </a:p>
        </p:txBody>
      </p:sp>
      <p:sp>
        <p:nvSpPr>
          <p:cNvPr id="18468" name="Line 43"/>
          <p:cNvSpPr>
            <a:spLocks noChangeShapeType="1"/>
          </p:cNvSpPr>
          <p:nvPr/>
        </p:nvSpPr>
        <p:spPr bwMode="auto">
          <a:xfrm flipV="1">
            <a:off x="119063" y="1912938"/>
            <a:ext cx="712787" cy="1587"/>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69" name="Text Box 44"/>
          <p:cNvSpPr txBox="1">
            <a:spLocks noChangeArrowheads="1"/>
          </p:cNvSpPr>
          <p:nvPr/>
        </p:nvSpPr>
        <p:spPr bwMode="auto">
          <a:xfrm>
            <a:off x="1096963" y="1773238"/>
            <a:ext cx="1417637" cy="342900"/>
          </a:xfrm>
          <a:prstGeom prst="rect">
            <a:avLst/>
          </a:prstGeom>
          <a:noFill/>
          <a:ln w="9525">
            <a:noFill/>
            <a:miter lim="800000"/>
            <a:headEnd/>
            <a:tailEnd/>
          </a:ln>
        </p:spPr>
        <p:txBody>
          <a:bodyPr/>
          <a:lstStyle/>
          <a:p>
            <a:r>
              <a:rPr lang="th-TH" sz="1000">
                <a:latin typeface="Tahoma" pitchFamily="34" charset="0"/>
                <a:cs typeface="Tahoma" pitchFamily="34" charset="0"/>
              </a:rPr>
              <a:t>การประสานงานที่ควรมี</a:t>
            </a:r>
          </a:p>
        </p:txBody>
      </p:sp>
      <p:sp>
        <p:nvSpPr>
          <p:cNvPr id="18470" name="Rectangle 45"/>
          <p:cNvSpPr>
            <a:spLocks noChangeArrowheads="1"/>
          </p:cNvSpPr>
          <p:nvPr/>
        </p:nvSpPr>
        <p:spPr bwMode="auto">
          <a:xfrm>
            <a:off x="0" y="74613"/>
            <a:ext cx="8915400" cy="460375"/>
          </a:xfrm>
          <a:prstGeom prst="rect">
            <a:avLst/>
          </a:prstGeom>
          <a:noFill/>
          <a:ln w="9525">
            <a:noFill/>
            <a:miter lim="800000"/>
            <a:headEnd/>
            <a:tailEnd/>
          </a:ln>
        </p:spPr>
        <p:txBody>
          <a:bodyPr anchor="ctr">
            <a:spAutoFit/>
          </a:bodyPr>
          <a:lstStyle/>
          <a:p>
            <a:pPr algn="ctr"/>
            <a:r>
              <a:rPr lang="en-US" sz="2400" b="1">
                <a:latin typeface="Tahoma" pitchFamily="34" charset="0"/>
                <a:cs typeface="Tahoma" pitchFamily="34" charset="0"/>
              </a:rPr>
              <a:t>Landscape of Gifted Education in Thailand</a:t>
            </a:r>
            <a:endParaRPr lang="th-TH" sz="2400" b="1">
              <a:latin typeface="Tahoma" pitchFamily="34" charset="0"/>
              <a:cs typeface="Tahoma" pitchFamily="34" charset="0"/>
            </a:endParaRPr>
          </a:p>
        </p:txBody>
      </p:sp>
      <p:sp>
        <p:nvSpPr>
          <p:cNvPr id="18471" name="Rectangle 46"/>
          <p:cNvSpPr>
            <a:spLocks noChangeArrowheads="1"/>
          </p:cNvSpPr>
          <p:nvPr/>
        </p:nvSpPr>
        <p:spPr bwMode="auto">
          <a:xfrm>
            <a:off x="0" y="873125"/>
            <a:ext cx="184150" cy="247650"/>
          </a:xfrm>
          <a:prstGeom prst="rect">
            <a:avLst/>
          </a:prstGeom>
          <a:noFill/>
          <a:ln w="9525">
            <a:noFill/>
            <a:miter lim="800000"/>
            <a:headEnd/>
            <a:tailEnd/>
          </a:ln>
        </p:spPr>
        <p:txBody>
          <a:bodyPr wrap="none" anchor="ctr">
            <a:spAutoFit/>
          </a:bodyPr>
          <a:lstStyle/>
          <a:p>
            <a:endParaRPr lang="en-US" sz="1000">
              <a:latin typeface="Tahoma" pitchFamily="34" charset="0"/>
              <a:cs typeface="Tahoma" pitchFamily="34" charset="0"/>
            </a:endParaRPr>
          </a:p>
        </p:txBody>
      </p:sp>
      <p:sp>
        <p:nvSpPr>
          <p:cNvPr id="18472" name="Text Box 48"/>
          <p:cNvSpPr txBox="1">
            <a:spLocks noChangeArrowheads="1"/>
          </p:cNvSpPr>
          <p:nvPr/>
        </p:nvSpPr>
        <p:spPr bwMode="auto">
          <a:xfrm>
            <a:off x="2165350" y="2743200"/>
            <a:ext cx="1187450" cy="342900"/>
          </a:xfrm>
          <a:prstGeom prst="rect">
            <a:avLst/>
          </a:prstGeom>
          <a:solidFill>
            <a:srgbClr val="FFFF00"/>
          </a:solidFill>
          <a:ln w="9525">
            <a:noFill/>
            <a:miter lim="800000"/>
            <a:headEnd/>
            <a:tailEnd/>
          </a:ln>
        </p:spPr>
        <p:txBody>
          <a:bodyPr/>
          <a:lstStyle/>
          <a:p>
            <a:r>
              <a:rPr lang="en-US" altLang="zh-CN" sz="1000" b="1">
                <a:latin typeface="Tahoma" pitchFamily="34" charset="0"/>
                <a:cs typeface="Tahoma" pitchFamily="34" charset="0"/>
              </a:rPr>
              <a:t>โอลิมปิกวิชาการ</a:t>
            </a:r>
            <a:endParaRPr lang="th-TH" sz="1000" b="1">
              <a:latin typeface="Tahoma" pitchFamily="34" charset="0"/>
              <a:ea typeface="SimSun" pitchFamily="2" charset="-122"/>
              <a:cs typeface="Tahoma" pitchFamily="34" charset="0"/>
            </a:endParaRPr>
          </a:p>
        </p:txBody>
      </p:sp>
      <p:sp>
        <p:nvSpPr>
          <p:cNvPr id="18473" name="Text Box 49"/>
          <p:cNvSpPr txBox="1">
            <a:spLocks noChangeArrowheads="1"/>
          </p:cNvSpPr>
          <p:nvPr/>
        </p:nvSpPr>
        <p:spPr bwMode="auto">
          <a:xfrm>
            <a:off x="5943600" y="3429000"/>
            <a:ext cx="2201863" cy="246063"/>
          </a:xfrm>
          <a:prstGeom prst="rect">
            <a:avLst/>
          </a:prstGeom>
          <a:noFill/>
          <a:ln w="38100">
            <a:solidFill>
              <a:srgbClr val="FF0000"/>
            </a:solidFill>
            <a:miter lim="800000"/>
            <a:headEnd/>
            <a:tailEnd/>
          </a:ln>
        </p:spPr>
        <p:txBody>
          <a:bodyPr wrap="none">
            <a:spAutoFit/>
          </a:bodyPr>
          <a:lstStyle/>
          <a:p>
            <a:r>
              <a:rPr lang="th-TH" sz="1000" b="1">
                <a:solidFill>
                  <a:srgbClr val="FF0000"/>
                </a:solidFill>
                <a:latin typeface="Tahoma" pitchFamily="34" charset="0"/>
                <a:cs typeface="Tahoma" pitchFamily="34" charset="0"/>
              </a:rPr>
              <a:t>โรงเรียนเทคโนโลยีฐานวิทยาศาสตร์</a:t>
            </a:r>
          </a:p>
        </p:txBody>
      </p:sp>
      <p:sp>
        <p:nvSpPr>
          <p:cNvPr id="18474" name="Text Box 50"/>
          <p:cNvSpPr txBox="1">
            <a:spLocks noChangeArrowheads="1"/>
          </p:cNvSpPr>
          <p:nvPr/>
        </p:nvSpPr>
        <p:spPr bwMode="auto">
          <a:xfrm>
            <a:off x="2176463" y="2362200"/>
            <a:ext cx="1435100" cy="246063"/>
          </a:xfrm>
          <a:prstGeom prst="rect">
            <a:avLst/>
          </a:prstGeom>
          <a:solidFill>
            <a:srgbClr val="FFFF00"/>
          </a:solidFill>
          <a:ln w="9525">
            <a:noFill/>
            <a:miter lim="800000"/>
            <a:headEnd/>
            <a:tailEnd/>
          </a:ln>
        </p:spPr>
        <p:txBody>
          <a:bodyPr wrap="none">
            <a:spAutoFit/>
          </a:bodyPr>
          <a:lstStyle/>
          <a:p>
            <a:r>
              <a:rPr lang="th-TH" sz="1000" b="1">
                <a:latin typeface="Tahoma" pitchFamily="34" charset="0"/>
                <a:cs typeface="Tahoma" pitchFamily="34" charset="0"/>
              </a:rPr>
              <a:t>จุฬาภรณ์ราชวิทยาลัย</a:t>
            </a:r>
            <a:endParaRPr lang="en-US" sz="1000" b="1">
              <a:latin typeface="Tahoma" pitchFamily="34" charset="0"/>
              <a:cs typeface="Tahoma" pitchFamily="34" charset="0"/>
            </a:endParaRPr>
          </a:p>
        </p:txBody>
      </p:sp>
      <p:sp>
        <p:nvSpPr>
          <p:cNvPr id="18475" name="Text Box 52"/>
          <p:cNvSpPr txBox="1">
            <a:spLocks noChangeArrowheads="1"/>
          </p:cNvSpPr>
          <p:nvPr/>
        </p:nvSpPr>
        <p:spPr bwMode="auto">
          <a:xfrm>
            <a:off x="3771900" y="6096000"/>
            <a:ext cx="1447800" cy="304800"/>
          </a:xfrm>
          <a:prstGeom prst="rect">
            <a:avLst/>
          </a:prstGeom>
          <a:solidFill>
            <a:srgbClr val="FFFF00"/>
          </a:solidFill>
          <a:ln w="28575">
            <a:solidFill>
              <a:srgbClr val="0070C0"/>
            </a:solidFill>
            <a:miter lim="800000"/>
            <a:headEnd/>
            <a:tailEnd/>
          </a:ln>
        </p:spPr>
        <p:txBody>
          <a:bodyPr/>
          <a:lstStyle/>
          <a:p>
            <a:pPr algn="ctr"/>
            <a:r>
              <a:rPr lang="en-US" sz="1000" b="1">
                <a:latin typeface="Tahoma" pitchFamily="34" charset="0"/>
                <a:cs typeface="Tahoma" pitchFamily="34" charset="0"/>
              </a:rPr>
              <a:t>Science  Parks</a:t>
            </a:r>
          </a:p>
        </p:txBody>
      </p:sp>
      <p:sp>
        <p:nvSpPr>
          <p:cNvPr id="18476" name="Line 53"/>
          <p:cNvSpPr>
            <a:spLocks noChangeShapeType="1"/>
          </p:cNvSpPr>
          <p:nvPr/>
        </p:nvSpPr>
        <p:spPr bwMode="auto">
          <a:xfrm>
            <a:off x="3429000" y="2743200"/>
            <a:ext cx="685800" cy="2286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77" name="Text Box 54"/>
          <p:cNvSpPr txBox="1">
            <a:spLocks noChangeArrowheads="1"/>
          </p:cNvSpPr>
          <p:nvPr/>
        </p:nvSpPr>
        <p:spPr bwMode="auto">
          <a:xfrm>
            <a:off x="5759450" y="5229225"/>
            <a:ext cx="1981200" cy="609600"/>
          </a:xfrm>
          <a:prstGeom prst="rect">
            <a:avLst/>
          </a:prstGeom>
          <a:solidFill>
            <a:srgbClr val="FFFF00"/>
          </a:solidFill>
          <a:ln w="9525">
            <a:noFill/>
            <a:miter lim="800000"/>
            <a:headEnd/>
            <a:tailEnd/>
          </a:ln>
        </p:spPr>
        <p:txBody>
          <a:bodyPr/>
          <a:lstStyle/>
          <a:p>
            <a:pPr algn="ctr">
              <a:lnSpc>
                <a:spcPct val="90000"/>
              </a:lnSpc>
            </a:pPr>
            <a:r>
              <a:rPr lang="th-TH" sz="1200" b="1">
                <a:solidFill>
                  <a:srgbClr val="FF0000"/>
                </a:solidFill>
                <a:latin typeface="Tahoma" pitchFamily="34" charset="0"/>
                <a:cs typeface="Tahoma" pitchFamily="34" charset="0"/>
              </a:rPr>
              <a:t>ศูนย์ความเป็นเลิศใน</a:t>
            </a:r>
          </a:p>
          <a:p>
            <a:pPr algn="ctr">
              <a:lnSpc>
                <a:spcPct val="90000"/>
              </a:lnSpc>
            </a:pPr>
            <a:r>
              <a:rPr lang="th-TH" sz="1200" b="1">
                <a:solidFill>
                  <a:srgbClr val="FF0000"/>
                </a:solidFill>
                <a:latin typeface="Tahoma" pitchFamily="34" charset="0"/>
                <a:cs typeface="Tahoma" pitchFamily="34" charset="0"/>
              </a:rPr>
              <a:t>มหาวิทยาลัย</a:t>
            </a:r>
            <a:endParaRPr lang="en-US" sz="1200" b="1">
              <a:solidFill>
                <a:srgbClr val="FF0000"/>
              </a:solidFill>
              <a:latin typeface="Tahoma" pitchFamily="34" charset="0"/>
              <a:cs typeface="Tahoma" pitchFamily="34" charset="0"/>
            </a:endParaRPr>
          </a:p>
        </p:txBody>
      </p:sp>
      <p:sp>
        <p:nvSpPr>
          <p:cNvPr id="18478" name="Text Box 55"/>
          <p:cNvSpPr txBox="1">
            <a:spLocks noChangeArrowheads="1"/>
          </p:cNvSpPr>
          <p:nvPr/>
        </p:nvSpPr>
        <p:spPr bwMode="auto">
          <a:xfrm>
            <a:off x="6084888" y="3924300"/>
            <a:ext cx="1306512" cy="266700"/>
          </a:xfrm>
          <a:prstGeom prst="rect">
            <a:avLst/>
          </a:prstGeom>
          <a:solidFill>
            <a:srgbClr val="FFFF00"/>
          </a:solidFill>
          <a:ln w="9525">
            <a:noFill/>
            <a:miter lim="800000"/>
            <a:headEnd/>
            <a:tailEnd/>
          </a:ln>
        </p:spPr>
        <p:txBody>
          <a:bodyPr/>
          <a:lstStyle/>
          <a:p>
            <a:r>
              <a:rPr lang="en-US" altLang="zh-CN" sz="1000" b="1">
                <a:latin typeface="Tahoma" pitchFamily="34" charset="0"/>
                <a:cs typeface="Tahoma" pitchFamily="34" charset="0"/>
              </a:rPr>
              <a:t>School in School</a:t>
            </a:r>
            <a:endParaRPr lang="en-US" sz="1000" b="1">
              <a:latin typeface="Tahoma" pitchFamily="34" charset="0"/>
              <a:ea typeface="SimSun" pitchFamily="2" charset="-122"/>
              <a:cs typeface="Tahoma" pitchFamily="34" charset="0"/>
            </a:endParaRPr>
          </a:p>
        </p:txBody>
      </p:sp>
      <p:sp>
        <p:nvSpPr>
          <p:cNvPr id="18479" name="Text Box 56"/>
          <p:cNvSpPr txBox="1">
            <a:spLocks noChangeArrowheads="1"/>
          </p:cNvSpPr>
          <p:nvPr/>
        </p:nvSpPr>
        <p:spPr bwMode="auto">
          <a:xfrm>
            <a:off x="7070725" y="6324600"/>
            <a:ext cx="1082675" cy="246063"/>
          </a:xfrm>
          <a:prstGeom prst="rect">
            <a:avLst/>
          </a:prstGeom>
          <a:noFill/>
          <a:ln w="9525">
            <a:noFill/>
            <a:miter lim="800000"/>
            <a:headEnd/>
            <a:tailEnd/>
          </a:ln>
        </p:spPr>
        <p:txBody>
          <a:bodyPr>
            <a:spAutoFit/>
          </a:bodyPr>
          <a:lstStyle/>
          <a:p>
            <a:endParaRPr lang="en-US" sz="1000">
              <a:latin typeface="Tahoma" pitchFamily="34" charset="0"/>
              <a:cs typeface="Tahoma" pitchFamily="34" charset="0"/>
            </a:endParaRPr>
          </a:p>
        </p:txBody>
      </p:sp>
      <p:sp>
        <p:nvSpPr>
          <p:cNvPr id="18480" name="Line 58"/>
          <p:cNvSpPr>
            <a:spLocks noChangeShapeType="1"/>
          </p:cNvSpPr>
          <p:nvPr/>
        </p:nvSpPr>
        <p:spPr bwMode="auto">
          <a:xfrm>
            <a:off x="5224463" y="3775075"/>
            <a:ext cx="890587" cy="241300"/>
          </a:xfrm>
          <a:prstGeom prst="line">
            <a:avLst/>
          </a:prstGeom>
          <a:noFill/>
          <a:ln w="9525">
            <a:solidFill>
              <a:srgbClr val="000000"/>
            </a:solidFill>
            <a:prstDash val="dash"/>
            <a:round/>
            <a:headEnd type="triangle" w="med" len="med"/>
            <a:tailEnd type="triangle" w="med" len="med"/>
          </a:ln>
        </p:spPr>
        <p:txBody>
          <a:bodyPr/>
          <a:lstStyle/>
          <a:p>
            <a:endParaRPr lang="th-TH"/>
          </a:p>
        </p:txBody>
      </p:sp>
      <p:sp>
        <p:nvSpPr>
          <p:cNvPr id="18481" name="TextBox 52"/>
          <p:cNvSpPr txBox="1">
            <a:spLocks noChangeArrowheads="1"/>
          </p:cNvSpPr>
          <p:nvPr/>
        </p:nvSpPr>
        <p:spPr bwMode="auto">
          <a:xfrm>
            <a:off x="6153150" y="2438400"/>
            <a:ext cx="1120775" cy="296863"/>
          </a:xfrm>
          <a:prstGeom prst="rect">
            <a:avLst/>
          </a:prstGeom>
          <a:noFill/>
          <a:ln w="38100">
            <a:solidFill>
              <a:srgbClr val="FF0000"/>
            </a:solidFill>
            <a:miter lim="800000"/>
            <a:headEnd/>
            <a:tailEnd/>
          </a:ln>
        </p:spPr>
        <p:txBody>
          <a:bodyPr wrap="none">
            <a:spAutoFit/>
          </a:bodyPr>
          <a:lstStyle/>
          <a:p>
            <a:pPr algn="ctr">
              <a:lnSpc>
                <a:spcPts val="1600"/>
              </a:lnSpc>
            </a:pPr>
            <a:r>
              <a:rPr lang="th-TH" sz="1000" b="1">
                <a:solidFill>
                  <a:srgbClr val="FF0000"/>
                </a:solidFill>
                <a:latin typeface="Tahoma" pitchFamily="34" charset="0"/>
                <a:cs typeface="Tahoma" pitchFamily="34" charset="0"/>
              </a:rPr>
              <a:t> </a:t>
            </a:r>
            <a:r>
              <a:rPr lang="en-US" sz="1000" b="1">
                <a:solidFill>
                  <a:srgbClr val="FF0000"/>
                </a:solidFill>
                <a:latin typeface="Tahoma" pitchFamily="34" charset="0"/>
                <a:cs typeface="Tahoma" pitchFamily="34" charset="0"/>
              </a:rPr>
              <a:t> 9</a:t>
            </a:r>
            <a:r>
              <a:rPr lang="th-TH" sz="1000" b="1">
                <a:solidFill>
                  <a:srgbClr val="FF0000"/>
                </a:solidFill>
                <a:latin typeface="Tahoma" pitchFamily="34" charset="0"/>
                <a:cs typeface="Tahoma" pitchFamily="34" charset="0"/>
              </a:rPr>
              <a:t>มทร.</a:t>
            </a:r>
            <a:r>
              <a:rPr lang="en-US" sz="1000" b="1">
                <a:solidFill>
                  <a:srgbClr val="FF0000"/>
                </a:solidFill>
                <a:latin typeface="Tahoma" pitchFamily="34" charset="0"/>
                <a:cs typeface="Tahoma" pitchFamily="34" charset="0"/>
              </a:rPr>
              <a:t>/</a:t>
            </a:r>
            <a:r>
              <a:rPr lang="th-TH" sz="1000" b="1">
                <a:solidFill>
                  <a:srgbClr val="FF0000"/>
                </a:solidFill>
                <a:latin typeface="Tahoma" pitchFamily="34" charset="0"/>
                <a:cs typeface="Tahoma" pitchFamily="34" charset="0"/>
              </a:rPr>
              <a:t>ปทุมวัน</a:t>
            </a:r>
          </a:p>
        </p:txBody>
      </p:sp>
      <p:sp>
        <p:nvSpPr>
          <p:cNvPr id="18482" name="TextBox 53"/>
          <p:cNvSpPr txBox="1">
            <a:spLocks noChangeArrowheads="1"/>
          </p:cNvSpPr>
          <p:nvPr/>
        </p:nvSpPr>
        <p:spPr bwMode="auto">
          <a:xfrm>
            <a:off x="6146800" y="2819400"/>
            <a:ext cx="1176338" cy="296863"/>
          </a:xfrm>
          <a:prstGeom prst="rect">
            <a:avLst/>
          </a:prstGeom>
          <a:noFill/>
          <a:ln w="38100">
            <a:solidFill>
              <a:srgbClr val="FF0000"/>
            </a:solidFill>
            <a:miter lim="800000"/>
            <a:headEnd/>
            <a:tailEnd/>
          </a:ln>
        </p:spPr>
        <p:txBody>
          <a:bodyPr wrap="none">
            <a:spAutoFit/>
          </a:bodyPr>
          <a:lstStyle/>
          <a:p>
            <a:pPr algn="ctr">
              <a:lnSpc>
                <a:spcPts val="1600"/>
              </a:lnSpc>
            </a:pPr>
            <a:r>
              <a:rPr lang="th-TH" sz="1000" b="1">
                <a:solidFill>
                  <a:srgbClr val="FF0000"/>
                </a:solidFill>
                <a:latin typeface="Tahoma" pitchFamily="34" charset="0"/>
                <a:cs typeface="Tahoma" pitchFamily="34" charset="0"/>
              </a:rPr>
              <a:t>สามพระจอมเกล้า</a:t>
            </a:r>
          </a:p>
        </p:txBody>
      </p:sp>
      <p:sp>
        <p:nvSpPr>
          <p:cNvPr id="18483" name="TextBox 54"/>
          <p:cNvSpPr txBox="1">
            <a:spLocks noChangeArrowheads="1"/>
          </p:cNvSpPr>
          <p:nvPr/>
        </p:nvSpPr>
        <p:spPr bwMode="auto">
          <a:xfrm>
            <a:off x="6196013" y="1828800"/>
            <a:ext cx="1192212" cy="503238"/>
          </a:xfrm>
          <a:prstGeom prst="rect">
            <a:avLst/>
          </a:prstGeom>
          <a:noFill/>
          <a:ln w="28575">
            <a:solidFill>
              <a:srgbClr val="FF0000"/>
            </a:solidFill>
            <a:prstDash val="sysDot"/>
            <a:miter lim="800000"/>
            <a:headEnd/>
            <a:tailEnd/>
          </a:ln>
        </p:spPr>
        <p:txBody>
          <a:bodyPr wrap="none">
            <a:spAutoFit/>
          </a:bodyPr>
          <a:lstStyle/>
          <a:p>
            <a:pPr algn="ctr">
              <a:lnSpc>
                <a:spcPts val="1600"/>
              </a:lnSpc>
            </a:pPr>
            <a:r>
              <a:rPr lang="th-TH" sz="1000" b="1">
                <a:solidFill>
                  <a:srgbClr val="FF0000"/>
                </a:solidFill>
                <a:latin typeface="Tahoma" pitchFamily="34" charset="0"/>
                <a:cs typeface="Tahoma" pitchFamily="34" charset="0"/>
              </a:rPr>
              <a:t>สถาบันเทคโนโลยี</a:t>
            </a:r>
          </a:p>
          <a:p>
            <a:pPr algn="ctr">
              <a:lnSpc>
                <a:spcPts val="1600"/>
              </a:lnSpc>
            </a:pPr>
            <a:r>
              <a:rPr lang="th-TH" sz="1000" b="1">
                <a:solidFill>
                  <a:srgbClr val="FF0000"/>
                </a:solidFill>
                <a:latin typeface="Tahoma" pitchFamily="34" charset="0"/>
                <a:cs typeface="Tahoma" pitchFamily="34" charset="0"/>
              </a:rPr>
              <a:t>อาชีวศึกษา</a:t>
            </a:r>
          </a:p>
        </p:txBody>
      </p:sp>
      <p:sp>
        <p:nvSpPr>
          <p:cNvPr id="18484" name="TextBox 55"/>
          <p:cNvSpPr txBox="1">
            <a:spLocks noChangeArrowheads="1"/>
          </p:cNvSpPr>
          <p:nvPr/>
        </p:nvSpPr>
        <p:spPr bwMode="auto">
          <a:xfrm>
            <a:off x="5989638" y="1122363"/>
            <a:ext cx="1509712" cy="2144712"/>
          </a:xfrm>
          <a:prstGeom prst="rect">
            <a:avLst/>
          </a:prstGeom>
          <a:noFill/>
          <a:ln w="38100">
            <a:solidFill>
              <a:srgbClr val="FF0000"/>
            </a:solidFill>
            <a:prstDash val="sysDot"/>
            <a:miter lim="800000"/>
            <a:headEnd/>
            <a:tailEnd/>
          </a:ln>
        </p:spPr>
        <p:txBody>
          <a:bodyPr wrap="none">
            <a:spAutoFit/>
          </a:bodyPr>
          <a:lstStyle/>
          <a:p>
            <a:pPr algn="ctr">
              <a:lnSpc>
                <a:spcPts val="1600"/>
              </a:lnSpc>
            </a:pPr>
            <a:endParaRPr lang="th-TH" sz="1000" b="1">
              <a:solidFill>
                <a:srgbClr val="FF0000"/>
              </a:solidFill>
              <a:latin typeface="Tahoma" pitchFamily="34" charset="0"/>
              <a:cs typeface="Tahoma" pitchFamily="34" charset="0"/>
            </a:endParaRPr>
          </a:p>
          <a:p>
            <a:pPr algn="ctr">
              <a:lnSpc>
                <a:spcPts val="1600"/>
              </a:lnSpc>
            </a:pPr>
            <a:r>
              <a:rPr lang="th-TH" sz="1000" b="1">
                <a:solidFill>
                  <a:srgbClr val="FF0000"/>
                </a:solidFill>
                <a:latin typeface="Tahoma" pitchFamily="34" charset="0"/>
                <a:cs typeface="Tahoma" pitchFamily="34" charset="0"/>
              </a:rPr>
              <a:t>มหาวิทยาลัยเทคโนโลยี</a:t>
            </a:r>
          </a:p>
          <a:p>
            <a:pPr algn="ctr">
              <a:lnSpc>
                <a:spcPts val="1600"/>
              </a:lnSpc>
            </a:pPr>
            <a:r>
              <a:rPr lang="th-TH" sz="1000" b="1">
                <a:solidFill>
                  <a:srgbClr val="FF0000"/>
                </a:solidFill>
                <a:latin typeface="Tahoma" pitchFamily="34" charset="0"/>
                <a:cs typeface="Tahoma" pitchFamily="34" charset="0"/>
              </a:rPr>
              <a:t>ฐานวิทยาศาสตร์</a:t>
            </a:r>
          </a:p>
          <a:p>
            <a:pPr algn="ctr">
              <a:lnSpc>
                <a:spcPts val="1600"/>
              </a:lnSpc>
            </a:pPr>
            <a:endParaRPr lang="th-TH" sz="1000" b="1">
              <a:solidFill>
                <a:srgbClr val="FF0000"/>
              </a:solidFill>
              <a:latin typeface="Tahoma" pitchFamily="34" charset="0"/>
              <a:cs typeface="Tahoma" pitchFamily="34" charset="0"/>
            </a:endParaRPr>
          </a:p>
          <a:p>
            <a:pPr algn="ctr">
              <a:lnSpc>
                <a:spcPts val="1600"/>
              </a:lnSpc>
            </a:pPr>
            <a:endParaRPr lang="th-TH" sz="1000" b="1">
              <a:solidFill>
                <a:srgbClr val="FF0000"/>
              </a:solidFill>
              <a:latin typeface="Tahoma" pitchFamily="34" charset="0"/>
              <a:cs typeface="Tahoma" pitchFamily="34" charset="0"/>
            </a:endParaRPr>
          </a:p>
          <a:p>
            <a:pPr algn="ctr">
              <a:lnSpc>
                <a:spcPts val="1600"/>
              </a:lnSpc>
            </a:pPr>
            <a:endParaRPr lang="th-TH" sz="1000" b="1">
              <a:solidFill>
                <a:srgbClr val="FF0000"/>
              </a:solidFill>
              <a:latin typeface="Tahoma" pitchFamily="34" charset="0"/>
              <a:cs typeface="Tahoma" pitchFamily="34" charset="0"/>
            </a:endParaRPr>
          </a:p>
          <a:p>
            <a:pPr algn="ctr">
              <a:lnSpc>
                <a:spcPts val="1600"/>
              </a:lnSpc>
            </a:pPr>
            <a:endParaRPr lang="th-TH" sz="1000" b="1">
              <a:solidFill>
                <a:srgbClr val="FF0000"/>
              </a:solidFill>
              <a:latin typeface="Tahoma" pitchFamily="34" charset="0"/>
              <a:cs typeface="Tahoma" pitchFamily="34" charset="0"/>
            </a:endParaRPr>
          </a:p>
          <a:p>
            <a:pPr algn="ctr">
              <a:lnSpc>
                <a:spcPts val="1600"/>
              </a:lnSpc>
            </a:pPr>
            <a:endParaRPr lang="th-TH" sz="1000" b="1">
              <a:solidFill>
                <a:srgbClr val="FF0000"/>
              </a:solidFill>
              <a:latin typeface="Tahoma" pitchFamily="34" charset="0"/>
              <a:cs typeface="Tahoma" pitchFamily="34" charset="0"/>
            </a:endParaRPr>
          </a:p>
          <a:p>
            <a:pPr algn="ctr">
              <a:lnSpc>
                <a:spcPts val="1600"/>
              </a:lnSpc>
            </a:pPr>
            <a:endParaRPr lang="en-US" sz="1000" b="1">
              <a:solidFill>
                <a:srgbClr val="FF0000"/>
              </a:solidFill>
              <a:latin typeface="Tahoma" pitchFamily="34" charset="0"/>
              <a:cs typeface="Tahoma" pitchFamily="34" charset="0"/>
            </a:endParaRPr>
          </a:p>
          <a:p>
            <a:pPr algn="ctr">
              <a:lnSpc>
                <a:spcPts val="1600"/>
              </a:lnSpc>
            </a:pPr>
            <a:endParaRPr lang="th-TH" sz="1000" b="1">
              <a:solidFill>
                <a:srgbClr val="FF0000"/>
              </a:solidFill>
              <a:latin typeface="Tahoma" pitchFamily="34" charset="0"/>
              <a:cs typeface="Tahoma" pitchFamily="34" charset="0"/>
            </a:endParaRPr>
          </a:p>
        </p:txBody>
      </p:sp>
      <p:sp>
        <p:nvSpPr>
          <p:cNvPr id="18485" name="TextBox 4"/>
          <p:cNvSpPr txBox="1">
            <a:spLocks noChangeArrowheads="1"/>
          </p:cNvSpPr>
          <p:nvPr/>
        </p:nvSpPr>
        <p:spPr bwMode="auto">
          <a:xfrm>
            <a:off x="1143000" y="533400"/>
            <a:ext cx="777875" cy="246063"/>
          </a:xfrm>
          <a:prstGeom prst="rect">
            <a:avLst/>
          </a:prstGeom>
          <a:solidFill>
            <a:srgbClr val="FFFF5B"/>
          </a:solidFill>
          <a:ln w="9525">
            <a:noFill/>
            <a:miter lim="800000"/>
            <a:headEnd/>
            <a:tailEnd/>
          </a:ln>
        </p:spPr>
        <p:txBody>
          <a:bodyPr wrap="none">
            <a:spAutoFit/>
          </a:bodyPr>
          <a:lstStyle/>
          <a:p>
            <a:r>
              <a:rPr lang="th-TH" sz="1000" b="1">
                <a:latin typeface="Tahoma" pitchFamily="34" charset="0"/>
                <a:cs typeface="Tahoma" pitchFamily="34" charset="0"/>
              </a:rPr>
              <a:t>สายสามัญ</a:t>
            </a:r>
          </a:p>
        </p:txBody>
      </p:sp>
      <p:sp>
        <p:nvSpPr>
          <p:cNvPr id="18486" name="TextBox 5"/>
          <p:cNvSpPr txBox="1">
            <a:spLocks noChangeArrowheads="1"/>
          </p:cNvSpPr>
          <p:nvPr/>
        </p:nvSpPr>
        <p:spPr bwMode="auto">
          <a:xfrm>
            <a:off x="1166813" y="957263"/>
            <a:ext cx="1887537" cy="246062"/>
          </a:xfrm>
          <a:prstGeom prst="rect">
            <a:avLst/>
          </a:prstGeom>
          <a:noFill/>
          <a:ln w="38100">
            <a:solidFill>
              <a:srgbClr val="FF0000"/>
            </a:solidFill>
            <a:miter lim="800000"/>
            <a:headEnd/>
            <a:tailEnd/>
          </a:ln>
        </p:spPr>
        <p:txBody>
          <a:bodyPr wrap="none">
            <a:spAutoFit/>
          </a:bodyPr>
          <a:lstStyle/>
          <a:p>
            <a:r>
              <a:rPr lang="th-TH" sz="1000" b="1">
                <a:solidFill>
                  <a:srgbClr val="FF0000"/>
                </a:solidFill>
                <a:latin typeface="Tahoma" pitchFamily="34" charset="0"/>
                <a:cs typeface="Tahoma" pitchFamily="34" charset="0"/>
              </a:rPr>
              <a:t>สายเทคโนโลยีและอาชีวศึกษา</a:t>
            </a:r>
          </a:p>
        </p:txBody>
      </p:sp>
      <p:sp>
        <p:nvSpPr>
          <p:cNvPr id="18487" name="TextBox 7"/>
          <p:cNvSpPr txBox="1">
            <a:spLocks noChangeArrowheads="1"/>
          </p:cNvSpPr>
          <p:nvPr/>
        </p:nvSpPr>
        <p:spPr bwMode="auto">
          <a:xfrm>
            <a:off x="7934325" y="2697163"/>
            <a:ext cx="855663" cy="477837"/>
          </a:xfrm>
          <a:prstGeom prst="rect">
            <a:avLst/>
          </a:prstGeom>
          <a:solidFill>
            <a:schemeClr val="bg1"/>
          </a:solidFill>
          <a:ln w="38100">
            <a:solidFill>
              <a:srgbClr val="0070C0"/>
            </a:solidFill>
            <a:miter lim="800000"/>
            <a:headEnd/>
            <a:tailEnd/>
          </a:ln>
        </p:spPr>
        <p:txBody>
          <a:bodyPr wrap="none">
            <a:spAutoFit/>
          </a:bodyPr>
          <a:lstStyle/>
          <a:p>
            <a:pPr algn="ctr">
              <a:lnSpc>
                <a:spcPts val="1600"/>
              </a:lnSpc>
            </a:pPr>
            <a:r>
              <a:rPr lang="en-US" sz="1000" b="1">
                <a:solidFill>
                  <a:srgbClr val="0070C0"/>
                </a:solidFill>
                <a:latin typeface="Tahoma" pitchFamily="34" charset="0"/>
                <a:cs typeface="Tahoma" pitchFamily="34" charset="0"/>
              </a:rPr>
              <a:t>Industrial </a:t>
            </a:r>
          </a:p>
          <a:p>
            <a:pPr algn="ctr">
              <a:lnSpc>
                <a:spcPts val="1600"/>
              </a:lnSpc>
            </a:pPr>
            <a:r>
              <a:rPr lang="en-US" sz="1000" b="1">
                <a:solidFill>
                  <a:srgbClr val="0070C0"/>
                </a:solidFill>
                <a:latin typeface="Tahoma" pitchFamily="34" charset="0"/>
                <a:cs typeface="Tahoma" pitchFamily="34" charset="0"/>
              </a:rPr>
              <a:t>Parks</a:t>
            </a:r>
            <a:endParaRPr lang="th-TH" sz="1000" b="1">
              <a:solidFill>
                <a:srgbClr val="0070C0"/>
              </a:solidFill>
              <a:latin typeface="Tahoma" pitchFamily="34" charset="0"/>
              <a:cs typeface="Tahoma" pitchFamily="34" charset="0"/>
            </a:endParaRPr>
          </a:p>
        </p:txBody>
      </p:sp>
      <p:sp>
        <p:nvSpPr>
          <p:cNvPr id="18488" name="TextBox 8"/>
          <p:cNvSpPr txBox="1">
            <a:spLocks noChangeArrowheads="1"/>
          </p:cNvSpPr>
          <p:nvPr/>
        </p:nvSpPr>
        <p:spPr bwMode="auto">
          <a:xfrm>
            <a:off x="7783513" y="1873250"/>
            <a:ext cx="1025525" cy="708025"/>
          </a:xfrm>
          <a:prstGeom prst="rect">
            <a:avLst/>
          </a:prstGeom>
          <a:solidFill>
            <a:schemeClr val="bg1"/>
          </a:solidFill>
          <a:ln w="38100">
            <a:solidFill>
              <a:srgbClr val="0070C0"/>
            </a:solidFill>
            <a:miter lim="800000"/>
            <a:headEnd/>
            <a:tailEnd/>
          </a:ln>
        </p:spPr>
        <p:txBody>
          <a:bodyPr wrap="none">
            <a:spAutoFit/>
          </a:bodyPr>
          <a:lstStyle/>
          <a:p>
            <a:pPr algn="ctr">
              <a:lnSpc>
                <a:spcPts val="1600"/>
              </a:lnSpc>
            </a:pPr>
            <a:r>
              <a:rPr lang="en-US" sz="1000" b="1">
                <a:solidFill>
                  <a:srgbClr val="0070C0"/>
                </a:solidFill>
                <a:latin typeface="Tahoma" pitchFamily="34" charset="0"/>
                <a:cs typeface="Tahoma" pitchFamily="34" charset="0"/>
              </a:rPr>
              <a:t>Technology</a:t>
            </a:r>
          </a:p>
          <a:p>
            <a:pPr algn="ctr">
              <a:lnSpc>
                <a:spcPts val="1600"/>
              </a:lnSpc>
            </a:pPr>
            <a:r>
              <a:rPr lang="en-US" sz="1000" b="1">
                <a:solidFill>
                  <a:srgbClr val="0070C0"/>
                </a:solidFill>
                <a:latin typeface="Tahoma" pitchFamily="34" charset="0"/>
                <a:cs typeface="Tahoma" pitchFamily="34" charset="0"/>
              </a:rPr>
              <a:t>and Business</a:t>
            </a:r>
          </a:p>
          <a:p>
            <a:pPr algn="ctr">
              <a:lnSpc>
                <a:spcPts val="1600"/>
              </a:lnSpc>
            </a:pPr>
            <a:r>
              <a:rPr lang="en-US" sz="1000" b="1">
                <a:solidFill>
                  <a:srgbClr val="0070C0"/>
                </a:solidFill>
                <a:latin typeface="Tahoma" pitchFamily="34" charset="0"/>
                <a:cs typeface="Tahoma" pitchFamily="34" charset="0"/>
              </a:rPr>
              <a:t>Incubators </a:t>
            </a:r>
            <a:endParaRPr lang="th-TH" sz="1000" b="1">
              <a:solidFill>
                <a:srgbClr val="0070C0"/>
              </a:solidFill>
              <a:latin typeface="Tahoma" pitchFamily="34" charset="0"/>
              <a:cs typeface="Tahoma" pitchFamily="34" charset="0"/>
            </a:endParaRPr>
          </a:p>
        </p:txBody>
      </p:sp>
      <p:sp>
        <p:nvSpPr>
          <p:cNvPr id="18489" name="TextBox 9"/>
          <p:cNvSpPr txBox="1">
            <a:spLocks noChangeArrowheads="1"/>
          </p:cNvSpPr>
          <p:nvPr/>
        </p:nvSpPr>
        <p:spPr bwMode="auto">
          <a:xfrm>
            <a:off x="7754938" y="1219200"/>
            <a:ext cx="1055687" cy="477838"/>
          </a:xfrm>
          <a:prstGeom prst="rect">
            <a:avLst/>
          </a:prstGeom>
          <a:noFill/>
          <a:ln w="38100">
            <a:solidFill>
              <a:srgbClr val="0070C0"/>
            </a:solidFill>
            <a:prstDash val="sysDot"/>
            <a:miter lim="800000"/>
            <a:headEnd/>
            <a:tailEnd/>
          </a:ln>
        </p:spPr>
        <p:txBody>
          <a:bodyPr wrap="none">
            <a:spAutoFit/>
          </a:bodyPr>
          <a:lstStyle/>
          <a:p>
            <a:pPr algn="ctr">
              <a:lnSpc>
                <a:spcPts val="1600"/>
              </a:lnSpc>
            </a:pPr>
            <a:r>
              <a:rPr lang="en-US" sz="1000" b="1">
                <a:solidFill>
                  <a:srgbClr val="0070C0"/>
                </a:solidFill>
                <a:latin typeface="Tahoma" pitchFamily="34" charset="0"/>
                <a:cs typeface="Tahoma" pitchFamily="34" charset="0"/>
              </a:rPr>
              <a:t>S&amp;T Based</a:t>
            </a:r>
          </a:p>
          <a:p>
            <a:pPr algn="ctr">
              <a:lnSpc>
                <a:spcPts val="1600"/>
              </a:lnSpc>
            </a:pPr>
            <a:r>
              <a:rPr lang="en-US" sz="1000" b="1">
                <a:solidFill>
                  <a:srgbClr val="0070C0"/>
                </a:solidFill>
                <a:latin typeface="Tahoma" pitchFamily="34" charset="0"/>
                <a:cs typeface="Tahoma" pitchFamily="34" charset="0"/>
              </a:rPr>
              <a:t>Megaprojects</a:t>
            </a:r>
            <a:endParaRPr lang="th-TH" sz="1000" b="1">
              <a:solidFill>
                <a:srgbClr val="0070C0"/>
              </a:solidFill>
              <a:latin typeface="Tahoma" pitchFamily="34" charset="0"/>
              <a:cs typeface="Tahoma" pitchFamily="34" charset="0"/>
            </a:endParaRPr>
          </a:p>
        </p:txBody>
      </p:sp>
      <p:sp>
        <p:nvSpPr>
          <p:cNvPr id="18490" name="TextBox 1"/>
          <p:cNvSpPr txBox="1">
            <a:spLocks noChangeArrowheads="1"/>
          </p:cNvSpPr>
          <p:nvPr/>
        </p:nvSpPr>
        <p:spPr bwMode="auto">
          <a:xfrm>
            <a:off x="7772400" y="493713"/>
            <a:ext cx="898525" cy="522287"/>
          </a:xfrm>
          <a:prstGeom prst="rect">
            <a:avLst/>
          </a:prstGeom>
          <a:noFill/>
          <a:ln w="38100">
            <a:solidFill>
              <a:srgbClr val="0070C0"/>
            </a:solidFill>
            <a:prstDash val="sysDot"/>
            <a:miter lim="800000"/>
            <a:headEnd/>
            <a:tailEnd/>
          </a:ln>
        </p:spPr>
        <p:txBody>
          <a:bodyPr wrap="none">
            <a:spAutoFit/>
          </a:bodyPr>
          <a:lstStyle/>
          <a:p>
            <a:pPr>
              <a:lnSpc>
                <a:spcPts val="1800"/>
              </a:lnSpc>
            </a:pPr>
            <a:r>
              <a:rPr lang="en-US" sz="1000" b="1">
                <a:solidFill>
                  <a:srgbClr val="0070C0"/>
                </a:solidFill>
                <a:latin typeface="Tahoma" pitchFamily="34" charset="0"/>
                <a:cs typeface="Tahoma" pitchFamily="34" charset="0"/>
              </a:rPr>
              <a:t>Corporate</a:t>
            </a:r>
          </a:p>
          <a:p>
            <a:pPr>
              <a:lnSpc>
                <a:spcPts val="1800"/>
              </a:lnSpc>
            </a:pPr>
            <a:r>
              <a:rPr lang="en-US" sz="1000" b="1">
                <a:solidFill>
                  <a:srgbClr val="0070C0"/>
                </a:solidFill>
                <a:latin typeface="Tahoma" pitchFamily="34" charset="0"/>
                <a:cs typeface="Tahoma" pitchFamily="34" charset="0"/>
              </a:rPr>
              <a:t>SBTS-Univ.</a:t>
            </a:r>
            <a:endParaRPr lang="th-TH" sz="1000" b="1">
              <a:solidFill>
                <a:srgbClr val="0070C0"/>
              </a:solidFill>
              <a:latin typeface="Tahoma" pitchFamily="34" charset="0"/>
              <a:cs typeface="Tahoma" pitchFamily="34" charset="0"/>
            </a:endParaRPr>
          </a:p>
        </p:txBody>
      </p:sp>
      <p:sp>
        <p:nvSpPr>
          <p:cNvPr id="18491" name="TextBox 59"/>
          <p:cNvSpPr txBox="1">
            <a:spLocks noChangeArrowheads="1"/>
          </p:cNvSpPr>
          <p:nvPr/>
        </p:nvSpPr>
        <p:spPr bwMode="auto">
          <a:xfrm>
            <a:off x="123825" y="6496050"/>
            <a:ext cx="1639888" cy="246063"/>
          </a:xfrm>
          <a:prstGeom prst="rect">
            <a:avLst/>
          </a:prstGeom>
          <a:noFill/>
          <a:ln w="9525">
            <a:noFill/>
            <a:miter lim="800000"/>
            <a:headEnd/>
            <a:tailEnd/>
          </a:ln>
        </p:spPr>
        <p:txBody>
          <a:bodyPr wrap="none">
            <a:spAutoFit/>
          </a:bodyPr>
          <a:lstStyle/>
          <a:p>
            <a:r>
              <a:rPr lang="th-TH" sz="1000">
                <a:latin typeface="Tahoma" pitchFamily="34" charset="0"/>
                <a:cs typeface="Tahoma" pitchFamily="34" charset="0"/>
              </a:rPr>
              <a:t>ที่มา</a:t>
            </a:r>
            <a:r>
              <a:rPr lang="en-US" sz="1000">
                <a:latin typeface="Tahoma" pitchFamily="34" charset="0"/>
                <a:cs typeface="Tahoma" pitchFamily="34" charset="0"/>
              </a:rPr>
              <a:t>: </a:t>
            </a:r>
            <a:r>
              <a:rPr lang="th-TH" sz="1000">
                <a:latin typeface="Tahoma" pitchFamily="34" charset="0"/>
                <a:cs typeface="Tahoma" pitchFamily="34" charset="0"/>
              </a:rPr>
              <a:t>ดร.กฤษณพงศ์ กีรติกร</a:t>
            </a:r>
          </a:p>
        </p:txBody>
      </p:sp>
      <p:sp>
        <p:nvSpPr>
          <p:cNvPr id="61" name="ตัวยึดหมายเลขภาพนิ่ง 60"/>
          <p:cNvSpPr>
            <a:spLocks noGrp="1"/>
          </p:cNvSpPr>
          <p:nvPr>
            <p:ph type="sldNum" sz="quarter" idx="12"/>
          </p:nvPr>
        </p:nvSpPr>
        <p:spPr>
          <a:xfrm>
            <a:off x="7010400" y="6492875"/>
            <a:ext cx="2133600" cy="365125"/>
          </a:xfrm>
        </p:spPr>
        <p:txBody>
          <a:bodyPr/>
          <a:lstStyle/>
          <a:p>
            <a:fld id="{FED1FF37-BCAB-4AF0-A48E-D103248B2BE3}" type="slidenum">
              <a:rPr lang="th-TH"/>
              <a:pPr/>
              <a:t>76</a:t>
            </a:fld>
            <a:endParaRPr lang="th-TH"/>
          </a:p>
        </p:txBody>
      </p:sp>
      <p:sp>
        <p:nvSpPr>
          <p:cNvPr id="18493" name="Text Box 27"/>
          <p:cNvSpPr txBox="1">
            <a:spLocks noChangeArrowheads="1"/>
          </p:cNvSpPr>
          <p:nvPr/>
        </p:nvSpPr>
        <p:spPr bwMode="auto">
          <a:xfrm>
            <a:off x="1692275" y="4797425"/>
            <a:ext cx="1900238" cy="1223963"/>
          </a:xfrm>
          <a:prstGeom prst="rect">
            <a:avLst/>
          </a:prstGeom>
          <a:solidFill>
            <a:srgbClr val="FFFF00"/>
          </a:solidFill>
          <a:ln w="12700">
            <a:noFill/>
            <a:prstDash val="dash"/>
            <a:miter lim="800000"/>
            <a:headEnd/>
            <a:tailEnd/>
          </a:ln>
        </p:spPr>
        <p:txBody>
          <a:bodyPr/>
          <a:lstStyle/>
          <a:p>
            <a:pPr>
              <a:lnSpc>
                <a:spcPts val="1600"/>
              </a:lnSpc>
            </a:pPr>
            <a:r>
              <a:rPr lang="th-TH" sz="1200" b="1">
                <a:solidFill>
                  <a:srgbClr val="FF0000"/>
                </a:solidFill>
                <a:latin typeface="Tahoma" pitchFamily="34" charset="0"/>
                <a:cs typeface="Tahoma" pitchFamily="34" charset="0"/>
              </a:rPr>
              <a:t>ทุนศึกษาต่อต่างประเทศ</a:t>
            </a:r>
          </a:p>
          <a:p>
            <a:pPr>
              <a:lnSpc>
                <a:spcPts val="1600"/>
              </a:lnSpc>
              <a:buFont typeface="Arial" pitchFamily="34" charset="0"/>
              <a:buChar char="•"/>
            </a:pPr>
            <a:r>
              <a:rPr lang="th-TH" sz="1200" b="1">
                <a:solidFill>
                  <a:srgbClr val="FF0000"/>
                </a:solidFill>
                <a:latin typeface="Tahoma" pitchFamily="34" charset="0"/>
                <a:cs typeface="Tahoma" pitchFamily="34" charset="0"/>
              </a:rPr>
              <a:t> วท. </a:t>
            </a:r>
          </a:p>
          <a:p>
            <a:pPr>
              <a:lnSpc>
                <a:spcPts val="1600"/>
              </a:lnSpc>
              <a:buFont typeface="Arial" pitchFamily="34" charset="0"/>
              <a:buChar char="•"/>
            </a:pPr>
            <a:r>
              <a:rPr lang="th-TH" sz="1200" b="1">
                <a:solidFill>
                  <a:srgbClr val="FF0000"/>
                </a:solidFill>
                <a:latin typeface="Tahoma" pitchFamily="34" charset="0"/>
                <a:cs typeface="Tahoma" pitchFamily="34" charset="0"/>
              </a:rPr>
              <a:t> กพ.</a:t>
            </a:r>
          </a:p>
          <a:p>
            <a:pPr>
              <a:lnSpc>
                <a:spcPts val="1600"/>
              </a:lnSpc>
              <a:buFont typeface="Arial" pitchFamily="34" charset="0"/>
              <a:buChar char="•"/>
            </a:pPr>
            <a:r>
              <a:rPr lang="th-TH" sz="1200" b="1">
                <a:solidFill>
                  <a:srgbClr val="FF0000"/>
                </a:solidFill>
                <a:latin typeface="Tahoma" pitchFamily="34" charset="0"/>
                <a:cs typeface="Tahoma" pitchFamily="34" charset="0"/>
              </a:rPr>
              <a:t> สสวท</a:t>
            </a:r>
          </a:p>
          <a:p>
            <a:pPr>
              <a:lnSpc>
                <a:spcPts val="1600"/>
              </a:lnSpc>
              <a:buFont typeface="Arial" pitchFamily="34" charset="0"/>
              <a:buChar char="•"/>
            </a:pPr>
            <a:r>
              <a:rPr lang="th-TH" sz="1200" b="1">
                <a:solidFill>
                  <a:srgbClr val="FF0000"/>
                </a:solidFill>
                <a:latin typeface="Tahoma" pitchFamily="34" charset="0"/>
                <a:cs typeface="Tahoma" pitchFamily="34" charset="0"/>
              </a:rPr>
              <a:t> กระทรวงต่างๆ</a:t>
            </a:r>
            <a:endParaRPr lang="en-US" sz="1200" b="1">
              <a:solidFill>
                <a:srgbClr val="FF0000"/>
              </a:solidFill>
              <a:latin typeface="Tahoma" pitchFamily="34" charset="0"/>
              <a:cs typeface="Tahoma" pitchFamily="34" charset="0"/>
            </a:endParaRPr>
          </a:p>
        </p:txBody>
      </p:sp>
      <p:sp>
        <p:nvSpPr>
          <p:cNvPr id="18494" name="TextBox 6"/>
          <p:cNvSpPr txBox="1">
            <a:spLocks noChangeArrowheads="1"/>
          </p:cNvSpPr>
          <p:nvPr/>
        </p:nvSpPr>
        <p:spPr bwMode="auto">
          <a:xfrm>
            <a:off x="8296275" y="3429000"/>
            <a:ext cx="452438" cy="246063"/>
          </a:xfrm>
          <a:prstGeom prst="rect">
            <a:avLst/>
          </a:prstGeom>
          <a:noFill/>
          <a:ln w="38100">
            <a:solidFill>
              <a:srgbClr val="0070C0"/>
            </a:solidFill>
            <a:miter lim="800000"/>
            <a:headEnd/>
            <a:tailEnd/>
          </a:ln>
        </p:spPr>
        <p:txBody>
          <a:bodyPr wrap="none">
            <a:spAutoFit/>
          </a:bodyPr>
          <a:lstStyle/>
          <a:p>
            <a:r>
              <a:rPr lang="en-US" sz="1000" b="1">
                <a:solidFill>
                  <a:srgbClr val="0070C0"/>
                </a:solidFill>
                <a:latin typeface="Tahoma" pitchFamily="34" charset="0"/>
                <a:cs typeface="Tahoma" pitchFamily="34" charset="0"/>
              </a:rPr>
              <a:t>WIL</a:t>
            </a:r>
            <a:endParaRPr lang="th-TH" sz="1000" b="1">
              <a:solidFill>
                <a:srgbClr val="0070C0"/>
              </a:solidFill>
              <a:latin typeface="Tahoma" pitchFamily="34" charset="0"/>
              <a:cs typeface="Tahoma" pitchFamily="34" charset="0"/>
            </a:endParaRPr>
          </a:p>
        </p:txBody>
      </p:sp>
      <p:sp>
        <p:nvSpPr>
          <p:cNvPr id="18495" name="TextBox 6"/>
          <p:cNvSpPr txBox="1">
            <a:spLocks noChangeArrowheads="1"/>
          </p:cNvSpPr>
          <p:nvPr/>
        </p:nvSpPr>
        <p:spPr bwMode="auto">
          <a:xfrm>
            <a:off x="7019925" y="4868863"/>
            <a:ext cx="1425575" cy="277812"/>
          </a:xfrm>
          <a:prstGeom prst="rect">
            <a:avLst/>
          </a:prstGeom>
          <a:noFill/>
          <a:ln w="38100">
            <a:solidFill>
              <a:srgbClr val="0070C0"/>
            </a:solidFill>
            <a:miter lim="800000"/>
            <a:headEnd/>
            <a:tailEnd/>
          </a:ln>
        </p:spPr>
        <p:txBody>
          <a:bodyPr wrap="none">
            <a:spAutoFit/>
          </a:bodyPr>
          <a:lstStyle/>
          <a:p>
            <a:r>
              <a:rPr lang="th-TH" sz="1200" b="1">
                <a:solidFill>
                  <a:srgbClr val="0070C0"/>
                </a:solidFill>
                <a:latin typeface="Tahoma" pitchFamily="34" charset="0"/>
                <a:cs typeface="Tahoma" pitchFamily="34" charset="0"/>
              </a:rPr>
              <a:t>คปก-อุตสาหกรรม</a:t>
            </a:r>
          </a:p>
        </p:txBody>
      </p:sp>
      <p:sp>
        <p:nvSpPr>
          <p:cNvPr id="18496" name="TextBox 6"/>
          <p:cNvSpPr txBox="1">
            <a:spLocks noChangeArrowheads="1"/>
          </p:cNvSpPr>
          <p:nvPr/>
        </p:nvSpPr>
        <p:spPr bwMode="auto">
          <a:xfrm>
            <a:off x="8101013" y="3903663"/>
            <a:ext cx="771525" cy="460375"/>
          </a:xfrm>
          <a:prstGeom prst="rect">
            <a:avLst/>
          </a:prstGeom>
          <a:noFill/>
          <a:ln w="38100">
            <a:solidFill>
              <a:srgbClr val="0070C0"/>
            </a:solidFill>
            <a:prstDash val="sysDot"/>
            <a:miter lim="800000"/>
            <a:headEnd/>
            <a:tailEnd/>
          </a:ln>
        </p:spPr>
        <p:txBody>
          <a:bodyPr wrap="none">
            <a:spAutoFit/>
          </a:bodyPr>
          <a:lstStyle/>
          <a:p>
            <a:r>
              <a:rPr lang="en-US" sz="1200" b="1">
                <a:solidFill>
                  <a:srgbClr val="0070C0"/>
                </a:solidFill>
                <a:latin typeface="Tahoma" pitchFamily="34" charset="0"/>
                <a:cs typeface="Tahoma" pitchFamily="34" charset="0"/>
              </a:rPr>
              <a:t>THAIST</a:t>
            </a:r>
          </a:p>
          <a:p>
            <a:r>
              <a:rPr lang="th-TH" sz="1200" b="1">
                <a:solidFill>
                  <a:srgbClr val="0070C0"/>
                </a:solidFill>
                <a:latin typeface="Tahoma" pitchFamily="34" charset="0"/>
                <a:cs typeface="Tahoma" pitchFamily="34" charset="0"/>
              </a:rPr>
              <a:t>(สวทน.)</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533400" y="457200"/>
            <a:ext cx="8229600" cy="1143000"/>
          </a:xfrm>
        </p:spPr>
        <p:txBody>
          <a:bodyPr>
            <a:normAutofit/>
          </a:bodyPr>
          <a:lstStyle/>
          <a:p>
            <a:r>
              <a:rPr lang="th-TH" sz="3200" b="1" smtClean="0">
                <a:latin typeface="Tahoma" pitchFamily="34" charset="0"/>
                <a:cs typeface="Tahoma" pitchFamily="34" charset="0"/>
              </a:rPr>
              <a:t>โรงเรียนเทคโนโลยีฐานวิทยาศาสตร์</a:t>
            </a:r>
            <a:r>
              <a:rPr lang="en-US" sz="3200" b="1" smtClean="0">
                <a:latin typeface="Tahoma" pitchFamily="34" charset="0"/>
                <a:cs typeface="Tahoma" pitchFamily="34" charset="0"/>
              </a:rPr>
              <a:t> </a:t>
            </a:r>
            <a:br>
              <a:rPr lang="en-US" sz="3200" b="1" smtClean="0">
                <a:latin typeface="Tahoma" pitchFamily="34" charset="0"/>
                <a:cs typeface="Tahoma" pitchFamily="34" charset="0"/>
              </a:rPr>
            </a:br>
            <a:r>
              <a:rPr lang="th-TH" sz="3200" b="1" smtClean="0">
                <a:latin typeface="Tahoma" pitchFamily="34" charset="0"/>
                <a:cs typeface="Tahoma" pitchFamily="34" charset="0"/>
              </a:rPr>
              <a:t>(</a:t>
            </a:r>
            <a:r>
              <a:rPr lang="en-US" sz="3200" b="1" smtClean="0">
                <a:latin typeface="Tahoma" pitchFamily="34" charset="0"/>
                <a:cs typeface="Tahoma" pitchFamily="34" charset="0"/>
              </a:rPr>
              <a:t>SBTS</a:t>
            </a:r>
            <a:r>
              <a:rPr lang="th-TH" sz="3200" b="1" smtClean="0">
                <a:latin typeface="Tahoma" pitchFamily="34" charset="0"/>
                <a:cs typeface="Tahoma" pitchFamily="34" charset="0"/>
              </a:rPr>
              <a:t>)</a:t>
            </a:r>
          </a:p>
        </p:txBody>
      </p:sp>
      <p:sp>
        <p:nvSpPr>
          <p:cNvPr id="3" name="Content Placeholder 2"/>
          <p:cNvSpPr>
            <a:spLocks noGrp="1"/>
          </p:cNvSpPr>
          <p:nvPr>
            <p:ph idx="1"/>
          </p:nvPr>
        </p:nvSpPr>
        <p:spPr>
          <a:xfrm>
            <a:off x="3852863" y="1844675"/>
            <a:ext cx="5040312" cy="2232025"/>
          </a:xfrm>
          <a:solidFill>
            <a:schemeClr val="bg1">
              <a:lumMod val="95000"/>
            </a:schemeClr>
          </a:solidFill>
        </p:spPr>
        <p:txBody>
          <a:bodyPr>
            <a:normAutofit/>
          </a:bodyPr>
          <a:lstStyle/>
          <a:p>
            <a:pPr marL="0" indent="0" eaLnBrk="1" hangingPunct="1">
              <a:lnSpc>
                <a:spcPct val="90000"/>
              </a:lnSpc>
              <a:buFont typeface="Arial" pitchFamily="34" charset="0"/>
              <a:buNone/>
            </a:pPr>
            <a:r>
              <a:rPr lang="th-TH" sz="2000" smtClean="0">
                <a:latin typeface="Tahoma" pitchFamily="34" charset="0"/>
                <a:cs typeface="Tahoma" pitchFamily="34" charset="0"/>
              </a:rPr>
              <a:t>“เป็นโรงเรียนที่จัดการศึกษาในระดับ ปวช. เพื่อ</a:t>
            </a:r>
            <a:r>
              <a:rPr lang="th-TH" sz="2000" i="1" smtClean="0">
                <a:solidFill>
                  <a:srgbClr val="FF0000"/>
                </a:solidFill>
                <a:latin typeface="Tahoma" pitchFamily="34" charset="0"/>
                <a:cs typeface="Tahoma" pitchFamily="34" charset="0"/>
              </a:rPr>
              <a:t>รองรับนักเรียนที่มีความสามารถพิเศษ (</a:t>
            </a:r>
            <a:r>
              <a:rPr lang="en-US" sz="2000" i="1" smtClean="0">
                <a:solidFill>
                  <a:srgbClr val="FF0000"/>
                </a:solidFill>
                <a:latin typeface="Tahoma" pitchFamily="34" charset="0"/>
                <a:cs typeface="Tahoma" pitchFamily="34" charset="0"/>
              </a:rPr>
              <a:t>talent</a:t>
            </a:r>
            <a:r>
              <a:rPr lang="en-GB" sz="2000" i="1" smtClean="0">
                <a:solidFill>
                  <a:srgbClr val="FF0000"/>
                </a:solidFill>
                <a:latin typeface="Tahoma" pitchFamily="34" charset="0"/>
                <a:cs typeface="Tahoma" pitchFamily="34" charset="0"/>
              </a:rPr>
              <a:t>s) </a:t>
            </a:r>
            <a:r>
              <a:rPr lang="th-TH" sz="2000" i="1" smtClean="0">
                <a:solidFill>
                  <a:srgbClr val="FF0000"/>
                </a:solidFill>
                <a:latin typeface="Tahoma" pitchFamily="34" charset="0"/>
                <a:cs typeface="Tahoma" pitchFamily="34" charset="0"/>
              </a:rPr>
              <a:t>ทางการประดิษฐ์คิดค้น/พัฒนาเชิงเทคโนโลยี</a:t>
            </a:r>
            <a:r>
              <a:rPr lang="th-TH" sz="2000" smtClean="0">
                <a:latin typeface="Tahoma" pitchFamily="34" charset="0"/>
                <a:cs typeface="Tahoma" pitchFamily="34" charset="0"/>
              </a:rPr>
              <a:t> โดยจะส่งเสริมการพัฒนาศักยภาพและเตรียมความพร้อมของนักเรียน กระตุ้นให้เกิดกระบวนการเรียนรู้และมีความสนใจที่จะ</a:t>
            </a:r>
            <a:r>
              <a:rPr lang="th-TH" sz="2000" i="1" smtClean="0">
                <a:solidFill>
                  <a:srgbClr val="FF0000"/>
                </a:solidFill>
                <a:latin typeface="Tahoma" pitchFamily="34" charset="0"/>
                <a:cs typeface="Tahoma" pitchFamily="34" charset="0"/>
              </a:rPr>
              <a:t>พัฒนาตนเองไปสู่การเป็น นักเทคโนโลยีในอนาคต” </a:t>
            </a:r>
            <a:endParaRPr lang="en-US" sz="2000" i="1" smtClean="0">
              <a:solidFill>
                <a:srgbClr val="FF0000"/>
              </a:solidFill>
              <a:latin typeface="Tahoma" pitchFamily="34" charset="0"/>
              <a:cs typeface="Tahoma" pitchFamily="34" charset="0"/>
            </a:endParaRPr>
          </a:p>
          <a:p>
            <a:pPr marL="0" indent="0" eaLnBrk="1" hangingPunct="1">
              <a:lnSpc>
                <a:spcPct val="90000"/>
              </a:lnSpc>
              <a:buFont typeface="Arial" pitchFamily="34" charset="0"/>
              <a:buNone/>
            </a:pPr>
            <a:endParaRPr lang="th-TH" sz="2000" smtClean="0">
              <a:latin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4E763E2-A83F-44D4-B010-F2DDCF9A83B3}" type="slidenum">
              <a:rPr lang="th-TH"/>
              <a:pPr/>
              <a:t>77</a:t>
            </a:fld>
            <a:endParaRPr lang="th-TH"/>
          </a:p>
        </p:txBody>
      </p:sp>
      <p:pic>
        <p:nvPicPr>
          <p:cNvPr id="44037" name="Picture 7" descr="E:\BOW\0ther\LOGO\STI_Final_Logo_Web1.jpg"/>
          <p:cNvPicPr>
            <a:picLocks noChangeAspect="1" noChangeArrowheads="1"/>
          </p:cNvPicPr>
          <p:nvPr/>
        </p:nvPicPr>
        <p:blipFill>
          <a:blip r:embed="rId2" cstate="print"/>
          <a:srcRect b="6883"/>
          <a:stretch>
            <a:fillRect/>
          </a:stretch>
        </p:blipFill>
        <p:spPr bwMode="auto">
          <a:xfrm>
            <a:off x="8501063" y="0"/>
            <a:ext cx="642937" cy="827088"/>
          </a:xfrm>
          <a:prstGeom prst="rect">
            <a:avLst/>
          </a:prstGeom>
          <a:noFill/>
          <a:ln w="9525">
            <a:noFill/>
            <a:miter lim="800000"/>
            <a:headEnd/>
            <a:tailEnd/>
          </a:ln>
        </p:spPr>
      </p:pic>
      <p:pic>
        <p:nvPicPr>
          <p:cNvPr id="44038" name="Picture 2" descr="C:\Users\DELL\AppData\Local\Microsoft\Windows\Temporary Internet Files\Content.Outlook\EUG78V5H\SBTS1.gif"/>
          <p:cNvPicPr>
            <a:picLocks noChangeAspect="1" noChangeArrowheads="1"/>
          </p:cNvPicPr>
          <p:nvPr/>
        </p:nvPicPr>
        <p:blipFill>
          <a:blip r:embed="rId3" cstate="print"/>
          <a:srcRect/>
          <a:stretch>
            <a:fillRect/>
          </a:stretch>
        </p:blipFill>
        <p:spPr bwMode="auto">
          <a:xfrm>
            <a:off x="6588125" y="4437063"/>
            <a:ext cx="1979613" cy="1439862"/>
          </a:xfrm>
          <a:prstGeom prst="rect">
            <a:avLst/>
          </a:prstGeom>
          <a:noFill/>
          <a:ln w="9525">
            <a:noFill/>
            <a:miter lim="800000"/>
            <a:headEnd/>
            <a:tailEnd/>
          </a:ln>
        </p:spPr>
      </p:pic>
      <p:pic>
        <p:nvPicPr>
          <p:cNvPr id="44039" name="Picture 3" descr="C:\Users\DELL\AppData\Local\Microsoft\Windows\Temporary Internet Files\Content.Outlook\EUG78V5H\SBTS3.jpg"/>
          <p:cNvPicPr>
            <a:picLocks noChangeAspect="1" noChangeArrowheads="1"/>
          </p:cNvPicPr>
          <p:nvPr/>
        </p:nvPicPr>
        <p:blipFill>
          <a:blip r:embed="rId4" cstate="print"/>
          <a:srcRect/>
          <a:stretch>
            <a:fillRect/>
          </a:stretch>
        </p:blipFill>
        <p:spPr bwMode="auto">
          <a:xfrm>
            <a:off x="4067175" y="4437063"/>
            <a:ext cx="1981200" cy="1485900"/>
          </a:xfrm>
          <a:prstGeom prst="rect">
            <a:avLst/>
          </a:prstGeom>
          <a:noFill/>
          <a:ln w="9525">
            <a:noFill/>
            <a:miter lim="800000"/>
            <a:headEnd/>
            <a:tailEnd/>
          </a:ln>
        </p:spPr>
      </p:pic>
      <p:grpSp>
        <p:nvGrpSpPr>
          <p:cNvPr id="2" name="กลุ่ม 34"/>
          <p:cNvGrpSpPr>
            <a:grpSpLocks/>
          </p:cNvGrpSpPr>
          <p:nvPr/>
        </p:nvGrpSpPr>
        <p:grpSpPr bwMode="auto">
          <a:xfrm>
            <a:off x="250825" y="1557338"/>
            <a:ext cx="3457575" cy="5084762"/>
            <a:chOff x="0" y="457200"/>
            <a:chExt cx="3390900" cy="4505325"/>
          </a:xfrm>
        </p:grpSpPr>
        <p:pic>
          <p:nvPicPr>
            <p:cNvPr id="44041" name="Picture 1" descr="mapthailand"/>
            <p:cNvPicPr>
              <a:picLocks noChangeAspect="1" noChangeArrowheads="1"/>
            </p:cNvPicPr>
            <p:nvPr/>
          </p:nvPicPr>
          <p:blipFill>
            <a:blip r:embed="rId5" cstate="print"/>
            <a:srcRect/>
            <a:stretch>
              <a:fillRect/>
            </a:stretch>
          </p:blipFill>
          <p:spPr bwMode="auto">
            <a:xfrm>
              <a:off x="0" y="457200"/>
              <a:ext cx="3390900" cy="4505325"/>
            </a:xfrm>
            <a:prstGeom prst="rect">
              <a:avLst/>
            </a:prstGeom>
            <a:noFill/>
            <a:ln w="9525">
              <a:noFill/>
              <a:miter lim="800000"/>
              <a:headEnd/>
              <a:tailEnd/>
            </a:ln>
          </p:spPr>
        </p:pic>
        <p:grpSp>
          <p:nvGrpSpPr>
            <p:cNvPr id="5" name="Group 2"/>
            <p:cNvGrpSpPr>
              <a:grpSpLocks/>
            </p:cNvGrpSpPr>
            <p:nvPr/>
          </p:nvGrpSpPr>
          <p:grpSpPr bwMode="auto">
            <a:xfrm>
              <a:off x="179511" y="565150"/>
              <a:ext cx="2943223" cy="3876675"/>
              <a:chOff x="1951" y="3705"/>
              <a:chExt cx="4634" cy="6105"/>
            </a:xfrm>
          </p:grpSpPr>
          <p:cxnSp>
            <p:nvCxnSpPr>
              <p:cNvPr id="44043" name="AutoShape 12"/>
              <p:cNvCxnSpPr>
                <a:cxnSpLocks noChangeShapeType="1"/>
              </p:cNvCxnSpPr>
              <p:nvPr/>
            </p:nvCxnSpPr>
            <p:spPr bwMode="auto">
              <a:xfrm>
                <a:off x="4155" y="6750"/>
                <a:ext cx="256" cy="630"/>
              </a:xfrm>
              <a:prstGeom prst="straightConnector1">
                <a:avLst/>
              </a:prstGeom>
              <a:noFill/>
              <a:ln w="9525">
                <a:solidFill>
                  <a:srgbClr val="000000"/>
                </a:solidFill>
                <a:round/>
                <a:headEnd/>
                <a:tailEnd type="stealth" w="med" len="med"/>
              </a:ln>
            </p:spPr>
          </p:cxnSp>
          <p:cxnSp>
            <p:nvCxnSpPr>
              <p:cNvPr id="44044" name="AutoShape 11"/>
              <p:cNvCxnSpPr>
                <a:cxnSpLocks noChangeShapeType="1"/>
              </p:cNvCxnSpPr>
              <p:nvPr/>
            </p:nvCxnSpPr>
            <p:spPr bwMode="auto">
              <a:xfrm flipH="1">
                <a:off x="2700" y="5910"/>
                <a:ext cx="1005" cy="645"/>
              </a:xfrm>
              <a:prstGeom prst="straightConnector1">
                <a:avLst/>
              </a:prstGeom>
              <a:noFill/>
              <a:ln w="9525">
                <a:solidFill>
                  <a:srgbClr val="000000"/>
                </a:solidFill>
                <a:round/>
                <a:headEnd/>
                <a:tailEnd type="stealth" w="med" len="med"/>
              </a:ln>
            </p:spPr>
          </p:cxnSp>
          <p:cxnSp>
            <p:nvCxnSpPr>
              <p:cNvPr id="44045" name="AutoShape 10"/>
              <p:cNvCxnSpPr>
                <a:cxnSpLocks noChangeShapeType="1"/>
              </p:cNvCxnSpPr>
              <p:nvPr/>
            </p:nvCxnSpPr>
            <p:spPr bwMode="auto">
              <a:xfrm flipV="1">
                <a:off x="2625" y="8595"/>
                <a:ext cx="345" cy="525"/>
              </a:xfrm>
              <a:prstGeom prst="straightConnector1">
                <a:avLst/>
              </a:prstGeom>
              <a:noFill/>
              <a:ln w="9525">
                <a:solidFill>
                  <a:srgbClr val="000000"/>
                </a:solidFill>
                <a:round/>
                <a:headEnd type="stealth" w="med" len="med"/>
                <a:tailEnd/>
              </a:ln>
            </p:spPr>
          </p:cxnSp>
          <p:cxnSp>
            <p:nvCxnSpPr>
              <p:cNvPr id="44046" name="AutoShape 9"/>
              <p:cNvCxnSpPr>
                <a:cxnSpLocks noChangeShapeType="1"/>
              </p:cNvCxnSpPr>
              <p:nvPr/>
            </p:nvCxnSpPr>
            <p:spPr bwMode="auto">
              <a:xfrm>
                <a:off x="4632" y="6003"/>
                <a:ext cx="1035" cy="630"/>
              </a:xfrm>
              <a:prstGeom prst="straightConnector1">
                <a:avLst/>
              </a:prstGeom>
              <a:noFill/>
              <a:ln w="9525">
                <a:solidFill>
                  <a:srgbClr val="000000"/>
                </a:solidFill>
                <a:round/>
                <a:headEnd/>
                <a:tailEnd type="stealth" w="med" len="med"/>
              </a:ln>
            </p:spPr>
          </p:cxnSp>
          <p:cxnSp>
            <p:nvCxnSpPr>
              <p:cNvPr id="44047" name="AutoShape 8"/>
              <p:cNvCxnSpPr>
                <a:cxnSpLocks noChangeShapeType="1"/>
              </p:cNvCxnSpPr>
              <p:nvPr/>
            </p:nvCxnSpPr>
            <p:spPr bwMode="auto">
              <a:xfrm flipV="1">
                <a:off x="3120" y="4005"/>
                <a:ext cx="1291" cy="660"/>
              </a:xfrm>
              <a:prstGeom prst="straightConnector1">
                <a:avLst/>
              </a:prstGeom>
              <a:noFill/>
              <a:ln w="9525">
                <a:solidFill>
                  <a:srgbClr val="000000"/>
                </a:solidFill>
                <a:round/>
                <a:headEnd/>
                <a:tailEnd type="stealth" w="med" len="med"/>
              </a:ln>
            </p:spPr>
          </p:cxnSp>
          <p:sp>
            <p:nvSpPr>
              <p:cNvPr id="44048" name="Text Box 7"/>
              <p:cNvSpPr txBox="1">
                <a:spLocks noChangeArrowheads="1"/>
              </p:cNvSpPr>
              <p:nvPr/>
            </p:nvSpPr>
            <p:spPr bwMode="auto">
              <a:xfrm>
                <a:off x="1951" y="9160"/>
                <a:ext cx="1319" cy="650"/>
              </a:xfrm>
              <a:prstGeom prst="rect">
                <a:avLst/>
              </a:prstGeom>
              <a:solidFill>
                <a:srgbClr val="FFFFFF"/>
              </a:solidFill>
              <a:ln w="9525">
                <a:noFill/>
                <a:miter lim="800000"/>
                <a:headEnd/>
                <a:tailEnd/>
              </a:ln>
            </p:spPr>
            <p:txBody>
              <a:bodyPr lIns="0" tIns="0" rIns="0" bIns="0"/>
              <a:lstStyle/>
              <a:p>
                <a:r>
                  <a:rPr lang="th-TH" sz="1200">
                    <a:latin typeface="TH SarabunPSK" pitchFamily="34" charset="-34"/>
                    <a:ea typeface="Calibri" pitchFamily="34" charset="0"/>
                    <a:cs typeface="TH SarabunPSK" pitchFamily="34" charset="-34"/>
                  </a:rPr>
                  <a:t>วิทยาลัยเทคนิคพังงา </a:t>
                </a:r>
                <a:endParaRPr lang="en-US" sz="1100">
                  <a:ea typeface="Calibri" pitchFamily="34" charset="0"/>
                  <a:cs typeface="TH SarabunPSK" pitchFamily="34" charset="-34"/>
                </a:endParaRPr>
              </a:p>
              <a:p>
                <a:pPr eaLnBrk="0" hangingPunct="0"/>
                <a:r>
                  <a:rPr lang="th-TH" sz="1200">
                    <a:latin typeface="TH SarabunPSK" pitchFamily="34" charset="-34"/>
                    <a:ea typeface="Calibri" pitchFamily="34" charset="0"/>
                    <a:cs typeface="TH SarabunPSK" pitchFamily="34" charset="-34"/>
                  </a:rPr>
                  <a:t>จังหวัดพังงา	</a:t>
                </a:r>
                <a:endParaRPr lang="th-TH">
                  <a:ea typeface="Calibri" pitchFamily="34" charset="0"/>
                </a:endParaRPr>
              </a:p>
            </p:txBody>
          </p:sp>
          <p:sp>
            <p:nvSpPr>
              <p:cNvPr id="44049" name="Text Box 6"/>
              <p:cNvSpPr txBox="1">
                <a:spLocks noChangeArrowheads="1"/>
              </p:cNvSpPr>
              <p:nvPr/>
            </p:nvSpPr>
            <p:spPr bwMode="auto">
              <a:xfrm>
                <a:off x="3886" y="7455"/>
                <a:ext cx="1784" cy="885"/>
              </a:xfrm>
              <a:prstGeom prst="rect">
                <a:avLst/>
              </a:prstGeom>
              <a:solidFill>
                <a:srgbClr val="FFFFFF"/>
              </a:solidFill>
              <a:ln w="9525">
                <a:noFill/>
                <a:miter lim="800000"/>
                <a:headEnd/>
                <a:tailEnd/>
              </a:ln>
            </p:spPr>
            <p:txBody>
              <a:bodyPr lIns="0" tIns="0" rIns="0" bIns="0"/>
              <a:lstStyle/>
              <a:p>
                <a:r>
                  <a:rPr lang="th-TH" sz="1200">
                    <a:latin typeface="TH SarabunPSK" pitchFamily="34" charset="-34"/>
                    <a:ea typeface="Calibri" pitchFamily="34" charset="0"/>
                    <a:cs typeface="TH SarabunPSK" pitchFamily="34" charset="-34"/>
                  </a:rPr>
                  <a:t>วิทยาลัยอาชีวศึกษาเทคโนโลยีฐานวิทยาศาสตร์ (ชลบุรี) จังหวัดชลบุรี	</a:t>
                </a:r>
                <a:endParaRPr lang="th-TH">
                  <a:ea typeface="Calibri" pitchFamily="34" charset="0"/>
                  <a:cs typeface="TH SarabunPSK" pitchFamily="34" charset="-34"/>
                </a:endParaRPr>
              </a:p>
            </p:txBody>
          </p:sp>
          <p:sp>
            <p:nvSpPr>
              <p:cNvPr id="44050" name="Text Box 5"/>
              <p:cNvSpPr txBox="1">
                <a:spLocks noChangeArrowheads="1"/>
              </p:cNvSpPr>
              <p:nvPr/>
            </p:nvSpPr>
            <p:spPr bwMode="auto">
              <a:xfrm>
                <a:off x="5131" y="6630"/>
                <a:ext cx="1454" cy="615"/>
              </a:xfrm>
              <a:prstGeom prst="rect">
                <a:avLst/>
              </a:prstGeom>
              <a:solidFill>
                <a:srgbClr val="FFFFFF"/>
              </a:solidFill>
              <a:ln w="9525">
                <a:noFill/>
                <a:miter lim="800000"/>
                <a:headEnd/>
                <a:tailEnd/>
              </a:ln>
            </p:spPr>
            <p:txBody>
              <a:bodyPr lIns="0" tIns="0" rIns="0" bIns="0"/>
              <a:lstStyle/>
              <a:p>
                <a:r>
                  <a:rPr lang="th-TH" sz="1200">
                    <a:latin typeface="TH SarabunPSK" pitchFamily="34" charset="-34"/>
                    <a:ea typeface="Calibri" pitchFamily="34" charset="0"/>
                    <a:cs typeface="TH SarabunPSK" pitchFamily="34" charset="-34"/>
                  </a:rPr>
                  <a:t>วิทยาลัยเทคนิคสุรนารี</a:t>
                </a:r>
                <a:endParaRPr lang="en-US" sz="1100">
                  <a:ea typeface="Calibri" pitchFamily="34" charset="0"/>
                  <a:cs typeface="TH SarabunPSK" pitchFamily="34" charset="-34"/>
                </a:endParaRPr>
              </a:p>
              <a:p>
                <a:pPr eaLnBrk="0" hangingPunct="0"/>
                <a:r>
                  <a:rPr lang="th-TH" sz="1200">
                    <a:latin typeface="TH SarabunPSK" pitchFamily="34" charset="-34"/>
                    <a:ea typeface="Calibri" pitchFamily="34" charset="0"/>
                    <a:cs typeface="TH SarabunPSK" pitchFamily="34" charset="-34"/>
                  </a:rPr>
                  <a:t>จังหวัดนครราชสีมา	</a:t>
                </a:r>
                <a:endParaRPr lang="th-TH">
                  <a:ea typeface="Calibri" pitchFamily="34" charset="0"/>
                </a:endParaRPr>
              </a:p>
            </p:txBody>
          </p:sp>
          <p:sp>
            <p:nvSpPr>
              <p:cNvPr id="44051" name="Text Box 4"/>
              <p:cNvSpPr txBox="1">
                <a:spLocks noChangeArrowheads="1"/>
              </p:cNvSpPr>
              <p:nvPr/>
            </p:nvSpPr>
            <p:spPr bwMode="auto">
              <a:xfrm>
                <a:off x="2176" y="6555"/>
                <a:ext cx="944" cy="825"/>
              </a:xfrm>
              <a:prstGeom prst="rect">
                <a:avLst/>
              </a:prstGeom>
              <a:solidFill>
                <a:srgbClr val="FFFFFF"/>
              </a:solidFill>
              <a:ln w="9525">
                <a:noFill/>
                <a:miter lim="800000"/>
                <a:headEnd/>
                <a:tailEnd/>
              </a:ln>
            </p:spPr>
            <p:txBody>
              <a:bodyPr lIns="0" tIns="0" rIns="0" bIns="0"/>
              <a:lstStyle/>
              <a:p>
                <a:r>
                  <a:rPr lang="th-TH" sz="1200">
                    <a:latin typeface="TH SarabunPSK" pitchFamily="34" charset="-34"/>
                    <a:ea typeface="Calibri" pitchFamily="34" charset="0"/>
                    <a:cs typeface="TH SarabunPSK" pitchFamily="34" charset="-34"/>
                  </a:rPr>
                  <a:t>วิทยาลัยอาชีว ศึกษาสิงห์บุรี จังหวัดสิงห์บุรี	</a:t>
                </a:r>
                <a:endParaRPr lang="th-TH">
                  <a:ea typeface="Calibri" pitchFamily="34" charset="0"/>
                  <a:cs typeface="TH SarabunPSK" pitchFamily="34" charset="-34"/>
                </a:endParaRPr>
              </a:p>
            </p:txBody>
          </p:sp>
          <p:sp>
            <p:nvSpPr>
              <p:cNvPr id="44052" name="Text Box 3"/>
              <p:cNvSpPr txBox="1">
                <a:spLocks noChangeArrowheads="1"/>
              </p:cNvSpPr>
              <p:nvPr/>
            </p:nvSpPr>
            <p:spPr bwMode="auto">
              <a:xfrm>
                <a:off x="4411" y="3705"/>
                <a:ext cx="1919" cy="615"/>
              </a:xfrm>
              <a:prstGeom prst="rect">
                <a:avLst/>
              </a:prstGeom>
              <a:solidFill>
                <a:srgbClr val="FFFFFF"/>
              </a:solidFill>
              <a:ln w="9525">
                <a:noFill/>
                <a:miter lim="800000"/>
                <a:headEnd/>
                <a:tailEnd/>
              </a:ln>
            </p:spPr>
            <p:txBody>
              <a:bodyPr lIns="0" tIns="0" rIns="0" bIns="0"/>
              <a:lstStyle/>
              <a:p>
                <a:r>
                  <a:rPr lang="th-TH" sz="1200">
                    <a:latin typeface="TH SarabunPSK" pitchFamily="34" charset="-34"/>
                    <a:ea typeface="Calibri" pitchFamily="34" charset="0"/>
                    <a:cs typeface="TH SarabunPSK" pitchFamily="34" charset="-34"/>
                  </a:rPr>
                  <a:t>วิทยาลัยเกษตรและเทคโนโลยีลำพูน จังหวัดลำพูน		</a:t>
                </a:r>
                <a:endParaRPr lang="th-TH">
                  <a:ea typeface="Calibri" pitchFamily="34" charset="0"/>
                  <a:cs typeface="TH SarabunPSK" pitchFamily="34" charset="-34"/>
                </a:endParaRPr>
              </a:p>
            </p:txBody>
          </p:sp>
        </p:gr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portail-marques.michelin.com/portailMarques/HitCounterPhotoServlet?codeGalerie=PORMAR_PHOTO&amp;codeRubrique=20060704104323&amp;codePhoto=5365&amp;codeLangue=FR&amp;marque=MICHELIN&amp;url=ImagePhotothequeServlet%3FcodeGalerie%3DPORMAR_PHOTO%26codeRubrique%3D20060704104323%26codePhoto%3D5365%26taille%3Dhaute"/>
          <p:cNvPicPr>
            <a:picLocks noChangeAspect="1" noChangeArrowheads="1"/>
          </p:cNvPicPr>
          <p:nvPr/>
        </p:nvPicPr>
        <p:blipFill>
          <a:blip r:embed="rId2" cstate="print"/>
          <a:srcRect/>
          <a:stretch>
            <a:fillRect/>
          </a:stretch>
        </p:blipFill>
        <p:spPr bwMode="auto">
          <a:xfrm>
            <a:off x="3735388" y="1230313"/>
            <a:ext cx="2817812" cy="2817812"/>
          </a:xfrm>
          <a:prstGeom prst="rect">
            <a:avLst/>
          </a:prstGeom>
          <a:noFill/>
          <a:ln w="9525">
            <a:noFill/>
            <a:miter lim="800000"/>
            <a:headEnd/>
            <a:tailEnd/>
          </a:ln>
        </p:spPr>
      </p:pic>
      <p:sp>
        <p:nvSpPr>
          <p:cNvPr id="5" name="TextBox 4"/>
          <p:cNvSpPr txBox="1"/>
          <p:nvPr/>
        </p:nvSpPr>
        <p:spPr>
          <a:xfrm>
            <a:off x="296495" y="140439"/>
            <a:ext cx="8568952" cy="1200329"/>
          </a:xfrm>
          <a:prstGeom prst="rect">
            <a:avLst/>
          </a:prstGeom>
          <a:solidFill>
            <a:srgbClr val="FFFF00"/>
          </a:solidFill>
          <a:ln>
            <a:solidFill>
              <a:srgbClr val="1104BC"/>
            </a:solidFill>
            <a:prstDash val="solid"/>
          </a:ln>
          <a:effectLst>
            <a:outerShdw blurRad="50800" dist="38100" dir="18900000" algn="bl" rotWithShape="0">
              <a:srgbClr val="1104BC">
                <a:alpha val="40000"/>
              </a:srgbClr>
            </a:outerShdw>
          </a:effectLst>
          <a:scene3d>
            <a:camera prst="orthographicFront"/>
            <a:lightRig rig="threePt" dir="t"/>
          </a:scene3d>
          <a:sp3d>
            <a:bevelT/>
          </a:sp3d>
        </p:spPr>
        <p:txBody>
          <a:bodyPr>
            <a:spAutoFit/>
          </a:bodyPr>
          <a:lstStyle/>
          <a:p>
            <a:pPr algn="ctr"/>
            <a:r>
              <a:rPr lang="th-TH" sz="3600" b="1">
                <a:solidFill>
                  <a:srgbClr val="1104BC"/>
                </a:solidFill>
                <a:latin typeface="Browallia New" pitchFamily="34" charset="-34"/>
                <a:cs typeface="Browallia New" pitchFamily="34" charset="-34"/>
              </a:rPr>
              <a:t>ส่งเสริมการลงทุนร่วมรัฐ-เอกชน พัฒนาหลักสูตรอาชีวศึกษาตอบสนองอุตสาหกรรมรายสาขา</a:t>
            </a:r>
            <a:r>
              <a:rPr lang="en-US" sz="3600" b="1">
                <a:solidFill>
                  <a:srgbClr val="1104BC"/>
                </a:solidFill>
                <a:latin typeface="Browallia New" pitchFamily="34" charset="-34"/>
                <a:cs typeface="Browallia New" pitchFamily="34" charset="-34"/>
              </a:rPr>
              <a:t>: </a:t>
            </a:r>
            <a:r>
              <a:rPr lang="th-TH" sz="3600" b="1">
                <a:solidFill>
                  <a:srgbClr val="1104BC"/>
                </a:solidFill>
                <a:latin typeface="Browallia New" pitchFamily="34" charset="-34"/>
                <a:cs typeface="Browallia New" pitchFamily="34" charset="-34"/>
              </a:rPr>
              <a:t>ผลิตภัณฑ์ยางล้อ</a:t>
            </a:r>
            <a:endParaRPr lang="en-US" sz="3600" b="1">
              <a:solidFill>
                <a:srgbClr val="1104BC"/>
              </a:solidFill>
              <a:latin typeface="Browallia New" pitchFamily="34" charset="-34"/>
              <a:cs typeface="Browallia New" pitchFamily="34" charset="-34"/>
            </a:endParaRPr>
          </a:p>
        </p:txBody>
      </p:sp>
      <p:sp>
        <p:nvSpPr>
          <p:cNvPr id="46086" name="TextBox 5"/>
          <p:cNvSpPr txBox="1">
            <a:spLocks noChangeArrowheads="1"/>
          </p:cNvSpPr>
          <p:nvPr/>
        </p:nvSpPr>
        <p:spPr bwMode="auto">
          <a:xfrm>
            <a:off x="468313" y="4341813"/>
            <a:ext cx="8451850" cy="584200"/>
          </a:xfrm>
          <a:prstGeom prst="rect">
            <a:avLst/>
          </a:prstGeom>
          <a:noFill/>
          <a:ln w="9525">
            <a:noFill/>
            <a:miter lim="800000"/>
            <a:headEnd/>
            <a:tailEnd/>
          </a:ln>
        </p:spPr>
        <p:txBody>
          <a:bodyPr>
            <a:spAutoFit/>
          </a:bodyPr>
          <a:lstStyle/>
          <a:p>
            <a:pPr algn="ctr"/>
            <a:r>
              <a:rPr lang="en-US" sz="3200" b="1">
                <a:solidFill>
                  <a:srgbClr val="1104BC"/>
                </a:solidFill>
              </a:rPr>
              <a:t>Diploma Certification Program with Michelin</a:t>
            </a:r>
            <a:endParaRPr lang="th-TH" sz="3200" b="1">
              <a:solidFill>
                <a:srgbClr val="1104BC"/>
              </a:solidFill>
            </a:endParaRPr>
          </a:p>
        </p:txBody>
      </p:sp>
      <p:sp>
        <p:nvSpPr>
          <p:cNvPr id="46087" name="TextBox 6"/>
          <p:cNvSpPr txBox="1">
            <a:spLocks noChangeArrowheads="1"/>
          </p:cNvSpPr>
          <p:nvPr/>
        </p:nvSpPr>
        <p:spPr bwMode="auto">
          <a:xfrm>
            <a:off x="179388" y="5157788"/>
            <a:ext cx="8847137" cy="954087"/>
          </a:xfrm>
          <a:prstGeom prst="rect">
            <a:avLst/>
          </a:prstGeom>
          <a:noFill/>
          <a:ln w="9525">
            <a:noFill/>
            <a:miter lim="800000"/>
            <a:headEnd/>
            <a:tailEnd/>
          </a:ln>
        </p:spPr>
        <p:txBody>
          <a:bodyPr>
            <a:spAutoFit/>
          </a:bodyPr>
          <a:lstStyle/>
          <a:p>
            <a:r>
              <a:rPr lang="en-US">
                <a:solidFill>
                  <a:srgbClr val="1104BC"/>
                </a:solidFill>
              </a:rPr>
              <a:t>- Toward Diploma Certification Program in Automation with real experience in Industry</a:t>
            </a:r>
            <a:endParaRPr lang="th-TH">
              <a:solidFill>
                <a:srgbClr val="1104BC"/>
              </a:solidFill>
            </a:endParaRPr>
          </a:p>
        </p:txBody>
      </p:sp>
      <p:pic>
        <p:nvPicPr>
          <p:cNvPr id="46088" name="Picture 2"/>
          <p:cNvPicPr>
            <a:picLocks noChangeAspect="1" noChangeArrowheads="1"/>
          </p:cNvPicPr>
          <p:nvPr/>
        </p:nvPicPr>
        <p:blipFill>
          <a:blip r:embed="rId3" cstate="print"/>
          <a:srcRect/>
          <a:stretch>
            <a:fillRect/>
          </a:stretch>
        </p:blipFill>
        <p:spPr bwMode="auto">
          <a:xfrm>
            <a:off x="381000" y="1600200"/>
            <a:ext cx="1524000" cy="2174875"/>
          </a:xfrm>
          <a:prstGeom prst="rect">
            <a:avLst/>
          </a:prstGeom>
          <a:noFill/>
          <a:ln w="9525">
            <a:noFill/>
            <a:miter lim="800000"/>
            <a:headEnd/>
            <a:tailEnd/>
          </a:ln>
        </p:spPr>
      </p:pic>
      <p:pic>
        <p:nvPicPr>
          <p:cNvPr id="46089" name="Picture 3"/>
          <p:cNvPicPr>
            <a:picLocks noChangeAspect="1" noChangeArrowheads="1"/>
          </p:cNvPicPr>
          <p:nvPr/>
        </p:nvPicPr>
        <p:blipFill>
          <a:blip r:embed="rId4" cstate="print"/>
          <a:srcRect/>
          <a:stretch>
            <a:fillRect/>
          </a:stretch>
        </p:blipFill>
        <p:spPr bwMode="auto">
          <a:xfrm>
            <a:off x="6791325" y="1524000"/>
            <a:ext cx="2124075" cy="2124075"/>
          </a:xfrm>
          <a:prstGeom prst="rect">
            <a:avLst/>
          </a:prstGeom>
          <a:noFill/>
          <a:ln w="9525">
            <a:noFill/>
            <a:miter lim="800000"/>
            <a:headEnd/>
            <a:tailEnd/>
          </a:ln>
        </p:spPr>
      </p:pic>
      <p:pic>
        <p:nvPicPr>
          <p:cNvPr id="46090" name="Picture 2"/>
          <p:cNvPicPr>
            <a:picLocks noChangeAspect="1" noChangeArrowheads="1"/>
          </p:cNvPicPr>
          <p:nvPr/>
        </p:nvPicPr>
        <p:blipFill>
          <a:blip r:embed="rId5" cstate="print"/>
          <a:srcRect/>
          <a:stretch>
            <a:fillRect/>
          </a:stretch>
        </p:blipFill>
        <p:spPr bwMode="auto">
          <a:xfrm>
            <a:off x="2209800" y="1752600"/>
            <a:ext cx="1524000" cy="15240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69ADDD85-5A9F-4E89-AC81-0A64F86A6DC6}" type="slidenum">
              <a:rPr lang="th-TH" smtClean="0"/>
              <a:pPr/>
              <a:t>78</a:t>
            </a:fld>
            <a:endParaRPr lang="th-TH"/>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332656"/>
            <a:ext cx="6552728"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defRPr/>
            </a:pPr>
            <a:r>
              <a:rPr lang="en-US" b="1" dirty="0">
                <a:latin typeface="Tahoma" pitchFamily="34" charset="0"/>
                <a:ea typeface="Tahoma" pitchFamily="34" charset="0"/>
                <a:cs typeface="Tahoma" pitchFamily="34" charset="0"/>
              </a:rPr>
              <a:t>Work-Integrated Learning (</a:t>
            </a:r>
            <a:r>
              <a:rPr lang="en-US" b="1" dirty="0" err="1">
                <a:latin typeface="Tahoma" pitchFamily="34" charset="0"/>
                <a:ea typeface="Tahoma" pitchFamily="34" charset="0"/>
                <a:cs typeface="Tahoma" pitchFamily="34" charset="0"/>
              </a:rPr>
              <a:t>WiL</a:t>
            </a:r>
            <a:r>
              <a:rPr lang="en-US" b="1" dirty="0">
                <a:latin typeface="Tahoma" pitchFamily="34" charset="0"/>
                <a:ea typeface="Tahoma" pitchFamily="34" charset="0"/>
                <a:cs typeface="Tahoma" pitchFamily="34" charset="0"/>
              </a:rPr>
              <a:t>)</a:t>
            </a:r>
          </a:p>
        </p:txBody>
      </p:sp>
      <p:sp>
        <p:nvSpPr>
          <p:cNvPr id="45061" name="Rectangle 5"/>
          <p:cNvSpPr>
            <a:spLocks noChangeArrowheads="1"/>
          </p:cNvSpPr>
          <p:nvPr/>
        </p:nvSpPr>
        <p:spPr bwMode="auto">
          <a:xfrm>
            <a:off x="609600" y="1260475"/>
            <a:ext cx="7786688" cy="1016000"/>
          </a:xfrm>
          <a:prstGeom prst="rect">
            <a:avLst/>
          </a:prstGeom>
          <a:noFill/>
          <a:ln w="9525">
            <a:noFill/>
            <a:miter lim="800000"/>
            <a:headEnd/>
            <a:tailEnd/>
          </a:ln>
        </p:spPr>
        <p:txBody>
          <a:bodyPr>
            <a:spAutoFit/>
          </a:bodyPr>
          <a:lstStyle/>
          <a:p>
            <a:pPr algn="thaiDist"/>
            <a:r>
              <a:rPr lang="th-TH" sz="2000">
                <a:latin typeface="Tahoma" pitchFamily="34" charset="0"/>
                <a:cs typeface="Tahoma" pitchFamily="34" charset="0"/>
              </a:rPr>
              <a:t>“การจัดการศึกษาในลักษณะที่ให้นักศึกษาได้ไปทำงานจริงกับสถานประกอบการ เพื่อจะได้รู้จักชีวิตการทำงานที่แท้จริงก่อนสำเร็จการศึกษา โดยมีความร่วมมือระหว่างสถานประกอบการ สถานศึกษา”</a:t>
            </a:r>
            <a:endParaRPr lang="en-US" sz="2000">
              <a:latin typeface="Tahoma" pitchFamily="34" charset="0"/>
              <a:cs typeface="Tahoma" pitchFamily="34" charset="0"/>
            </a:endParaRPr>
          </a:p>
        </p:txBody>
      </p:sp>
      <p:pic>
        <p:nvPicPr>
          <p:cNvPr id="45062" name="Picture 7" descr="E:\BOW\0ther\LOGO\STI_Final_Logo_Web1.jpg"/>
          <p:cNvPicPr>
            <a:picLocks noChangeAspect="1" noChangeArrowheads="1"/>
          </p:cNvPicPr>
          <p:nvPr/>
        </p:nvPicPr>
        <p:blipFill>
          <a:blip r:embed="rId2" cstate="print"/>
          <a:srcRect b="6883"/>
          <a:stretch>
            <a:fillRect/>
          </a:stretch>
        </p:blipFill>
        <p:spPr bwMode="auto">
          <a:xfrm>
            <a:off x="8501063" y="0"/>
            <a:ext cx="642937" cy="827088"/>
          </a:xfrm>
          <a:prstGeom prst="rect">
            <a:avLst/>
          </a:prstGeom>
          <a:noFill/>
          <a:ln w="9525">
            <a:noFill/>
            <a:miter lim="800000"/>
            <a:headEnd/>
            <a:tailEnd/>
          </a:ln>
        </p:spPr>
      </p:pic>
      <p:grpSp>
        <p:nvGrpSpPr>
          <p:cNvPr id="3" name="Group 13"/>
          <p:cNvGrpSpPr>
            <a:grpSpLocks/>
          </p:cNvGrpSpPr>
          <p:nvPr/>
        </p:nvGrpSpPr>
        <p:grpSpPr bwMode="auto">
          <a:xfrm>
            <a:off x="142875" y="2776538"/>
            <a:ext cx="9001125" cy="3100387"/>
            <a:chOff x="107504" y="1964258"/>
            <a:chExt cx="9001000" cy="4457548"/>
          </a:xfrm>
        </p:grpSpPr>
        <p:pic>
          <p:nvPicPr>
            <p:cNvPr id="45065" name="Picture 3"/>
            <p:cNvPicPr>
              <a:picLocks noChangeAspect="1" noChangeArrowheads="1"/>
            </p:cNvPicPr>
            <p:nvPr/>
          </p:nvPicPr>
          <p:blipFill>
            <a:blip r:embed="rId3" cstate="print"/>
            <a:srcRect/>
            <a:stretch>
              <a:fillRect/>
            </a:stretch>
          </p:blipFill>
          <p:spPr bwMode="auto">
            <a:xfrm>
              <a:off x="4716016" y="2317351"/>
              <a:ext cx="4392488" cy="3816423"/>
            </a:xfrm>
            <a:prstGeom prst="rect">
              <a:avLst/>
            </a:prstGeom>
            <a:noFill/>
            <a:ln w="9525">
              <a:noFill/>
              <a:miter lim="800000"/>
              <a:headEnd/>
              <a:tailEnd/>
            </a:ln>
          </p:spPr>
        </p:pic>
        <p:pic>
          <p:nvPicPr>
            <p:cNvPr id="45066" name="Picture 4"/>
            <p:cNvPicPr>
              <a:picLocks noChangeAspect="1" noChangeArrowheads="1"/>
            </p:cNvPicPr>
            <p:nvPr/>
          </p:nvPicPr>
          <p:blipFill>
            <a:blip r:embed="rId4" cstate="print"/>
            <a:srcRect/>
            <a:stretch>
              <a:fillRect/>
            </a:stretch>
          </p:blipFill>
          <p:spPr bwMode="auto">
            <a:xfrm>
              <a:off x="107504" y="2101326"/>
              <a:ext cx="4608512" cy="4320480"/>
            </a:xfrm>
            <a:prstGeom prst="rect">
              <a:avLst/>
            </a:prstGeom>
            <a:noFill/>
            <a:ln w="9525">
              <a:noFill/>
              <a:miter lim="800000"/>
              <a:headEnd/>
              <a:tailEnd/>
            </a:ln>
          </p:spPr>
        </p:pic>
        <p:sp>
          <p:nvSpPr>
            <p:cNvPr id="12" name="TextBox 11"/>
            <p:cNvSpPr txBox="1"/>
            <p:nvPr/>
          </p:nvSpPr>
          <p:spPr>
            <a:xfrm>
              <a:off x="1763244" y="1964258"/>
              <a:ext cx="2016097" cy="575168"/>
            </a:xfrm>
            <a:prstGeom prst="rect">
              <a:avLst/>
            </a:prstGeom>
            <a:noFill/>
          </p:spPr>
          <p:txBody>
            <a:bodyPr>
              <a:spAutoFit/>
            </a:bodyPr>
            <a:lstStyle/>
            <a:p>
              <a:r>
                <a:rPr lang="en-US" sz="2000" b="1">
                  <a:solidFill>
                    <a:srgbClr val="604A7B"/>
                  </a:solidFill>
                  <a:latin typeface="Calibri" pitchFamily="34" charset="0"/>
                </a:rPr>
                <a:t>What It is:</a:t>
              </a:r>
              <a:endParaRPr lang="th-TH" sz="2000" b="1">
                <a:solidFill>
                  <a:srgbClr val="604A7B"/>
                </a:solidFill>
                <a:latin typeface="Calibri" pitchFamily="34" charset="0"/>
                <a:cs typeface="Cordia New" pitchFamily="34" charset="-34"/>
              </a:endParaRPr>
            </a:p>
          </p:txBody>
        </p:sp>
        <p:sp>
          <p:nvSpPr>
            <p:cNvPr id="13" name="TextBox 12"/>
            <p:cNvSpPr txBox="1"/>
            <p:nvPr/>
          </p:nvSpPr>
          <p:spPr>
            <a:xfrm>
              <a:off x="5868462" y="1964258"/>
              <a:ext cx="2016097" cy="575168"/>
            </a:xfrm>
            <a:prstGeom prst="rect">
              <a:avLst/>
            </a:prstGeom>
            <a:noFill/>
          </p:spPr>
          <p:txBody>
            <a:bodyPr>
              <a:spAutoFit/>
            </a:bodyPr>
            <a:lstStyle/>
            <a:p>
              <a:r>
                <a:rPr lang="en-US" sz="2000" b="1">
                  <a:solidFill>
                    <a:srgbClr val="604A7B"/>
                  </a:solidFill>
                  <a:latin typeface="Calibri" pitchFamily="34" charset="0"/>
                </a:rPr>
                <a:t>Its Benefit:</a:t>
              </a:r>
              <a:endParaRPr lang="th-TH" sz="2000" b="1">
                <a:solidFill>
                  <a:srgbClr val="604A7B"/>
                </a:solidFill>
                <a:latin typeface="Calibri" pitchFamily="34" charset="0"/>
                <a:cs typeface="Cordia New" pitchFamily="34" charset="-34"/>
              </a:endParaRPr>
            </a:p>
          </p:txBody>
        </p:sp>
      </p:grpSp>
      <p:sp>
        <p:nvSpPr>
          <p:cNvPr id="10" name="Slide Number Placeholder 3"/>
          <p:cNvSpPr>
            <a:spLocks noGrp="1"/>
          </p:cNvSpPr>
          <p:nvPr>
            <p:ph type="sldNum" sz="quarter" idx="12"/>
          </p:nvPr>
        </p:nvSpPr>
        <p:spPr/>
        <p:txBody>
          <a:bodyPr/>
          <a:lstStyle/>
          <a:p>
            <a:fld id="{F07DAAF5-9E02-475D-A0BA-FE8DB7708B91}" type="slidenum">
              <a:rPr lang="th-TH"/>
              <a:pPr/>
              <a:t>79</a:t>
            </a:fld>
            <a:endParaRPr lang="th-TH"/>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b="1" dirty="0" smtClean="0"/>
              <a:t>การลงทุนจากต่างชาติกับการพัฒนาเทคโนโลยีไม่เกิดนัยสำคัญ</a:t>
            </a:r>
            <a:endParaRPr lang="th-TH" b="1"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403648" y="1268760"/>
            <a:ext cx="6332853" cy="5112568"/>
          </a:xfrm>
          <a:prstGeom prst="rect">
            <a:avLst/>
          </a:prstGeom>
          <a:noFill/>
          <a:ln w="9525">
            <a:noFill/>
            <a:miter lim="800000"/>
            <a:headEnd/>
            <a:tailEnd/>
          </a:ln>
        </p:spPr>
      </p:pic>
      <p:sp>
        <p:nvSpPr>
          <p:cNvPr id="5" name="Rectangle 4"/>
          <p:cNvSpPr/>
          <p:nvPr/>
        </p:nvSpPr>
        <p:spPr>
          <a:xfrm>
            <a:off x="179512" y="6237312"/>
            <a:ext cx="2347117" cy="400110"/>
          </a:xfrm>
          <a:prstGeom prst="rect">
            <a:avLst/>
          </a:prstGeom>
          <a:solidFill>
            <a:schemeClr val="bg2"/>
          </a:solidFill>
        </p:spPr>
        <p:txBody>
          <a:bodyPr wrap="none">
            <a:spAutoFit/>
          </a:bodyPr>
          <a:lstStyle/>
          <a:p>
            <a:r>
              <a:rPr lang="th-TH" sz="2000" dirty="0" smtClean="0"/>
              <a:t>ที่มา</a:t>
            </a:r>
            <a:r>
              <a:rPr lang="en-US" sz="2000" dirty="0" smtClean="0"/>
              <a:t>: </a:t>
            </a:r>
            <a:r>
              <a:rPr lang="th-TH" sz="2000" dirty="0" err="1" smtClean="0"/>
              <a:t>สว</a:t>
            </a:r>
            <a:r>
              <a:rPr lang="th-TH" sz="2000" dirty="0" smtClean="0"/>
              <a:t>ทน.ใช้ข้อมูลจาก </a:t>
            </a:r>
            <a:r>
              <a:rPr lang="en-US" sz="2000" dirty="0" smtClean="0"/>
              <a:t>WEF</a:t>
            </a:r>
            <a:endParaRPr lang="th-TH" sz="2000" dirty="0"/>
          </a:p>
        </p:txBody>
      </p:sp>
      <p:sp>
        <p:nvSpPr>
          <p:cNvPr id="6" name="Slide Number Placeholder 5"/>
          <p:cNvSpPr>
            <a:spLocks noGrp="1"/>
          </p:cNvSpPr>
          <p:nvPr>
            <p:ph type="sldNum" sz="quarter" idx="12"/>
          </p:nvPr>
        </p:nvSpPr>
        <p:spPr/>
        <p:txBody>
          <a:bodyPr/>
          <a:lstStyle/>
          <a:p>
            <a:fld id="{69ADDD85-5A9F-4E89-AC81-0A64F86A6DC6}" type="slidenum">
              <a:rPr lang="th-TH" smtClean="0"/>
              <a:pPr/>
              <a:t>8</a:t>
            </a:fld>
            <a:endParaRPr lang="th-TH"/>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ชื่อเรื่อง 1"/>
          <p:cNvSpPr>
            <a:spLocks noGrp="1"/>
          </p:cNvSpPr>
          <p:nvPr>
            <p:ph type="title"/>
          </p:nvPr>
        </p:nvSpPr>
        <p:spPr/>
        <p:txBody>
          <a:bodyPr>
            <a:normAutofit fontScale="90000"/>
          </a:bodyPr>
          <a:lstStyle/>
          <a:p>
            <a:r>
              <a:rPr lang="en-US" sz="4000" b="1" smtClean="0">
                <a:latin typeface="Tahoma" pitchFamily="34" charset="0"/>
                <a:cs typeface="Tahoma" pitchFamily="34" charset="0"/>
              </a:rPr>
              <a:t>National Research University</a:t>
            </a:r>
            <a:endParaRPr lang="th-TH" sz="4000" b="1" smtClean="0">
              <a:latin typeface="Tahoma" pitchFamily="34" charset="0"/>
              <a:cs typeface="Tahoma" pitchFamily="34" charset="0"/>
            </a:endParaRPr>
          </a:p>
        </p:txBody>
      </p:sp>
      <p:sp>
        <p:nvSpPr>
          <p:cNvPr id="4" name="ตัวยึดหมายเลขภาพนิ่ง 3"/>
          <p:cNvSpPr>
            <a:spLocks noGrp="1"/>
          </p:cNvSpPr>
          <p:nvPr>
            <p:ph type="sldNum" sz="quarter" idx="12"/>
          </p:nvPr>
        </p:nvSpPr>
        <p:spPr/>
        <p:txBody>
          <a:bodyPr/>
          <a:lstStyle/>
          <a:p>
            <a:fld id="{87C6B425-CD9C-432B-A517-69F795877697}" type="slidenum">
              <a:rPr lang="th-TH"/>
              <a:pPr/>
              <a:t>80</a:t>
            </a:fld>
            <a:endParaRPr lang="th-TH"/>
          </a:p>
        </p:txBody>
      </p:sp>
      <p:grpSp>
        <p:nvGrpSpPr>
          <p:cNvPr id="2" name="กลุ่ม 17"/>
          <p:cNvGrpSpPr>
            <a:grpSpLocks/>
          </p:cNvGrpSpPr>
          <p:nvPr/>
        </p:nvGrpSpPr>
        <p:grpSpPr bwMode="auto">
          <a:xfrm>
            <a:off x="468313" y="1628775"/>
            <a:ext cx="1928812" cy="4608513"/>
            <a:chOff x="467544" y="1628800"/>
            <a:chExt cx="1929365" cy="4608513"/>
          </a:xfrm>
        </p:grpSpPr>
        <p:pic>
          <p:nvPicPr>
            <p:cNvPr id="48137" name="Picture 1" descr="http://www.nru.mua.go.th/images/logo/100771812.jpg"/>
            <p:cNvPicPr>
              <a:picLocks noChangeAspect="1" noChangeArrowheads="1"/>
            </p:cNvPicPr>
            <p:nvPr/>
          </p:nvPicPr>
          <p:blipFill>
            <a:blip r:embed="rId2" cstate="print"/>
            <a:srcRect/>
            <a:stretch>
              <a:fillRect/>
            </a:stretch>
          </p:blipFill>
          <p:spPr bwMode="auto">
            <a:xfrm>
              <a:off x="539552" y="4467069"/>
              <a:ext cx="819447" cy="890531"/>
            </a:xfrm>
            <a:prstGeom prst="rect">
              <a:avLst/>
            </a:prstGeom>
            <a:noFill/>
            <a:ln w="9525">
              <a:noFill/>
              <a:miter lim="800000"/>
              <a:headEnd/>
              <a:tailEnd/>
            </a:ln>
          </p:spPr>
        </p:pic>
        <p:pic>
          <p:nvPicPr>
            <p:cNvPr id="48138" name="Picture 2" descr="http://www.nru.mua.go.th/images/logo/130px-KUlogo.png"/>
            <p:cNvPicPr>
              <a:picLocks noChangeAspect="1" noChangeArrowheads="1"/>
            </p:cNvPicPr>
            <p:nvPr/>
          </p:nvPicPr>
          <p:blipFill>
            <a:blip r:embed="rId3" cstate="print"/>
            <a:srcRect/>
            <a:stretch>
              <a:fillRect/>
            </a:stretch>
          </p:blipFill>
          <p:spPr bwMode="auto">
            <a:xfrm>
              <a:off x="1547664" y="3573016"/>
              <a:ext cx="849245" cy="818714"/>
            </a:xfrm>
            <a:prstGeom prst="rect">
              <a:avLst/>
            </a:prstGeom>
            <a:noFill/>
            <a:ln w="9525">
              <a:noFill/>
              <a:miter lim="800000"/>
              <a:headEnd/>
              <a:tailEnd/>
            </a:ln>
          </p:spPr>
        </p:pic>
        <p:pic>
          <p:nvPicPr>
            <p:cNvPr id="48139" name="Picture 3" descr="http://www.nru.mua.go.th/images/logo/100px-Emblem_of_KKU.png"/>
            <p:cNvPicPr>
              <a:picLocks noChangeAspect="1" noChangeArrowheads="1"/>
            </p:cNvPicPr>
            <p:nvPr/>
          </p:nvPicPr>
          <p:blipFill>
            <a:blip r:embed="rId4" cstate="print"/>
            <a:srcRect/>
            <a:stretch>
              <a:fillRect/>
            </a:stretch>
          </p:blipFill>
          <p:spPr bwMode="auto">
            <a:xfrm>
              <a:off x="580179" y="1700808"/>
              <a:ext cx="625760" cy="890531"/>
            </a:xfrm>
            <a:prstGeom prst="rect">
              <a:avLst/>
            </a:prstGeom>
            <a:noFill/>
            <a:ln w="9525">
              <a:noFill/>
              <a:miter lim="800000"/>
              <a:headEnd/>
              <a:tailEnd/>
            </a:ln>
          </p:spPr>
        </p:pic>
        <p:pic>
          <p:nvPicPr>
            <p:cNvPr id="48140" name="Picture 4" descr="http://www.nru.mua.go.th/images/logo/8577495_copy.jpg"/>
            <p:cNvPicPr>
              <a:picLocks noChangeAspect="1" noChangeArrowheads="1"/>
            </p:cNvPicPr>
            <p:nvPr/>
          </p:nvPicPr>
          <p:blipFill>
            <a:blip r:embed="rId5" cstate="print"/>
            <a:srcRect/>
            <a:stretch>
              <a:fillRect/>
            </a:stretch>
          </p:blipFill>
          <p:spPr bwMode="auto">
            <a:xfrm>
              <a:off x="467544" y="5418599"/>
              <a:ext cx="849245" cy="818714"/>
            </a:xfrm>
            <a:prstGeom prst="rect">
              <a:avLst/>
            </a:prstGeom>
            <a:noFill/>
            <a:ln w="9525">
              <a:noFill/>
              <a:miter lim="800000"/>
              <a:headEnd/>
              <a:tailEnd/>
            </a:ln>
          </p:spPr>
        </p:pic>
        <p:pic>
          <p:nvPicPr>
            <p:cNvPr id="48141" name="Picture 5" descr="http://www.nru.mua.go.th/images/logo/14946940.jpg"/>
            <p:cNvPicPr>
              <a:picLocks noChangeAspect="1" noChangeArrowheads="1"/>
            </p:cNvPicPr>
            <p:nvPr/>
          </p:nvPicPr>
          <p:blipFill>
            <a:blip r:embed="rId6" cstate="print"/>
            <a:srcRect/>
            <a:stretch>
              <a:fillRect/>
            </a:stretch>
          </p:blipFill>
          <p:spPr bwMode="auto">
            <a:xfrm>
              <a:off x="1547664" y="2695723"/>
              <a:ext cx="849245" cy="818714"/>
            </a:xfrm>
            <a:prstGeom prst="rect">
              <a:avLst/>
            </a:prstGeom>
            <a:noFill/>
            <a:ln w="9525">
              <a:noFill/>
              <a:miter lim="800000"/>
              <a:headEnd/>
              <a:tailEnd/>
            </a:ln>
          </p:spPr>
        </p:pic>
        <p:pic>
          <p:nvPicPr>
            <p:cNvPr id="48142" name="Picture 6" descr="http://www.nru.mua.go.th/images/logo/Mahidolsym.jpg"/>
            <p:cNvPicPr>
              <a:picLocks noChangeAspect="1" noChangeArrowheads="1"/>
            </p:cNvPicPr>
            <p:nvPr/>
          </p:nvPicPr>
          <p:blipFill>
            <a:blip r:embed="rId7" cstate="print"/>
            <a:srcRect/>
            <a:stretch>
              <a:fillRect/>
            </a:stretch>
          </p:blipFill>
          <p:spPr bwMode="auto">
            <a:xfrm>
              <a:off x="467544" y="2695723"/>
              <a:ext cx="849245" cy="818714"/>
            </a:xfrm>
            <a:prstGeom prst="rect">
              <a:avLst/>
            </a:prstGeom>
            <a:noFill/>
            <a:ln w="9525">
              <a:noFill/>
              <a:miter lim="800000"/>
              <a:headEnd/>
              <a:tailEnd/>
            </a:ln>
          </p:spPr>
        </p:pic>
        <p:pic>
          <p:nvPicPr>
            <p:cNvPr id="48143" name="Picture 7" descr="http://www.nru.mua.go.th/images/logo/8582177.jpg"/>
            <p:cNvPicPr>
              <a:picLocks noChangeAspect="1" noChangeArrowheads="1"/>
            </p:cNvPicPr>
            <p:nvPr/>
          </p:nvPicPr>
          <p:blipFill>
            <a:blip r:embed="rId8" cstate="print"/>
            <a:srcRect/>
            <a:stretch>
              <a:fillRect/>
            </a:stretch>
          </p:blipFill>
          <p:spPr bwMode="auto">
            <a:xfrm>
              <a:off x="1691680" y="4365104"/>
              <a:ext cx="670457" cy="890531"/>
            </a:xfrm>
            <a:prstGeom prst="rect">
              <a:avLst/>
            </a:prstGeom>
            <a:noFill/>
            <a:ln w="9525">
              <a:noFill/>
              <a:miter lim="800000"/>
              <a:headEnd/>
              <a:tailEnd/>
            </a:ln>
          </p:spPr>
        </p:pic>
        <p:pic>
          <p:nvPicPr>
            <p:cNvPr id="48144" name="Picture 8" descr="http://www.nru.mua.go.th/images/logo/110px-Sut-symbol.jpg"/>
            <p:cNvPicPr>
              <a:picLocks noChangeAspect="1" noChangeArrowheads="1"/>
            </p:cNvPicPr>
            <p:nvPr/>
          </p:nvPicPr>
          <p:blipFill>
            <a:blip r:embed="rId9" cstate="print"/>
            <a:srcRect/>
            <a:stretch>
              <a:fillRect/>
            </a:stretch>
          </p:blipFill>
          <p:spPr bwMode="auto">
            <a:xfrm>
              <a:off x="1547664" y="1628800"/>
              <a:ext cx="819447" cy="890531"/>
            </a:xfrm>
            <a:prstGeom prst="rect">
              <a:avLst/>
            </a:prstGeom>
            <a:noFill/>
            <a:ln w="9525">
              <a:noFill/>
              <a:miter lim="800000"/>
              <a:headEnd/>
              <a:tailEnd/>
            </a:ln>
          </p:spPr>
        </p:pic>
        <p:pic>
          <p:nvPicPr>
            <p:cNvPr id="48145" name="Picture 9" descr="http://www.nru.mua.go.th/images/logo/kmutt.jpg"/>
            <p:cNvPicPr>
              <a:picLocks noChangeAspect="1" noChangeArrowheads="1"/>
            </p:cNvPicPr>
            <p:nvPr/>
          </p:nvPicPr>
          <p:blipFill>
            <a:blip r:embed="rId10" cstate="print"/>
            <a:srcRect/>
            <a:stretch>
              <a:fillRect/>
            </a:stretch>
          </p:blipFill>
          <p:spPr bwMode="auto">
            <a:xfrm>
              <a:off x="467544" y="3546622"/>
              <a:ext cx="849245" cy="818714"/>
            </a:xfrm>
            <a:prstGeom prst="rect">
              <a:avLst/>
            </a:prstGeom>
            <a:noFill/>
            <a:ln w="9525">
              <a:noFill/>
              <a:miter lim="800000"/>
              <a:headEnd/>
              <a:tailEnd/>
            </a:ln>
          </p:spPr>
        </p:pic>
      </p:grpSp>
      <p:sp>
        <p:nvSpPr>
          <p:cNvPr id="48133"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th-TH"/>
              <a:t/>
            </a:r>
            <a:br>
              <a:rPr lang="th-TH"/>
            </a:br>
            <a:r>
              <a:rPr lang="en-US"/>
              <a:t/>
            </a:r>
            <a:br>
              <a:rPr lang="en-US"/>
            </a:br>
            <a:endParaRPr lang="en-US"/>
          </a:p>
        </p:txBody>
      </p:sp>
      <p:sp>
        <p:nvSpPr>
          <p:cNvPr id="48134" name="Rectangle 11"/>
          <p:cNvSpPr>
            <a:spLocks noChangeArrowheads="1"/>
          </p:cNvSpPr>
          <p:nvPr/>
        </p:nvSpPr>
        <p:spPr bwMode="auto">
          <a:xfrm>
            <a:off x="0" y="0"/>
            <a:ext cx="9144000" cy="9525"/>
          </a:xfrm>
          <a:prstGeom prst="rect">
            <a:avLst/>
          </a:prstGeom>
          <a:solidFill>
            <a:srgbClr val="000000"/>
          </a:solidFill>
          <a:ln w="9525">
            <a:solidFill>
              <a:schemeClr val="tx1"/>
            </a:solidFill>
            <a:miter lim="800000"/>
            <a:headEnd/>
            <a:tailEnd/>
          </a:ln>
        </p:spPr>
        <p:txBody>
          <a:bodyPr wrap="none" anchor="ctr">
            <a:spAutoFit/>
          </a:bodyPr>
          <a:lstStyle/>
          <a:p>
            <a:endParaRPr lang="th-TH"/>
          </a:p>
        </p:txBody>
      </p:sp>
      <p:sp>
        <p:nvSpPr>
          <p:cNvPr id="19" name="สี่เหลี่ยมผืนผ้า 18"/>
          <p:cNvSpPr/>
          <p:nvPr/>
        </p:nvSpPr>
        <p:spPr>
          <a:xfrm>
            <a:off x="3131840" y="1412776"/>
            <a:ext cx="5327650" cy="1661993"/>
          </a:xfrm>
          <a:prstGeom prst="rect">
            <a:avLst/>
          </a:prstGeom>
          <a:solidFill>
            <a:schemeClr val="accent3">
              <a:lumMod val="20000"/>
              <a:lumOff val="80000"/>
            </a:schemeClr>
          </a:solidFill>
        </p:spPr>
        <p:txBody>
          <a:bodyPr lIns="0" rIns="0">
            <a:spAutoFit/>
          </a:bodyPr>
          <a:lstStyle/>
          <a:p>
            <a:pPr>
              <a:buFont typeface="Arial" pitchFamily="34" charset="0"/>
              <a:buChar char="•"/>
            </a:pPr>
            <a:r>
              <a:rPr lang="th-TH" sz="1800" dirty="0">
                <a:latin typeface="Tahoma" pitchFamily="34" charset="0"/>
                <a:cs typeface="Tahoma" pitchFamily="34" charset="0"/>
              </a:rPr>
              <a:t> </a:t>
            </a:r>
            <a:r>
              <a:rPr lang="th-TH" sz="1050" b="1" dirty="0">
                <a:latin typeface="Tahoma" pitchFamily="34" charset="0"/>
                <a:cs typeface="Tahoma" pitchFamily="34" charset="0"/>
              </a:rPr>
              <a:t>มหาวิทยาลัยวิจัย </a:t>
            </a:r>
            <a:r>
              <a:rPr lang="en-US" sz="1050" b="1" dirty="0">
                <a:latin typeface="Tahoma" pitchFamily="34" charset="0"/>
                <a:cs typeface="Tahoma" pitchFamily="34" charset="0"/>
              </a:rPr>
              <a:t>9 </a:t>
            </a:r>
            <a:r>
              <a:rPr lang="th-TH" sz="1050" b="1" dirty="0">
                <a:latin typeface="Tahoma" pitchFamily="34" charset="0"/>
                <a:cs typeface="Tahoma" pitchFamily="34" charset="0"/>
              </a:rPr>
              <a:t>แห่ง </a:t>
            </a:r>
            <a:r>
              <a:rPr lang="th-TH" sz="1050" dirty="0">
                <a:latin typeface="Tahoma" pitchFamily="34" charset="0"/>
                <a:cs typeface="Tahoma" pitchFamily="34" charset="0"/>
              </a:rPr>
              <a:t>ประกอบด้วย </a:t>
            </a:r>
            <a:r>
              <a:rPr lang="en-US" sz="1050" dirty="0">
                <a:latin typeface="Tahoma" pitchFamily="34" charset="0"/>
                <a:cs typeface="Tahoma" pitchFamily="34" charset="0"/>
              </a:rPr>
              <a:t>1) </a:t>
            </a:r>
            <a:r>
              <a:rPr lang="th-TH" sz="1050" dirty="0">
                <a:latin typeface="Tahoma" pitchFamily="34" charset="0"/>
                <a:cs typeface="Tahoma" pitchFamily="34" charset="0"/>
              </a:rPr>
              <a:t>จุฬาลงกรณ์มหาวิทยาลัย </a:t>
            </a:r>
            <a:r>
              <a:rPr lang="en-US" sz="1050" dirty="0">
                <a:latin typeface="Tahoma" pitchFamily="34" charset="0"/>
                <a:cs typeface="Tahoma" pitchFamily="34" charset="0"/>
              </a:rPr>
              <a:t>2) </a:t>
            </a:r>
            <a:r>
              <a:rPr lang="th-TH" sz="1050" dirty="0">
                <a:latin typeface="Tahoma" pitchFamily="34" charset="0"/>
                <a:cs typeface="Tahoma" pitchFamily="34" charset="0"/>
              </a:rPr>
              <a:t>ม.เกษตรศาสตร์ </a:t>
            </a:r>
            <a:r>
              <a:rPr lang="en-US" sz="1050" dirty="0">
                <a:latin typeface="Tahoma" pitchFamily="34" charset="0"/>
                <a:cs typeface="Tahoma" pitchFamily="34" charset="0"/>
              </a:rPr>
              <a:t>3) </a:t>
            </a:r>
            <a:r>
              <a:rPr lang="th-TH" sz="1050" dirty="0">
                <a:latin typeface="Tahoma" pitchFamily="34" charset="0"/>
                <a:cs typeface="Tahoma" pitchFamily="34" charset="0"/>
              </a:rPr>
              <a:t>ม.ขอนแก่น </a:t>
            </a:r>
            <a:endParaRPr lang="en-US" sz="1050" dirty="0">
              <a:latin typeface="Tahoma" pitchFamily="34" charset="0"/>
              <a:cs typeface="Tahoma" pitchFamily="34" charset="0"/>
            </a:endParaRPr>
          </a:p>
          <a:p>
            <a:r>
              <a:rPr lang="en-US" sz="1050" dirty="0">
                <a:latin typeface="Tahoma" pitchFamily="34" charset="0"/>
                <a:cs typeface="Tahoma" pitchFamily="34" charset="0"/>
              </a:rPr>
              <a:t>4) </a:t>
            </a:r>
            <a:r>
              <a:rPr lang="th-TH" sz="1050" dirty="0">
                <a:latin typeface="Tahoma" pitchFamily="34" charset="0"/>
                <a:cs typeface="Tahoma" pitchFamily="34" charset="0"/>
              </a:rPr>
              <a:t>ม.สงขลานครินทร์ </a:t>
            </a:r>
            <a:r>
              <a:rPr lang="en-US" sz="1050" dirty="0">
                <a:latin typeface="Tahoma" pitchFamily="34" charset="0"/>
                <a:cs typeface="Tahoma" pitchFamily="34" charset="0"/>
              </a:rPr>
              <a:t>5) </a:t>
            </a:r>
            <a:r>
              <a:rPr lang="th-TH" sz="1050" dirty="0">
                <a:latin typeface="Tahoma" pitchFamily="34" charset="0"/>
                <a:cs typeface="Tahoma" pitchFamily="34" charset="0"/>
              </a:rPr>
              <a:t>ม.เชียงใหม่ </a:t>
            </a:r>
            <a:r>
              <a:rPr lang="en-US" sz="1050" dirty="0">
                <a:latin typeface="Tahoma" pitchFamily="34" charset="0"/>
                <a:cs typeface="Tahoma" pitchFamily="34" charset="0"/>
              </a:rPr>
              <a:t>6)</a:t>
            </a:r>
            <a:r>
              <a:rPr lang="th-TH" sz="1050" dirty="0">
                <a:latin typeface="Tahoma" pitchFamily="34" charset="0"/>
                <a:cs typeface="Tahoma" pitchFamily="34" charset="0"/>
              </a:rPr>
              <a:t> ม.ธรรมศาสตร์ </a:t>
            </a:r>
            <a:endParaRPr lang="en-US" sz="1050" dirty="0">
              <a:latin typeface="Tahoma" pitchFamily="34" charset="0"/>
              <a:cs typeface="Tahoma" pitchFamily="34" charset="0"/>
            </a:endParaRPr>
          </a:p>
          <a:p>
            <a:r>
              <a:rPr lang="en-US" sz="1050" dirty="0">
                <a:latin typeface="Tahoma" pitchFamily="34" charset="0"/>
                <a:cs typeface="Tahoma" pitchFamily="34" charset="0"/>
              </a:rPr>
              <a:t>7)</a:t>
            </a:r>
            <a:r>
              <a:rPr lang="th-TH" sz="1050" dirty="0">
                <a:latin typeface="Tahoma" pitchFamily="34" charset="0"/>
                <a:cs typeface="Tahoma" pitchFamily="34" charset="0"/>
              </a:rPr>
              <a:t> ม.เทคโนโลยี</a:t>
            </a:r>
            <a:r>
              <a:rPr lang="th-TH" sz="1050" dirty="0" err="1">
                <a:latin typeface="Tahoma" pitchFamily="34" charset="0"/>
                <a:cs typeface="Tahoma" pitchFamily="34" charset="0"/>
              </a:rPr>
              <a:t>สุร</a:t>
            </a:r>
            <a:r>
              <a:rPr lang="th-TH" sz="1050" dirty="0">
                <a:latin typeface="Tahoma" pitchFamily="34" charset="0"/>
                <a:cs typeface="Tahoma" pitchFamily="34" charset="0"/>
              </a:rPr>
              <a:t>นารี </a:t>
            </a:r>
            <a:r>
              <a:rPr lang="en-US" sz="1050" dirty="0">
                <a:latin typeface="Tahoma" pitchFamily="34" charset="0"/>
                <a:cs typeface="Tahoma" pitchFamily="34" charset="0"/>
              </a:rPr>
              <a:t>8)</a:t>
            </a:r>
            <a:r>
              <a:rPr lang="th-TH" sz="1050" dirty="0">
                <a:latin typeface="Tahoma" pitchFamily="34" charset="0"/>
                <a:cs typeface="Tahoma" pitchFamily="34" charset="0"/>
              </a:rPr>
              <a:t> ม.เทคโนโลยีพระจอมเกล้าธนบุรี </a:t>
            </a:r>
            <a:r>
              <a:rPr lang="en-US" sz="1050" dirty="0">
                <a:latin typeface="Tahoma" pitchFamily="34" charset="0"/>
                <a:cs typeface="Tahoma" pitchFamily="34" charset="0"/>
              </a:rPr>
              <a:t>9) </a:t>
            </a:r>
            <a:r>
              <a:rPr lang="th-TH" sz="1050" dirty="0">
                <a:latin typeface="Tahoma" pitchFamily="34" charset="0"/>
                <a:cs typeface="Tahoma" pitchFamily="34" charset="0"/>
              </a:rPr>
              <a:t>ม.มหิดล</a:t>
            </a:r>
          </a:p>
          <a:p>
            <a:pPr>
              <a:buFont typeface="Arial" pitchFamily="34" charset="0"/>
              <a:buChar char="•"/>
            </a:pPr>
            <a:endParaRPr lang="th-TH" sz="1050" dirty="0">
              <a:latin typeface="Tahoma" pitchFamily="34" charset="0"/>
              <a:cs typeface="Tahoma" pitchFamily="34" charset="0"/>
            </a:endParaRPr>
          </a:p>
          <a:p>
            <a:pPr>
              <a:buFont typeface="Arial" pitchFamily="34" charset="0"/>
              <a:buChar char="•"/>
            </a:pPr>
            <a:r>
              <a:rPr lang="th-TH" sz="1050" b="1" dirty="0">
                <a:latin typeface="Tahoma" pitchFamily="34" charset="0"/>
                <a:cs typeface="Tahoma" pitchFamily="34" charset="0"/>
              </a:rPr>
              <a:t> วัตถุประสงค์</a:t>
            </a:r>
          </a:p>
          <a:p>
            <a:pPr marL="722313" lvl="1" indent="-265113">
              <a:buFont typeface="Wingdings" pitchFamily="2" charset="2"/>
              <a:buChar char="ü"/>
            </a:pPr>
            <a:r>
              <a:rPr lang="th-TH" sz="1050" dirty="0">
                <a:latin typeface="Tahoma" pitchFamily="34" charset="0"/>
                <a:cs typeface="Tahoma" pitchFamily="34" charset="0"/>
              </a:rPr>
              <a:t>ยกระดับมหาวิทยาลัยที่มีศักยภาพด้านการวิจัยของประเทศสู่ </a:t>
            </a:r>
            <a:r>
              <a:rPr lang="en-US" sz="1050" dirty="0">
                <a:latin typeface="Tahoma" pitchFamily="34" charset="0"/>
                <a:cs typeface="Tahoma" pitchFamily="34" charset="0"/>
              </a:rPr>
              <a:t>World-Class University </a:t>
            </a:r>
          </a:p>
          <a:p>
            <a:pPr marL="722313" lvl="1" indent="-265113">
              <a:buFont typeface="Wingdings" pitchFamily="2" charset="2"/>
              <a:buChar char="ü"/>
            </a:pPr>
            <a:r>
              <a:rPr lang="th-TH" sz="1050" dirty="0">
                <a:latin typeface="Tahoma" pitchFamily="34" charset="0"/>
                <a:cs typeface="Tahoma" pitchFamily="34" charset="0"/>
              </a:rPr>
              <a:t>ผลิตกำลังคนระดับสูงในสาขาวิชาต่างๆ ที่สามารถตอบสนองต่อการเพิ่มขีดความสามารถในการแข่งขันของประเทศ</a:t>
            </a:r>
          </a:p>
        </p:txBody>
      </p:sp>
      <p:pic>
        <p:nvPicPr>
          <p:cNvPr id="48136" name="Picture 7" descr="E:\BOW\0ther\LOGO\STI_Final_Logo_Web1.jpg"/>
          <p:cNvPicPr>
            <a:picLocks noChangeAspect="1" noChangeArrowheads="1"/>
          </p:cNvPicPr>
          <p:nvPr/>
        </p:nvPicPr>
        <p:blipFill>
          <a:blip r:embed="rId11" cstate="print"/>
          <a:srcRect b="6883"/>
          <a:stretch>
            <a:fillRect/>
          </a:stretch>
        </p:blipFill>
        <p:spPr bwMode="auto">
          <a:xfrm>
            <a:off x="8501063" y="0"/>
            <a:ext cx="642937" cy="827088"/>
          </a:xfrm>
          <a:prstGeom prst="rect">
            <a:avLst/>
          </a:prstGeom>
          <a:noFill/>
          <a:ln w="9525">
            <a:noFill/>
            <a:miter lim="800000"/>
            <a:headEnd/>
            <a:tailEnd/>
          </a:ln>
        </p:spPr>
      </p:pic>
      <p:sp>
        <p:nvSpPr>
          <p:cNvPr id="18" name="TextBox 17"/>
          <p:cNvSpPr txBox="1"/>
          <p:nvPr/>
        </p:nvSpPr>
        <p:spPr>
          <a:xfrm>
            <a:off x="3131840" y="3573016"/>
            <a:ext cx="5118709" cy="2677656"/>
          </a:xfrm>
          <a:prstGeom prst="rect">
            <a:avLst/>
          </a:prstGeom>
          <a:noFill/>
        </p:spPr>
        <p:txBody>
          <a:bodyPr wrap="none" rtlCol="0">
            <a:spAutoFit/>
          </a:bodyPr>
          <a:lstStyle/>
          <a:p>
            <a:r>
              <a:rPr lang="th-TH" b="1" dirty="0" smtClean="0"/>
              <a:t>ความร่วมมือในอุดมศึกษา</a:t>
            </a:r>
          </a:p>
          <a:p>
            <a:pPr>
              <a:buFontTx/>
              <a:buChar char="-"/>
            </a:pPr>
            <a:r>
              <a:rPr lang="th-TH" b="1" dirty="0" smtClean="0"/>
              <a:t>หลักสูตรต่อยอดสำหรับเด็กความสามารถพิเศษ</a:t>
            </a:r>
          </a:p>
          <a:p>
            <a:pPr>
              <a:buFontTx/>
              <a:buChar char="-"/>
            </a:pPr>
            <a:r>
              <a:rPr lang="th-TH" b="1" dirty="0" smtClean="0"/>
              <a:t>ช่วยระบบโรงเรียนเพื่อสร้าง</a:t>
            </a:r>
            <a:r>
              <a:rPr lang="en-US" b="1" dirty="0" smtClean="0"/>
              <a:t>feeder</a:t>
            </a:r>
            <a:r>
              <a:rPr lang="th-TH" b="1" dirty="0" smtClean="0"/>
              <a:t>ผ่าน</a:t>
            </a:r>
            <a:r>
              <a:rPr lang="en-US" b="1" dirty="0" smtClean="0"/>
              <a:t>STEM</a:t>
            </a:r>
          </a:p>
          <a:p>
            <a:pPr>
              <a:buFontTx/>
              <a:buChar char="-"/>
            </a:pPr>
            <a:r>
              <a:rPr lang="th-TH" b="1" dirty="0" smtClean="0"/>
              <a:t>สร้างจุดเน้นพัฒนาวัยแรงงานเพิ่มขึ้น</a:t>
            </a:r>
          </a:p>
          <a:p>
            <a:pPr>
              <a:buFontTx/>
              <a:buChar char="-"/>
            </a:pPr>
            <a:r>
              <a:rPr lang="th-TH" b="1" dirty="0" smtClean="0"/>
              <a:t>เชื่อมภาคการผลิตผ่าน</a:t>
            </a:r>
            <a:r>
              <a:rPr lang="en-US" b="1" dirty="0" smtClean="0"/>
              <a:t>Brain Circulation</a:t>
            </a:r>
          </a:p>
          <a:p>
            <a:pPr>
              <a:buFontTx/>
              <a:buChar char="-"/>
            </a:pPr>
            <a:r>
              <a:rPr lang="en-US" b="1" dirty="0" smtClean="0"/>
              <a:t>NAS/NAE</a:t>
            </a:r>
            <a:endParaRPr lang="th-TH" b="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ชื่อเรื่อง 1"/>
          <p:cNvSpPr txBox="1">
            <a:spLocks/>
          </p:cNvSpPr>
          <p:nvPr/>
        </p:nvSpPr>
        <p:spPr bwMode="auto">
          <a:xfrm>
            <a:off x="323850" y="134938"/>
            <a:ext cx="8229600" cy="1008062"/>
          </a:xfrm>
          <a:prstGeom prst="rect">
            <a:avLst/>
          </a:prstGeom>
          <a:noFill/>
          <a:ln w="9525">
            <a:noFill/>
            <a:miter lim="800000"/>
            <a:headEnd/>
            <a:tailEnd/>
          </a:ln>
        </p:spPr>
        <p:txBody>
          <a:bodyPr anchor="ctr"/>
          <a:lstStyle/>
          <a:p>
            <a:pPr algn="ctr"/>
            <a:r>
              <a:rPr lang="en-US" sz="4000" b="1">
                <a:latin typeface="Tahoma" pitchFamily="34" charset="0"/>
                <a:cs typeface="Tahoma" pitchFamily="34" charset="0"/>
              </a:rPr>
              <a:t>Talent Mobility</a:t>
            </a:r>
            <a:endParaRPr lang="th-TH" sz="4000" b="1">
              <a:latin typeface="Tahoma" pitchFamily="34" charset="0"/>
              <a:cs typeface="Tahoma" pitchFamily="34" charset="0"/>
            </a:endParaRPr>
          </a:p>
        </p:txBody>
      </p:sp>
      <p:sp>
        <p:nvSpPr>
          <p:cNvPr id="49155" name="สี่เหลี่ยมผืนผ้า 24"/>
          <p:cNvSpPr>
            <a:spLocks noChangeArrowheads="1"/>
          </p:cNvSpPr>
          <p:nvPr/>
        </p:nvSpPr>
        <p:spPr bwMode="auto">
          <a:xfrm>
            <a:off x="5651500" y="1651000"/>
            <a:ext cx="3132138" cy="4548188"/>
          </a:xfrm>
          <a:prstGeom prst="rect">
            <a:avLst/>
          </a:prstGeom>
          <a:noFill/>
          <a:ln w="9525">
            <a:solidFill>
              <a:srgbClr val="FF0000"/>
            </a:solidFill>
            <a:prstDash val="dash"/>
            <a:miter lim="800000"/>
            <a:headEnd/>
            <a:tailEnd/>
          </a:ln>
        </p:spPr>
        <p:txBody>
          <a:bodyPr lIns="0" rIns="0">
            <a:spAutoFit/>
          </a:bodyPr>
          <a:lstStyle/>
          <a:p>
            <a:pPr marL="182563" indent="-182563">
              <a:lnSpc>
                <a:spcPts val="2500"/>
              </a:lnSpc>
              <a:buFont typeface="Arial" pitchFamily="34" charset="0"/>
              <a:buChar char="•"/>
            </a:pPr>
            <a:r>
              <a:rPr lang="th-TH" sz="1800">
                <a:latin typeface="Tahoma" pitchFamily="34" charset="0"/>
                <a:cs typeface="Tahoma" pitchFamily="34" charset="0"/>
              </a:rPr>
              <a:t>ส่งเสริมภาคอุตสาหกรรมลงทุนทำวิจัยและพัฒนาเพิ่มขึ้น</a:t>
            </a:r>
          </a:p>
          <a:p>
            <a:pPr marL="182563" indent="-182563">
              <a:lnSpc>
                <a:spcPts val="2500"/>
              </a:lnSpc>
              <a:buFont typeface="Arial" pitchFamily="34" charset="0"/>
              <a:buChar char="•"/>
            </a:pPr>
            <a:r>
              <a:rPr lang="th-TH" sz="1800">
                <a:latin typeface="Tahoma" pitchFamily="34" charset="0"/>
                <a:cs typeface="Tahoma" pitchFamily="34" charset="0"/>
              </a:rPr>
              <a:t>บรรเทาปัญหาการขาดแคลนบุคลากร วท. ในอุตสาหกรรม</a:t>
            </a:r>
          </a:p>
          <a:p>
            <a:pPr marL="182563" indent="-182563">
              <a:lnSpc>
                <a:spcPts val="2500"/>
              </a:lnSpc>
              <a:buFont typeface="Arial" pitchFamily="34" charset="0"/>
              <a:buChar char="•"/>
            </a:pPr>
            <a:r>
              <a:rPr lang="th-TH" sz="1800">
                <a:latin typeface="Tahoma" pitchFamily="34" charset="0"/>
                <a:cs typeface="Tahoma" pitchFamily="34" charset="0"/>
              </a:rPr>
              <a:t>ส่งเสริมให้บุคลากร วท.ได้รับประสบการณ์การทำงานเพื่อพัฒนาศักยภาพของตนเอง</a:t>
            </a:r>
          </a:p>
          <a:p>
            <a:pPr marL="182563" indent="-182563">
              <a:lnSpc>
                <a:spcPts val="2500"/>
              </a:lnSpc>
              <a:buFont typeface="Arial" pitchFamily="34" charset="0"/>
              <a:buChar char="•"/>
            </a:pPr>
            <a:r>
              <a:rPr lang="th-TH" sz="1800">
                <a:latin typeface="Tahoma" pitchFamily="34" charset="0"/>
                <a:cs typeface="Tahoma" pitchFamily="34" charset="0"/>
              </a:rPr>
              <a:t>ปรับเปลี่ยนหลักสูตรการเรียนการสอนและการวิจัยและพัฒนาเพื่อผลิตบุคลากร วท. ร่วมกับภาคอุตสาหกรรม</a:t>
            </a:r>
          </a:p>
          <a:p>
            <a:pPr marL="182563" indent="-182563">
              <a:lnSpc>
                <a:spcPts val="2500"/>
              </a:lnSpc>
              <a:buFont typeface="Arial" pitchFamily="34" charset="0"/>
              <a:buChar char="•"/>
            </a:pPr>
            <a:r>
              <a:rPr lang="th-TH" sz="1800">
                <a:latin typeface="Tahoma" pitchFamily="34" charset="0"/>
                <a:cs typeface="Tahoma" pitchFamily="34" charset="0"/>
              </a:rPr>
              <a:t>สร้างเครือข่ายความร่วมมือที่เข้มแข็ง มีการทำงานร่วมอย่างต่อเนื่อง</a:t>
            </a:r>
          </a:p>
        </p:txBody>
      </p:sp>
      <p:grpSp>
        <p:nvGrpSpPr>
          <p:cNvPr id="2" name="กลุ่ม 9"/>
          <p:cNvGrpSpPr>
            <a:grpSpLocks/>
          </p:cNvGrpSpPr>
          <p:nvPr/>
        </p:nvGrpSpPr>
        <p:grpSpPr bwMode="auto">
          <a:xfrm>
            <a:off x="611188" y="1724025"/>
            <a:ext cx="4681537" cy="3959225"/>
            <a:chOff x="611188" y="2133600"/>
            <a:chExt cx="4681537" cy="3959225"/>
          </a:xfrm>
        </p:grpSpPr>
        <p:pic>
          <p:nvPicPr>
            <p:cNvPr id="49158" name="Picture 19" descr="http://www.on-schedule.org/Images/BridgeToCustomer.jpg"/>
            <p:cNvPicPr>
              <a:picLocks noChangeAspect="1" noChangeArrowheads="1"/>
            </p:cNvPicPr>
            <p:nvPr/>
          </p:nvPicPr>
          <p:blipFill>
            <a:blip r:embed="rId2" cstate="print"/>
            <a:srcRect/>
            <a:stretch>
              <a:fillRect/>
            </a:stretch>
          </p:blipFill>
          <p:spPr bwMode="auto">
            <a:xfrm>
              <a:off x="755650" y="2420938"/>
              <a:ext cx="4392613" cy="3311525"/>
            </a:xfrm>
            <a:prstGeom prst="rect">
              <a:avLst/>
            </a:prstGeom>
            <a:noFill/>
            <a:ln w="9525">
              <a:noFill/>
              <a:miter lim="800000"/>
              <a:headEnd/>
              <a:tailEnd/>
            </a:ln>
          </p:spPr>
        </p:pic>
        <p:sp>
          <p:nvSpPr>
            <p:cNvPr id="19" name="TextBox 6"/>
            <p:cNvSpPr txBox="1">
              <a:spLocks noChangeArrowheads="1"/>
            </p:cNvSpPr>
            <p:nvPr/>
          </p:nvSpPr>
          <p:spPr bwMode="auto">
            <a:xfrm rot="983478">
              <a:off x="3297238" y="3016250"/>
              <a:ext cx="1728787" cy="40005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a:r>
                <a:rPr lang="th-TH" sz="2000" b="1">
                  <a:solidFill>
                    <a:schemeClr val="tx1"/>
                  </a:solidFill>
                  <a:latin typeface="Tahoma" pitchFamily="34" charset="0"/>
                  <a:cs typeface="Tahoma" pitchFamily="34" charset="0"/>
                </a:rPr>
                <a:t>อุตสาหกรรม</a:t>
              </a:r>
            </a:p>
          </p:txBody>
        </p:sp>
        <p:sp>
          <p:nvSpPr>
            <p:cNvPr id="17" name="TextBox 6"/>
            <p:cNvSpPr txBox="1">
              <a:spLocks noChangeArrowheads="1"/>
            </p:cNvSpPr>
            <p:nvPr/>
          </p:nvSpPr>
          <p:spPr bwMode="auto">
            <a:xfrm>
              <a:off x="827088" y="5300663"/>
              <a:ext cx="1512887" cy="64611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spAutoFit/>
            </a:bodyPr>
            <a:lstStyle/>
            <a:p>
              <a:pPr algn="ctr"/>
              <a:r>
                <a:rPr lang="th-TH" sz="1800" b="1">
                  <a:solidFill>
                    <a:schemeClr val="tx1"/>
                  </a:solidFill>
                  <a:latin typeface="Tahoma" pitchFamily="34" charset="0"/>
                  <a:cs typeface="Tahoma" pitchFamily="34" charset="0"/>
                </a:rPr>
                <a:t>รัฐ</a:t>
              </a:r>
            </a:p>
            <a:p>
              <a:pPr algn="ctr"/>
              <a:r>
                <a:rPr lang="th-TH" sz="1800" b="1">
                  <a:solidFill>
                    <a:schemeClr val="tx1"/>
                  </a:solidFill>
                  <a:latin typeface="Tahoma" pitchFamily="34" charset="0"/>
                  <a:cs typeface="Tahoma" pitchFamily="34" charset="0"/>
                </a:rPr>
                <a:t>อุดมศึกษา</a:t>
              </a:r>
            </a:p>
          </p:txBody>
        </p:sp>
        <p:sp>
          <p:nvSpPr>
            <p:cNvPr id="49161" name="TextBox 21"/>
            <p:cNvSpPr txBox="1">
              <a:spLocks noChangeArrowheads="1"/>
            </p:cNvSpPr>
            <p:nvPr/>
          </p:nvSpPr>
          <p:spPr bwMode="auto">
            <a:xfrm>
              <a:off x="2916238" y="4292600"/>
              <a:ext cx="1244600" cy="1323975"/>
            </a:xfrm>
            <a:prstGeom prst="rect">
              <a:avLst/>
            </a:prstGeom>
            <a:noFill/>
            <a:ln w="9525">
              <a:noFill/>
              <a:miter lim="800000"/>
              <a:headEnd/>
              <a:tailEnd/>
            </a:ln>
          </p:spPr>
          <p:txBody>
            <a:bodyPr wrap="none">
              <a:spAutoFit/>
            </a:bodyPr>
            <a:lstStyle/>
            <a:p>
              <a:r>
                <a:rPr lang="th-TH" sz="1600" b="1" u="sng">
                  <a:latin typeface="Tahoma" pitchFamily="34" charset="0"/>
                  <a:cs typeface="Tahoma" pitchFamily="34" charset="0"/>
                </a:rPr>
                <a:t>สร้างกลไก</a:t>
              </a:r>
            </a:p>
            <a:p>
              <a:r>
                <a:rPr lang="th-TH" sz="1600" b="1" u="sng">
                  <a:latin typeface="Tahoma" pitchFamily="34" charset="0"/>
                  <a:cs typeface="Tahoma" pitchFamily="34" charset="0"/>
                </a:rPr>
                <a:t>เชื่อมโยง</a:t>
              </a:r>
            </a:p>
            <a:p>
              <a:pPr>
                <a:buFont typeface="Arial" pitchFamily="34" charset="0"/>
                <a:buChar char="•"/>
              </a:pPr>
              <a:r>
                <a:rPr lang="th-TH" sz="1600" b="1">
                  <a:latin typeface="Tahoma" pitchFamily="34" charset="0"/>
                  <a:cs typeface="Tahoma" pitchFamily="34" charset="0"/>
                </a:rPr>
                <a:t>บุคลากร</a:t>
              </a:r>
            </a:p>
            <a:p>
              <a:pPr>
                <a:buFont typeface="Arial" pitchFamily="34" charset="0"/>
                <a:buChar char="•"/>
              </a:pPr>
              <a:r>
                <a:rPr lang="th-TH" sz="1600" b="1">
                  <a:latin typeface="Tahoma" pitchFamily="34" charset="0"/>
                  <a:cs typeface="Tahoma" pitchFamily="34" charset="0"/>
                </a:rPr>
                <a:t>นักศึกษา</a:t>
              </a:r>
            </a:p>
            <a:p>
              <a:pPr>
                <a:buFont typeface="Arial" pitchFamily="34" charset="0"/>
                <a:buChar char="•"/>
              </a:pPr>
              <a:r>
                <a:rPr lang="th-TH" sz="1600" b="1">
                  <a:latin typeface="Tahoma" pitchFamily="34" charset="0"/>
                  <a:cs typeface="Tahoma" pitchFamily="34" charset="0"/>
                </a:rPr>
                <a:t>องค์ความรู้</a:t>
              </a:r>
            </a:p>
          </p:txBody>
        </p:sp>
        <p:sp>
          <p:nvSpPr>
            <p:cNvPr id="22" name="สี่เหลี่ยมมุมมน 21"/>
            <p:cNvSpPr/>
            <p:nvPr/>
          </p:nvSpPr>
          <p:spPr>
            <a:xfrm>
              <a:off x="611188" y="2133600"/>
              <a:ext cx="4681537" cy="39592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grpSp>
      <p:sp>
        <p:nvSpPr>
          <p:cNvPr id="9" name="ตัวยึดหมายเลขภาพนิ่ง 8"/>
          <p:cNvSpPr>
            <a:spLocks noGrp="1"/>
          </p:cNvSpPr>
          <p:nvPr>
            <p:ph type="sldNum" sz="quarter" idx="12"/>
          </p:nvPr>
        </p:nvSpPr>
        <p:spPr/>
        <p:txBody>
          <a:bodyPr/>
          <a:lstStyle/>
          <a:p>
            <a:fld id="{2BC76697-24BA-42BB-A913-F0E734F6EC04}" type="slidenum">
              <a:rPr lang="th-TH"/>
              <a:pPr/>
              <a:t>81</a:t>
            </a:fld>
            <a:endParaRPr lang="th-TH"/>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fontScale="90000"/>
          </a:bodyPr>
          <a:lstStyle/>
          <a:p>
            <a:pPr>
              <a:defRPr/>
            </a:pPr>
            <a:r>
              <a:rPr lang="en-US" sz="2800" b="1" spc="50" dirty="0" smtClean="0">
                <a:ln w="11430"/>
                <a:latin typeface="Tahoma" pitchFamily="34" charset="0"/>
                <a:ea typeface="Tahoma" pitchFamily="34" charset="0"/>
                <a:cs typeface="Tahoma" pitchFamily="34" charset="0"/>
              </a:rPr>
              <a:t>THAIST as Knowledge Network </a:t>
            </a:r>
            <a:br>
              <a:rPr lang="en-US" sz="2800" b="1" spc="50" dirty="0" smtClean="0">
                <a:ln w="11430"/>
                <a:latin typeface="Tahoma" pitchFamily="34" charset="0"/>
                <a:ea typeface="Tahoma" pitchFamily="34" charset="0"/>
                <a:cs typeface="Tahoma" pitchFamily="34" charset="0"/>
              </a:rPr>
            </a:br>
            <a:r>
              <a:rPr lang="en-US" sz="2800" b="1" spc="50" dirty="0" smtClean="0">
                <a:ln w="11430"/>
                <a:latin typeface="Tahoma" pitchFamily="34" charset="0"/>
                <a:ea typeface="Tahoma" pitchFamily="34" charset="0"/>
                <a:cs typeface="Tahoma" pitchFamily="34" charset="0"/>
              </a:rPr>
              <a:t>Supporting Competitiveness of Real Sector</a:t>
            </a:r>
            <a:endParaRPr lang="en-US" sz="2800" b="1" spc="50" dirty="0">
              <a:ln w="11430"/>
              <a:latin typeface="Tahoma" pitchFamily="34" charset="0"/>
              <a:ea typeface="Tahoma" pitchFamily="34" charset="0"/>
              <a:cs typeface="Tahoma" pitchFamily="34" charset="0"/>
            </a:endParaRPr>
          </a:p>
        </p:txBody>
      </p:sp>
      <p:sp>
        <p:nvSpPr>
          <p:cNvPr id="4" name="ตัวยึดหมายเลขภาพนิ่ง 3"/>
          <p:cNvSpPr>
            <a:spLocks noGrp="1"/>
          </p:cNvSpPr>
          <p:nvPr>
            <p:ph type="sldNum" sz="quarter" idx="12"/>
          </p:nvPr>
        </p:nvSpPr>
        <p:spPr/>
        <p:txBody>
          <a:bodyPr/>
          <a:lstStyle/>
          <a:p>
            <a:fld id="{64F4E0F4-8D8E-40F8-8D86-5BCDA3F8ED52}" type="slidenum">
              <a:rPr lang="th-TH"/>
              <a:pPr/>
              <a:t>82</a:t>
            </a:fld>
            <a:endParaRPr lang="th-TH"/>
          </a:p>
        </p:txBody>
      </p:sp>
      <p:grpSp>
        <p:nvGrpSpPr>
          <p:cNvPr id="3" name="กลุ่ม 4"/>
          <p:cNvGrpSpPr>
            <a:grpSpLocks/>
          </p:cNvGrpSpPr>
          <p:nvPr/>
        </p:nvGrpSpPr>
        <p:grpSpPr bwMode="auto">
          <a:xfrm>
            <a:off x="768350" y="1916113"/>
            <a:ext cx="7620000" cy="2552700"/>
            <a:chOff x="685800" y="1341438"/>
            <a:chExt cx="7620000" cy="2552700"/>
          </a:xfrm>
        </p:grpSpPr>
        <p:grpSp>
          <p:nvGrpSpPr>
            <p:cNvPr id="5" name="Group 30"/>
            <p:cNvGrpSpPr>
              <a:grpSpLocks/>
            </p:cNvGrpSpPr>
            <p:nvPr/>
          </p:nvGrpSpPr>
          <p:grpSpPr bwMode="auto">
            <a:xfrm>
              <a:off x="990601" y="1341438"/>
              <a:ext cx="7010401" cy="2552700"/>
              <a:chOff x="2286000" y="2857441"/>
              <a:chExt cx="4800600" cy="2552759"/>
            </a:xfrm>
          </p:grpSpPr>
          <p:sp>
            <p:nvSpPr>
              <p:cNvPr id="13" name="Oval 5"/>
              <p:cNvSpPr/>
              <p:nvPr/>
            </p:nvSpPr>
            <p:spPr>
              <a:xfrm>
                <a:off x="5104830" y="3200349"/>
                <a:ext cx="1525190" cy="76201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a:solidFill>
                      <a:srgbClr val="000000"/>
                    </a:solidFill>
                    <a:effectLst>
                      <a:outerShdw blurRad="38100" dist="38100" dir="2700000" algn="tl">
                        <a:srgbClr val="C0C0C0"/>
                      </a:outerShdw>
                    </a:effectLst>
                    <a:cs typeface="Angsana New" pitchFamily="18" charset="-34"/>
                  </a:rPr>
                  <a:t>Industry</a:t>
                </a:r>
                <a:endParaRPr lang="th-TH" sz="1600" b="1">
                  <a:solidFill>
                    <a:srgbClr val="000000"/>
                  </a:solidFill>
                  <a:effectLst>
                    <a:outerShdw blurRad="38100" dist="38100" dir="2700000" algn="tl">
                      <a:srgbClr val="C0C0C0"/>
                    </a:outerShdw>
                  </a:effectLst>
                </a:endParaRPr>
              </a:p>
            </p:txBody>
          </p:sp>
          <p:sp>
            <p:nvSpPr>
              <p:cNvPr id="14" name="Oval 7"/>
              <p:cNvSpPr/>
              <p:nvPr/>
            </p:nvSpPr>
            <p:spPr>
              <a:xfrm>
                <a:off x="2468631" y="3200349"/>
                <a:ext cx="1701300" cy="685816"/>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err="1">
                    <a:effectLst>
                      <a:outerShdw blurRad="38100" dist="38100" dir="2700000" algn="tl">
                        <a:srgbClr val="000000">
                          <a:alpha val="43137"/>
                        </a:srgbClr>
                      </a:outerShdw>
                    </a:effectLst>
                  </a:rPr>
                  <a:t>Uni</a:t>
                </a:r>
                <a:r>
                  <a:rPr lang="th-TH" sz="1600" b="1" dirty="0">
                    <a:effectLst>
                      <a:outerShdw blurRad="38100" dist="38100" dir="2700000" algn="tl">
                        <a:srgbClr val="000000">
                          <a:alpha val="43137"/>
                        </a:srgbClr>
                      </a:outerShdw>
                    </a:effectLst>
                  </a:rPr>
                  <a:t>./</a:t>
                </a:r>
                <a:r>
                  <a:rPr lang="en-US" sz="1600" b="1" dirty="0">
                    <a:effectLst>
                      <a:outerShdw blurRad="38100" dist="38100" dir="2700000" algn="tl">
                        <a:srgbClr val="000000">
                          <a:alpha val="43137"/>
                        </a:srgbClr>
                      </a:outerShdw>
                    </a:effectLst>
                  </a:rPr>
                  <a:t>RD </a:t>
                </a:r>
                <a:r>
                  <a:rPr lang="en-US" sz="1600" b="1" dirty="0" err="1">
                    <a:effectLst>
                      <a:outerShdw blurRad="38100" dist="38100" dir="2700000" algn="tl">
                        <a:srgbClr val="000000">
                          <a:alpha val="43137"/>
                        </a:srgbClr>
                      </a:outerShdw>
                    </a:effectLst>
                  </a:rPr>
                  <a:t>insti</a:t>
                </a:r>
                <a:r>
                  <a:rPr lang="en-US" sz="1600" b="1" dirty="0">
                    <a:effectLst>
                      <a:outerShdw blurRad="38100" dist="38100" dir="2700000" algn="tl">
                        <a:srgbClr val="000000">
                          <a:alpha val="43137"/>
                        </a:srgbClr>
                      </a:outerShdw>
                    </a:effectLst>
                  </a:rPr>
                  <a:t>.</a:t>
                </a:r>
                <a:r>
                  <a:rPr lang="th-TH" sz="1600" b="1" dirty="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(international)</a:t>
                </a:r>
                <a:r>
                  <a:rPr lang="th-TH" sz="1600" b="1" dirty="0">
                    <a:effectLst>
                      <a:outerShdw blurRad="38100" dist="38100" dir="2700000" algn="tl">
                        <a:srgbClr val="000000">
                          <a:alpha val="43137"/>
                        </a:srgbClr>
                      </a:outerShdw>
                    </a:effectLst>
                  </a:rPr>
                  <a:t> </a:t>
                </a:r>
              </a:p>
            </p:txBody>
          </p:sp>
          <p:sp>
            <p:nvSpPr>
              <p:cNvPr id="15" name="Oval 8"/>
              <p:cNvSpPr/>
              <p:nvPr/>
            </p:nvSpPr>
            <p:spPr>
              <a:xfrm>
                <a:off x="5334206" y="4571981"/>
                <a:ext cx="1523017" cy="76201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a:solidFill>
                      <a:srgbClr val="000000"/>
                    </a:solidFill>
                    <a:effectLst>
                      <a:outerShdw blurRad="38100" dist="38100" dir="2700000" algn="tl">
                        <a:srgbClr val="C0C0C0"/>
                      </a:outerShdw>
                    </a:effectLst>
                    <a:cs typeface="Angsana New" pitchFamily="18" charset="-34"/>
                  </a:rPr>
                  <a:t>Government agencies</a:t>
                </a:r>
                <a:endParaRPr lang="th-TH" sz="1600" b="1">
                  <a:solidFill>
                    <a:srgbClr val="000000"/>
                  </a:solidFill>
                  <a:effectLst>
                    <a:outerShdw blurRad="38100" dist="38100" dir="2700000" algn="tl">
                      <a:srgbClr val="C0C0C0"/>
                    </a:outerShdw>
                  </a:effectLst>
                </a:endParaRPr>
              </a:p>
            </p:txBody>
          </p:sp>
          <p:sp>
            <p:nvSpPr>
              <p:cNvPr id="16" name="Oval 10"/>
              <p:cNvSpPr/>
              <p:nvPr/>
            </p:nvSpPr>
            <p:spPr>
              <a:xfrm>
                <a:off x="3886199" y="3886165"/>
                <a:ext cx="1448007" cy="914421"/>
              </a:xfrm>
              <a:prstGeom prst="ellipse">
                <a:avLst/>
              </a:prstGeom>
              <a:ln>
                <a:solidFill>
                  <a:schemeClr val="accent6">
                    <a:lumMod val="50000"/>
                  </a:schemeClr>
                </a:solidFill>
              </a:ln>
            </p:spPr>
            <p:style>
              <a:lnRef idx="3">
                <a:schemeClr val="lt1"/>
              </a:lnRef>
              <a:fillRef idx="1">
                <a:schemeClr val="accent6"/>
              </a:fillRef>
              <a:effectRef idx="1">
                <a:schemeClr val="accent6"/>
              </a:effectRef>
              <a:fontRef idx="minor">
                <a:schemeClr val="lt1"/>
              </a:fontRef>
            </p:style>
            <p:txBody>
              <a:bodyPr anchor="ctr"/>
              <a:lstStyle/>
              <a:p>
                <a:pPr algn="ctr"/>
                <a:r>
                  <a:rPr lang="en-US" sz="1600" b="1">
                    <a:solidFill>
                      <a:schemeClr val="tx1"/>
                    </a:solidFill>
                    <a:effectLst>
                      <a:outerShdw blurRad="38100" dist="38100" dir="2700000" algn="tl">
                        <a:srgbClr val="FFFFFF"/>
                      </a:outerShdw>
                    </a:effectLst>
                    <a:cs typeface="Angsana New" pitchFamily="18" charset="-34"/>
                  </a:rPr>
                  <a:t>Coordinating agency </a:t>
                </a:r>
              </a:p>
              <a:p>
                <a:pPr algn="ctr"/>
                <a:r>
                  <a:rPr lang="en-US" sz="1600" b="1">
                    <a:solidFill>
                      <a:schemeClr val="tx1"/>
                    </a:solidFill>
                    <a:effectLst>
                      <a:outerShdw blurRad="38100" dist="38100" dir="2700000" algn="tl">
                        <a:srgbClr val="FFFFFF"/>
                      </a:outerShdw>
                    </a:effectLst>
                    <a:cs typeface="Angsana New" pitchFamily="18" charset="-34"/>
                  </a:rPr>
                  <a:t>(THAIST Node)</a:t>
                </a:r>
                <a:endParaRPr lang="th-TH" sz="1600" b="1">
                  <a:solidFill>
                    <a:schemeClr val="tx1"/>
                  </a:solidFill>
                  <a:effectLst>
                    <a:outerShdw blurRad="38100" dist="38100" dir="2700000" algn="tl">
                      <a:srgbClr val="FFFFFF"/>
                    </a:outerShdw>
                  </a:effectLst>
                </a:endParaRPr>
              </a:p>
            </p:txBody>
          </p:sp>
          <p:sp>
            <p:nvSpPr>
              <p:cNvPr id="17" name="Oval 11"/>
              <p:cNvSpPr/>
              <p:nvPr/>
            </p:nvSpPr>
            <p:spPr>
              <a:xfrm>
                <a:off x="2407754" y="4571981"/>
                <a:ext cx="1533887" cy="685816"/>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a:solidFill>
                      <a:srgbClr val="000000"/>
                    </a:solidFill>
                    <a:effectLst>
                      <a:outerShdw blurRad="38100" dist="38100" dir="2700000" algn="tl">
                        <a:srgbClr val="C0C0C0"/>
                      </a:outerShdw>
                    </a:effectLst>
                    <a:cs typeface="Angsana New" pitchFamily="18" charset="-34"/>
                  </a:rPr>
                  <a:t>Uni</a:t>
                </a:r>
                <a:r>
                  <a:rPr lang="th-TH" sz="1600" b="1">
                    <a:solidFill>
                      <a:srgbClr val="000000"/>
                    </a:solidFill>
                    <a:effectLst>
                      <a:outerShdw blurRad="38100" dist="38100" dir="2700000" algn="tl">
                        <a:srgbClr val="C0C0C0"/>
                      </a:outerShdw>
                    </a:effectLst>
                  </a:rPr>
                  <a:t>./</a:t>
                </a:r>
                <a:r>
                  <a:rPr lang="en-US" sz="1600" b="1">
                    <a:solidFill>
                      <a:srgbClr val="000000"/>
                    </a:solidFill>
                    <a:effectLst>
                      <a:outerShdw blurRad="38100" dist="38100" dir="2700000" algn="tl">
                        <a:srgbClr val="C0C0C0"/>
                      </a:outerShdw>
                    </a:effectLst>
                    <a:cs typeface="Angsana New" pitchFamily="18" charset="-34"/>
                  </a:rPr>
                  <a:t>RD insti.</a:t>
                </a:r>
                <a:r>
                  <a:rPr lang="th-TH" sz="1600" b="1">
                    <a:solidFill>
                      <a:srgbClr val="000000"/>
                    </a:solidFill>
                    <a:effectLst>
                      <a:outerShdw blurRad="38100" dist="38100" dir="2700000" algn="tl">
                        <a:srgbClr val="C0C0C0"/>
                      </a:outerShdw>
                    </a:effectLst>
                  </a:rPr>
                  <a:t>. </a:t>
                </a:r>
                <a:r>
                  <a:rPr lang="en-US" sz="1600" b="1">
                    <a:solidFill>
                      <a:srgbClr val="000000"/>
                    </a:solidFill>
                    <a:effectLst>
                      <a:outerShdw blurRad="38100" dist="38100" dir="2700000" algn="tl">
                        <a:srgbClr val="C0C0C0"/>
                      </a:outerShdw>
                    </a:effectLst>
                    <a:cs typeface="Angsana New" pitchFamily="18" charset="-34"/>
                  </a:rPr>
                  <a:t>(domestic)</a:t>
                </a:r>
                <a:endParaRPr lang="th-TH" sz="1600" b="1">
                  <a:solidFill>
                    <a:srgbClr val="000000"/>
                  </a:solidFill>
                  <a:effectLst>
                    <a:outerShdw blurRad="38100" dist="38100" dir="2700000" algn="tl">
                      <a:srgbClr val="C0C0C0"/>
                    </a:outerShdw>
                  </a:effectLst>
                </a:endParaRPr>
              </a:p>
            </p:txBody>
          </p:sp>
          <p:cxnSp>
            <p:nvCxnSpPr>
              <p:cNvPr id="18" name="Straight Connector 15"/>
              <p:cNvCxnSpPr>
                <a:stCxn id="14" idx="5"/>
                <a:endCxn id="16" idx="1"/>
              </p:cNvCxnSpPr>
              <p:nvPr/>
            </p:nvCxnSpPr>
            <p:spPr>
              <a:xfrm rot="16200000" flipH="1">
                <a:off x="3892900" y="3814235"/>
                <a:ext cx="233368" cy="177196"/>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7"/>
              <p:cNvCxnSpPr>
                <a:stCxn id="13" idx="3"/>
                <a:endCxn id="16" idx="7"/>
              </p:cNvCxnSpPr>
              <p:nvPr/>
            </p:nvCxnSpPr>
            <p:spPr>
              <a:xfrm rot="5400000">
                <a:off x="5140814" y="3832648"/>
                <a:ext cx="168279" cy="20546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20"/>
              <p:cNvCxnSpPr>
                <a:stCxn id="17" idx="7"/>
                <a:endCxn id="16" idx="3"/>
              </p:cNvCxnSpPr>
              <p:nvPr/>
            </p:nvCxnSpPr>
            <p:spPr>
              <a:xfrm rot="5400000" flipH="1" flipV="1">
                <a:off x="3906104" y="4478829"/>
                <a:ext cx="4762" cy="38156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2"/>
              <p:cNvCxnSpPr>
                <a:stCxn id="16" idx="5"/>
                <a:endCxn id="15" idx="2"/>
              </p:cNvCxnSpPr>
              <p:nvPr/>
            </p:nvCxnSpPr>
            <p:spPr>
              <a:xfrm rot="16200000" flipH="1">
                <a:off x="5085336" y="4704120"/>
                <a:ext cx="285757" cy="211983"/>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ounded Rectangle 23"/>
              <p:cNvSpPr/>
              <p:nvPr/>
            </p:nvSpPr>
            <p:spPr>
              <a:xfrm>
                <a:off x="2285999" y="3047945"/>
                <a:ext cx="4800599" cy="2362255"/>
              </a:xfrm>
              <a:prstGeom prst="roundRect">
                <a:avLst/>
              </a:prstGeom>
              <a:no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sp>
            <p:nvSpPr>
              <p:cNvPr id="23" name="Rectangle 13"/>
              <p:cNvSpPr/>
              <p:nvPr/>
            </p:nvSpPr>
            <p:spPr>
              <a:xfrm>
                <a:off x="4304730" y="2857441"/>
                <a:ext cx="944683" cy="400059"/>
              </a:xfrm>
              <a:prstGeom prst="rect">
                <a:avLst/>
              </a:prstGeom>
              <a:solidFill>
                <a:srgbClr val="FFFFFF"/>
              </a:solidFill>
              <a:ln>
                <a:solidFill>
                  <a:schemeClr val="accent6">
                    <a:lumMod val="50000"/>
                  </a:schemeClr>
                </a:solidFill>
              </a:ln>
            </p:spPr>
            <p:txBody>
              <a:bodyPr wrap="none">
                <a:spAutoFit/>
              </a:bodyPr>
              <a:lstStyle/>
              <a:p>
                <a:pPr algn="ctr"/>
                <a:r>
                  <a:rPr lang="en-US" sz="2000" b="1">
                    <a:solidFill>
                      <a:srgbClr val="FF0000"/>
                    </a:solidFill>
                    <a:effectLst>
                      <a:outerShdw blurRad="38100" dist="38100" dir="2700000" algn="tl">
                        <a:srgbClr val="C0C0C0"/>
                      </a:outerShdw>
                    </a:effectLst>
                    <a:latin typeface="Calibri" pitchFamily="34" charset="0"/>
                  </a:rPr>
                  <a:t>THAIST</a:t>
                </a:r>
                <a:endParaRPr lang="th-TH" sz="2000" b="1">
                  <a:solidFill>
                    <a:srgbClr val="FF0000"/>
                  </a:solidFill>
                  <a:effectLst>
                    <a:outerShdw blurRad="38100" dist="38100" dir="2700000" algn="tl">
                      <a:srgbClr val="C0C0C0"/>
                    </a:outerShdw>
                  </a:effectLst>
                  <a:latin typeface="Calibri" pitchFamily="34" charset="0"/>
                </a:endParaRPr>
              </a:p>
            </p:txBody>
          </p:sp>
        </p:grpSp>
        <p:sp>
          <p:nvSpPr>
            <p:cNvPr id="7" name="Rectangle 35"/>
            <p:cNvSpPr/>
            <p:nvPr/>
          </p:nvSpPr>
          <p:spPr>
            <a:xfrm rot="16200000">
              <a:off x="-272256" y="2532856"/>
              <a:ext cx="2224088" cy="307975"/>
            </a:xfrm>
            <a:prstGeom prst="rect">
              <a:avLst/>
            </a:prstGeom>
          </p:spPr>
          <p:txBody>
            <a:bodyPr wrap="none">
              <a:spAutoFit/>
            </a:bodyPr>
            <a:lstStyle/>
            <a:p>
              <a:pPr algn="ctr"/>
              <a:r>
                <a:rPr lang="en-US" sz="1400" b="1">
                  <a:solidFill>
                    <a:srgbClr val="C00000"/>
                  </a:solidFill>
                  <a:effectLst>
                    <a:outerShdw blurRad="38100" dist="38100" dir="2700000" algn="tl">
                      <a:srgbClr val="C0C0C0"/>
                    </a:outerShdw>
                  </a:effectLst>
                </a:rPr>
                <a:t>STI Knowledge Network</a:t>
              </a:r>
              <a:endParaRPr lang="th-TH" sz="1400" b="1">
                <a:solidFill>
                  <a:srgbClr val="C00000"/>
                </a:solidFill>
                <a:effectLst>
                  <a:outerShdw blurRad="38100" dist="38100" dir="2700000" algn="tl">
                    <a:srgbClr val="C0C0C0"/>
                  </a:outerShdw>
                </a:effectLst>
              </a:endParaRPr>
            </a:p>
          </p:txBody>
        </p:sp>
        <p:sp>
          <p:nvSpPr>
            <p:cNvPr id="8" name="Rectangle 36"/>
            <p:cNvSpPr/>
            <p:nvPr/>
          </p:nvSpPr>
          <p:spPr>
            <a:xfrm rot="5400000" flipH="1">
              <a:off x="7039769" y="2532856"/>
              <a:ext cx="2224088" cy="307975"/>
            </a:xfrm>
            <a:prstGeom prst="rect">
              <a:avLst/>
            </a:prstGeom>
          </p:spPr>
          <p:txBody>
            <a:bodyPr wrap="none">
              <a:spAutoFit/>
            </a:bodyPr>
            <a:lstStyle/>
            <a:p>
              <a:pPr algn="ctr"/>
              <a:r>
                <a:rPr lang="en-US" sz="1400" b="1">
                  <a:solidFill>
                    <a:srgbClr val="C00000"/>
                  </a:solidFill>
                  <a:effectLst>
                    <a:outerShdw blurRad="38100" dist="38100" dir="2700000" algn="tl">
                      <a:srgbClr val="C0C0C0"/>
                    </a:outerShdw>
                  </a:effectLst>
                </a:rPr>
                <a:t>STI Knowledge Network</a:t>
              </a:r>
              <a:endParaRPr lang="th-TH" sz="1400" b="1">
                <a:solidFill>
                  <a:srgbClr val="C00000"/>
                </a:solidFill>
                <a:effectLst>
                  <a:outerShdw blurRad="38100" dist="38100" dir="2700000" algn="tl">
                    <a:srgbClr val="C0C0C0"/>
                  </a:outerShdw>
                </a:effectLst>
              </a:endParaRPr>
            </a:p>
          </p:txBody>
        </p:sp>
        <p:sp>
          <p:nvSpPr>
            <p:cNvPr id="9" name="Left-Right Arrow 38"/>
            <p:cNvSpPr/>
            <p:nvPr/>
          </p:nvSpPr>
          <p:spPr>
            <a:xfrm>
              <a:off x="3962400" y="1817688"/>
              <a:ext cx="990600" cy="304800"/>
            </a:xfrm>
            <a:prstGeom prst="leftRight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sp>
          <p:nvSpPr>
            <p:cNvPr id="10" name="Left-Right Arrow 39"/>
            <p:cNvSpPr/>
            <p:nvPr/>
          </p:nvSpPr>
          <p:spPr>
            <a:xfrm>
              <a:off x="3657600" y="3417888"/>
              <a:ext cx="1676400" cy="304800"/>
            </a:xfrm>
            <a:prstGeom prst="leftRight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sp>
          <p:nvSpPr>
            <p:cNvPr id="11" name="Left-Right Arrow 40"/>
            <p:cNvSpPr/>
            <p:nvPr/>
          </p:nvSpPr>
          <p:spPr>
            <a:xfrm rot="16200000">
              <a:off x="6515100" y="2541588"/>
              <a:ext cx="533400" cy="304800"/>
            </a:xfrm>
            <a:prstGeom prst="leftRight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sp>
          <p:nvSpPr>
            <p:cNvPr id="12" name="Left-Right Arrow 41"/>
            <p:cNvSpPr/>
            <p:nvPr/>
          </p:nvSpPr>
          <p:spPr>
            <a:xfrm rot="16200000">
              <a:off x="2171700" y="2541588"/>
              <a:ext cx="533400" cy="304800"/>
            </a:xfrm>
            <a:prstGeom prst="leftRight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a:solidFill>
                  <a:srgbClr val="FFFFFF"/>
                </a:solidFill>
              </a:endParaRPr>
            </a:p>
          </p:txBody>
        </p:sp>
      </p:grpSp>
      <p:sp>
        <p:nvSpPr>
          <p:cNvPr id="51205" name="Rectangle 1"/>
          <p:cNvSpPr>
            <a:spLocks noChangeArrowheads="1"/>
          </p:cNvSpPr>
          <p:nvPr/>
        </p:nvSpPr>
        <p:spPr bwMode="auto">
          <a:xfrm>
            <a:off x="107950" y="4725988"/>
            <a:ext cx="8724900" cy="1754187"/>
          </a:xfrm>
          <a:prstGeom prst="rect">
            <a:avLst/>
          </a:prstGeom>
          <a:noFill/>
          <a:ln w="9525">
            <a:noFill/>
            <a:miter lim="800000"/>
            <a:headEnd/>
            <a:tailEnd/>
          </a:ln>
        </p:spPr>
        <p:txBody>
          <a:bodyPr wrap="none" anchor="ctr">
            <a:spAutoFit/>
          </a:bodyPr>
          <a:lstStyle/>
          <a:p>
            <a:pPr eaLnBrk="0" hangingPunct="0"/>
            <a:r>
              <a:rPr lang="th-TH" sz="1800">
                <a:latin typeface="Tahoma" pitchFamily="34" charset="0"/>
                <a:cs typeface="Tahoma" pitchFamily="34" charset="0"/>
              </a:rPr>
              <a:t>“เป็นหน่วยงานภายใต้ สวทน. ทำหน้าที่</a:t>
            </a:r>
            <a:r>
              <a:rPr lang="th-TH" sz="1800" b="1">
                <a:solidFill>
                  <a:srgbClr val="000099"/>
                </a:solidFill>
                <a:latin typeface="Tahoma" pitchFamily="34" charset="0"/>
                <a:cs typeface="Tahoma" pitchFamily="34" charset="0"/>
              </a:rPr>
              <a:t>ประสานงานให้สถาบันวิจัยหรือสถาบันการศึกษา</a:t>
            </a:r>
          </a:p>
          <a:p>
            <a:pPr eaLnBrk="0" hangingPunct="0"/>
            <a:r>
              <a:rPr lang="th-TH" sz="1800">
                <a:latin typeface="Tahoma" pitchFamily="34" charset="0"/>
                <a:cs typeface="Tahoma" pitchFamily="34" charset="0"/>
              </a:rPr>
              <a:t>ทั้งในและต่างประเทศ</a:t>
            </a:r>
            <a:r>
              <a:rPr lang="th-TH" sz="1800" b="1">
                <a:solidFill>
                  <a:srgbClr val="000099"/>
                </a:solidFill>
                <a:latin typeface="Tahoma" pitchFamily="34" charset="0"/>
                <a:cs typeface="Tahoma" pitchFamily="34" charset="0"/>
              </a:rPr>
              <a:t>ทำความร่วมมือด้านการศึกษา หรือการวิจัยและพัฒนา</a:t>
            </a:r>
            <a:r>
              <a:rPr lang="th-TH" sz="1800">
                <a:latin typeface="Tahoma" pitchFamily="34" charset="0"/>
                <a:cs typeface="Tahoma" pitchFamily="34" charset="0"/>
              </a:rPr>
              <a:t>ที่ตอบสนอง</a:t>
            </a:r>
          </a:p>
          <a:p>
            <a:pPr eaLnBrk="0" hangingPunct="0"/>
            <a:r>
              <a:rPr lang="th-TH" sz="1800">
                <a:latin typeface="Tahoma" pitchFamily="34" charset="0"/>
                <a:cs typeface="Tahoma" pitchFamily="34" charset="0"/>
              </a:rPr>
              <a:t>ต่อนโยบายและความต้องการของประเทศไทยในสาขาวิทยาศาสตร์และเทคโนโลยี โดย</a:t>
            </a:r>
            <a:br>
              <a:rPr lang="th-TH" sz="1800">
                <a:latin typeface="Tahoma" pitchFamily="34" charset="0"/>
                <a:cs typeface="Tahoma" pitchFamily="34" charset="0"/>
              </a:rPr>
            </a:br>
            <a:r>
              <a:rPr lang="th-TH" sz="1800" b="1">
                <a:solidFill>
                  <a:srgbClr val="000099"/>
                </a:solidFill>
                <a:latin typeface="Tahoma" pitchFamily="34" charset="0"/>
                <a:cs typeface="Tahoma" pitchFamily="34" charset="0"/>
              </a:rPr>
              <a:t>ส่งเสริมและสนับสนุนการผลิตและการพัฒนาบุคลากรด้านการวิจัย</a:t>
            </a:r>
            <a:r>
              <a:rPr lang="th-TH" sz="1800">
                <a:solidFill>
                  <a:srgbClr val="000099"/>
                </a:solidFill>
                <a:latin typeface="Tahoma" pitchFamily="34" charset="0"/>
                <a:cs typeface="Tahoma" pitchFamily="34" charset="0"/>
              </a:rPr>
              <a:t> </a:t>
            </a:r>
            <a:r>
              <a:rPr lang="th-TH" sz="1800">
                <a:latin typeface="Tahoma" pitchFamily="34" charset="0"/>
                <a:cs typeface="Tahoma" pitchFamily="34" charset="0"/>
              </a:rPr>
              <a:t>รวมทั้ง</a:t>
            </a:r>
            <a:r>
              <a:rPr lang="th-TH" sz="1800" b="1">
                <a:solidFill>
                  <a:srgbClr val="000099"/>
                </a:solidFill>
                <a:latin typeface="Tahoma" pitchFamily="34" charset="0"/>
                <a:cs typeface="Tahoma" pitchFamily="34" charset="0"/>
              </a:rPr>
              <a:t>ส่งเสริม</a:t>
            </a:r>
          </a:p>
          <a:p>
            <a:pPr eaLnBrk="0" hangingPunct="0"/>
            <a:r>
              <a:rPr lang="th-TH" sz="1800" b="1">
                <a:solidFill>
                  <a:srgbClr val="000099"/>
                </a:solidFill>
                <a:latin typeface="Tahoma" pitchFamily="34" charset="0"/>
                <a:cs typeface="Tahoma" pitchFamily="34" charset="0"/>
              </a:rPr>
              <a:t>การพัฒนาโครงการหรือหลักสูตรที่มีการวิจัยและพัฒนาที่มุ่งเน้นการแก้ปัญหาใน</a:t>
            </a:r>
          </a:p>
          <a:p>
            <a:pPr eaLnBrk="0" hangingPunct="0"/>
            <a:r>
              <a:rPr lang="th-TH" sz="1800" b="1">
                <a:solidFill>
                  <a:srgbClr val="000099"/>
                </a:solidFill>
                <a:latin typeface="Tahoma" pitchFamily="34" charset="0"/>
                <a:cs typeface="Tahoma" pitchFamily="34" charset="0"/>
              </a:rPr>
              <a:t>ภาคการผลิตและบริการ</a:t>
            </a:r>
            <a:r>
              <a:rPr lang="th-TH" sz="1800">
                <a:latin typeface="Tahoma" pitchFamily="34" charset="0"/>
                <a:cs typeface="Tahoma" pitchFamily="34" charset="0"/>
              </a:rPr>
              <a:t>”</a:t>
            </a:r>
            <a:endParaRPr lang="th-TH" sz="3200">
              <a:latin typeface="Tahoma" pitchFamily="34" charset="0"/>
              <a:cs typeface="Tahoma" pitchFamily="34" charset="0"/>
            </a:endParaRPr>
          </a:p>
        </p:txBody>
      </p:sp>
      <p:pic>
        <p:nvPicPr>
          <p:cNvPr id="51206" name="Picture 7" descr="E:\BOW\0ther\LOGO\STI_Final_Logo_Web1.jpg"/>
          <p:cNvPicPr>
            <a:picLocks noChangeAspect="1" noChangeArrowheads="1"/>
          </p:cNvPicPr>
          <p:nvPr/>
        </p:nvPicPr>
        <p:blipFill>
          <a:blip r:embed="rId2" cstate="print"/>
          <a:srcRect b="6883"/>
          <a:stretch>
            <a:fillRect/>
          </a:stretch>
        </p:blipFill>
        <p:spPr bwMode="auto">
          <a:xfrm>
            <a:off x="8501063" y="0"/>
            <a:ext cx="642937" cy="827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ADF12A7-4B15-4689-8498-538883B1B5EB}" type="slidenum">
              <a:rPr lang="th-TH"/>
              <a:pPr/>
              <a:t>83</a:t>
            </a:fld>
            <a:endParaRPr lang="th-TH"/>
          </a:p>
        </p:txBody>
      </p:sp>
      <p:pic>
        <p:nvPicPr>
          <p:cNvPr id="52227" name="Picture 7" descr="E:\BOW\0ther\LOGO\STI_Final_Logo_Web1.jpg"/>
          <p:cNvPicPr>
            <a:picLocks noChangeAspect="1" noChangeArrowheads="1"/>
          </p:cNvPicPr>
          <p:nvPr/>
        </p:nvPicPr>
        <p:blipFill>
          <a:blip r:embed="rId2" cstate="print"/>
          <a:srcRect b="6883"/>
          <a:stretch>
            <a:fillRect/>
          </a:stretch>
        </p:blipFill>
        <p:spPr bwMode="auto">
          <a:xfrm>
            <a:off x="8501063" y="0"/>
            <a:ext cx="642937" cy="827088"/>
          </a:xfrm>
          <a:prstGeom prst="rect">
            <a:avLst/>
          </a:prstGeom>
          <a:noFill/>
          <a:ln w="9525">
            <a:noFill/>
            <a:miter lim="800000"/>
            <a:headEnd/>
            <a:tailEnd/>
          </a:ln>
        </p:spPr>
      </p:pic>
      <p:pic>
        <p:nvPicPr>
          <p:cNvPr id="52228" name="Picture 2"/>
          <p:cNvPicPr>
            <a:picLocks noChangeAspect="1" noChangeArrowheads="1"/>
          </p:cNvPicPr>
          <p:nvPr/>
        </p:nvPicPr>
        <p:blipFill>
          <a:blip r:embed="rId3" cstate="print"/>
          <a:srcRect/>
          <a:stretch>
            <a:fillRect/>
          </a:stretch>
        </p:blipFill>
        <p:spPr bwMode="auto">
          <a:xfrm>
            <a:off x="250825" y="1268413"/>
            <a:ext cx="3065463" cy="4537075"/>
          </a:xfrm>
          <a:prstGeom prst="rect">
            <a:avLst/>
          </a:prstGeom>
          <a:noFill/>
          <a:ln w="9525">
            <a:noFill/>
            <a:miter lim="800000"/>
            <a:headEnd/>
            <a:tailEnd/>
          </a:ln>
        </p:spPr>
      </p:pic>
      <p:sp>
        <p:nvSpPr>
          <p:cNvPr id="23" name="TextBox 22"/>
          <p:cNvSpPr txBox="1"/>
          <p:nvPr/>
        </p:nvSpPr>
        <p:spPr>
          <a:xfrm>
            <a:off x="2627313" y="115888"/>
            <a:ext cx="3692525" cy="831850"/>
          </a:xfrm>
          <a:prstGeom prst="rect">
            <a:avLst/>
          </a:prstGeom>
          <a:noFill/>
        </p:spPr>
        <p:txBody>
          <a:bodyPr wrap="none">
            <a:spAutoFit/>
          </a:bodyPr>
          <a:lstStyle/>
          <a:p>
            <a:r>
              <a:rPr lang="th-TH" sz="4800" b="1">
                <a:solidFill>
                  <a:srgbClr val="FF0000"/>
                </a:solidFill>
                <a:effectLst>
                  <a:outerShdw blurRad="38100" dist="38100" dir="2700000" algn="tl">
                    <a:srgbClr val="C0C0C0"/>
                  </a:outerShdw>
                </a:effectLst>
                <a:latin typeface="Browallia New" pitchFamily="34" charset="-34"/>
                <a:cs typeface="Browallia New" pitchFamily="34" charset="-34"/>
              </a:rPr>
              <a:t>ระบบขนส่งทางราง</a:t>
            </a:r>
          </a:p>
        </p:txBody>
      </p:sp>
      <p:sp>
        <p:nvSpPr>
          <p:cNvPr id="52230" name="TextBox 8"/>
          <p:cNvSpPr txBox="1">
            <a:spLocks noChangeArrowheads="1"/>
          </p:cNvSpPr>
          <p:nvPr/>
        </p:nvSpPr>
        <p:spPr bwMode="auto">
          <a:xfrm>
            <a:off x="3525838" y="1484313"/>
            <a:ext cx="5149850" cy="4402137"/>
          </a:xfrm>
          <a:prstGeom prst="rect">
            <a:avLst/>
          </a:prstGeom>
          <a:noFill/>
          <a:ln w="9525">
            <a:noFill/>
            <a:miter lim="800000"/>
            <a:headEnd/>
            <a:tailEnd/>
          </a:ln>
        </p:spPr>
        <p:txBody>
          <a:bodyPr>
            <a:spAutoFit/>
          </a:bodyPr>
          <a:lstStyle/>
          <a:p>
            <a:pPr>
              <a:buFont typeface="Arial" pitchFamily="34" charset="0"/>
              <a:buChar char="•"/>
            </a:pPr>
            <a:r>
              <a:rPr lang="th-TH">
                <a:latin typeface="Browallia New" pitchFamily="34" charset="-34"/>
                <a:cs typeface="Browallia New" pitchFamily="34" charset="-34"/>
              </a:rPr>
              <a:t> </a:t>
            </a:r>
            <a:r>
              <a:rPr lang="en-US">
                <a:latin typeface="Browallia New" pitchFamily="34" charset="-34"/>
                <a:cs typeface="Browallia New" pitchFamily="34" charset="-34"/>
              </a:rPr>
              <a:t>Thailand Rail Academy</a:t>
            </a:r>
          </a:p>
          <a:p>
            <a:pPr>
              <a:buFont typeface="Arial" pitchFamily="34" charset="0"/>
              <a:buChar char="•"/>
            </a:pPr>
            <a:r>
              <a:rPr lang="en-US">
                <a:latin typeface="Browallia New" pitchFamily="34" charset="-34"/>
                <a:cs typeface="Browallia New" pitchFamily="34" charset="-34"/>
              </a:rPr>
              <a:t> National Training Center</a:t>
            </a:r>
          </a:p>
          <a:p>
            <a:pPr>
              <a:buFont typeface="Arial" pitchFamily="34" charset="0"/>
              <a:buChar char="•"/>
            </a:pPr>
            <a:r>
              <a:rPr lang="en-US">
                <a:latin typeface="Browallia New" pitchFamily="34" charset="-34"/>
                <a:cs typeface="Browallia New" pitchFamily="34" charset="-34"/>
              </a:rPr>
              <a:t> </a:t>
            </a:r>
            <a:r>
              <a:rPr lang="th-TH">
                <a:latin typeface="Browallia New" pitchFamily="34" charset="-34"/>
                <a:cs typeface="Browallia New" pitchFamily="34" charset="-34"/>
              </a:rPr>
              <a:t>การพัฒนาหลักสูตร </a:t>
            </a:r>
            <a:r>
              <a:rPr lang="en-US">
                <a:latin typeface="Browallia New" pitchFamily="34" charset="-34"/>
                <a:cs typeface="Browallia New" pitchFamily="34" charset="-34"/>
              </a:rPr>
              <a:t>Railway Engineering</a:t>
            </a:r>
            <a:endParaRPr lang="th-TH">
              <a:latin typeface="Browallia New" pitchFamily="34" charset="-34"/>
              <a:cs typeface="Browallia New" pitchFamily="34" charset="-34"/>
            </a:endParaRPr>
          </a:p>
          <a:p>
            <a:pPr>
              <a:buFont typeface="Arial" pitchFamily="34" charset="0"/>
              <a:buChar char="•"/>
            </a:pPr>
            <a:r>
              <a:rPr lang="th-TH">
                <a:latin typeface="Browallia New" pitchFamily="34" charset="-34"/>
                <a:cs typeface="Browallia New" pitchFamily="34" charset="-34"/>
              </a:rPr>
              <a:t> หลักสูตรฝึกอบรมวิศวกรรมระบบขนส่งทางราง</a:t>
            </a:r>
            <a:endParaRPr lang="en-US">
              <a:latin typeface="Browallia New" pitchFamily="34" charset="-34"/>
              <a:cs typeface="Browallia New" pitchFamily="34" charset="-34"/>
            </a:endParaRPr>
          </a:p>
          <a:p>
            <a:pPr>
              <a:buFont typeface="Arial" pitchFamily="34" charset="0"/>
              <a:buChar char="•"/>
            </a:pPr>
            <a:r>
              <a:rPr lang="en-US">
                <a:latin typeface="Browallia New" pitchFamily="34" charset="-34"/>
                <a:cs typeface="Browallia New" pitchFamily="34" charset="-34"/>
              </a:rPr>
              <a:t> </a:t>
            </a:r>
            <a:r>
              <a:rPr lang="th-TH">
                <a:latin typeface="Browallia New" pitchFamily="34" charset="-34"/>
                <a:cs typeface="Browallia New" pitchFamily="34" charset="-34"/>
              </a:rPr>
              <a:t>ระบบสหกิจศึกษา</a:t>
            </a:r>
          </a:p>
          <a:p>
            <a:pPr>
              <a:buFont typeface="Arial" pitchFamily="34" charset="0"/>
              <a:buChar char="•"/>
            </a:pPr>
            <a:r>
              <a:rPr lang="th-TH">
                <a:latin typeface="Browallia New" pitchFamily="34" charset="-34"/>
                <a:cs typeface="Browallia New" pitchFamily="34" charset="-34"/>
              </a:rPr>
              <a:t> พัฒนาความสามารถทางเทคโนโลยีภายในประเทศสนับสนุนการจัดตั้งโรงงานประกอบตัวรถ</a:t>
            </a:r>
          </a:p>
          <a:p>
            <a:pPr>
              <a:buFont typeface="Arial" pitchFamily="34" charset="0"/>
              <a:buChar char="•"/>
            </a:pPr>
            <a:r>
              <a:rPr lang="th-TH">
                <a:latin typeface="Browallia New" pitchFamily="34" charset="-34"/>
                <a:cs typeface="Browallia New" pitchFamily="34" charset="-34"/>
              </a:rPr>
              <a:t> การถ่ายทอดเทคโนโลยี/การวิจัยและพัฒนา/การพัฒนามาตรฐานผลิตภัณฑ์</a:t>
            </a:r>
            <a:endParaRPr lang="en-US">
              <a:latin typeface="Browallia New" pitchFamily="34" charset="-34"/>
              <a:cs typeface="Browallia New" pitchFamily="34" charset="-34"/>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476375" y="-26988"/>
            <a:ext cx="7134225" cy="1223963"/>
          </a:xfrm>
        </p:spPr>
        <p:txBody>
          <a:bodyPr/>
          <a:lstStyle/>
          <a:p>
            <a:r>
              <a:rPr lang="th-TH" sz="2400" b="1" smtClean="0">
                <a:latin typeface="Tahoma" pitchFamily="34" charset="0"/>
                <a:cs typeface="Tahoma" pitchFamily="34" charset="0"/>
              </a:rPr>
              <a:t>เครือข่ายพัฒนากำลังคนด้านระบบขนส่งทางราง</a:t>
            </a:r>
            <a:endParaRPr lang="en-US" sz="2400" b="1" smtClean="0">
              <a:solidFill>
                <a:srgbClr val="FF0000"/>
              </a:solidFill>
              <a:latin typeface="Tahoma" pitchFamily="34" charset="0"/>
              <a:cs typeface="Tahoma" pitchFamily="34" charset="0"/>
            </a:endParaRPr>
          </a:p>
        </p:txBody>
      </p:sp>
      <p:sp>
        <p:nvSpPr>
          <p:cNvPr id="8" name="Oval 7"/>
          <p:cNvSpPr/>
          <p:nvPr/>
        </p:nvSpPr>
        <p:spPr>
          <a:xfrm>
            <a:off x="6084888" y="3860800"/>
            <a:ext cx="1511300" cy="930275"/>
          </a:xfrm>
          <a:prstGeom prst="ellipse">
            <a:avLst/>
          </a:prstGeom>
          <a:ln/>
        </p:spPr>
        <p:style>
          <a:lnRef idx="1">
            <a:schemeClr val="accent6"/>
          </a:lnRef>
          <a:fillRef idx="2">
            <a:schemeClr val="accent6"/>
          </a:fillRef>
          <a:effectRef idx="1">
            <a:schemeClr val="accent6"/>
          </a:effectRef>
          <a:fontRef idx="minor">
            <a:schemeClr val="dk1"/>
          </a:fontRef>
        </p:style>
        <p:txBody>
          <a:bodyPr wrap="none" anchor="ctr"/>
          <a:lstStyle/>
          <a:p>
            <a:pPr algn="ctr"/>
            <a:r>
              <a:rPr lang="en-US">
                <a:solidFill>
                  <a:srgbClr val="000000"/>
                </a:solidFill>
                <a:cs typeface="Angsana New" pitchFamily="18" charset="-34"/>
              </a:rPr>
              <a:t>Industry</a:t>
            </a:r>
            <a:endParaRPr lang="th-TH">
              <a:solidFill>
                <a:srgbClr val="000000"/>
              </a:solidFill>
            </a:endParaRPr>
          </a:p>
        </p:txBody>
      </p:sp>
      <p:sp>
        <p:nvSpPr>
          <p:cNvPr id="25" name="Oval 7"/>
          <p:cNvSpPr/>
          <p:nvPr/>
        </p:nvSpPr>
        <p:spPr>
          <a:xfrm>
            <a:off x="3635375" y="3284538"/>
            <a:ext cx="1928813" cy="936625"/>
          </a:xfrm>
          <a:prstGeom prst="ellipse">
            <a:avLst/>
          </a:prstGeom>
          <a:ln/>
        </p:spPr>
        <p:style>
          <a:lnRef idx="1">
            <a:schemeClr val="dk1"/>
          </a:lnRef>
          <a:fillRef idx="2">
            <a:schemeClr val="dk1"/>
          </a:fillRef>
          <a:effectRef idx="1">
            <a:schemeClr val="dk1"/>
          </a:effectRef>
          <a:fontRef idx="minor">
            <a:schemeClr val="dk1"/>
          </a:fontRef>
        </p:style>
        <p:txBody>
          <a:bodyPr wrap="none" anchor="ctr"/>
          <a:lstStyle/>
          <a:p>
            <a:pPr algn="ctr"/>
            <a:r>
              <a:rPr lang="en-US">
                <a:solidFill>
                  <a:srgbClr val="000000"/>
                </a:solidFill>
                <a:cs typeface="Angsana New" pitchFamily="18" charset="-34"/>
              </a:rPr>
              <a:t>THAIST</a:t>
            </a:r>
            <a:endParaRPr lang="th-TH">
              <a:solidFill>
                <a:srgbClr val="000000"/>
              </a:solidFill>
            </a:endParaRPr>
          </a:p>
        </p:txBody>
      </p:sp>
      <p:cxnSp>
        <p:nvCxnSpPr>
          <p:cNvPr id="40" name="ลูกศรเชื่อมต่อแบบตรง 39"/>
          <p:cNvCxnSpPr/>
          <p:nvPr/>
        </p:nvCxnSpPr>
        <p:spPr>
          <a:xfrm>
            <a:off x="5580063" y="3933825"/>
            <a:ext cx="500062" cy="21431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ลูกศรเชื่อมต่อแบบตรง 41"/>
          <p:cNvCxnSpPr/>
          <p:nvPr/>
        </p:nvCxnSpPr>
        <p:spPr>
          <a:xfrm rot="10800000" flipV="1">
            <a:off x="2916238" y="3933825"/>
            <a:ext cx="787400" cy="3587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3255" name="TextBox 13"/>
          <p:cNvSpPr txBox="1">
            <a:spLocks noChangeArrowheads="1"/>
          </p:cNvSpPr>
          <p:nvPr/>
        </p:nvSpPr>
        <p:spPr bwMode="auto">
          <a:xfrm>
            <a:off x="5795963" y="1557338"/>
            <a:ext cx="2952750" cy="1200150"/>
          </a:xfrm>
          <a:prstGeom prst="rect">
            <a:avLst/>
          </a:prstGeom>
          <a:noFill/>
          <a:ln w="9525">
            <a:noFill/>
            <a:miter lim="800000"/>
            <a:headEnd/>
            <a:tailEnd/>
          </a:ln>
        </p:spPr>
        <p:txBody>
          <a:bodyPr>
            <a:spAutoFit/>
          </a:bodyPr>
          <a:lstStyle/>
          <a:p>
            <a:pPr>
              <a:buFontTx/>
              <a:buChar char="-"/>
            </a:pPr>
            <a:r>
              <a:rPr lang="en-US" sz="1800">
                <a:solidFill>
                  <a:srgbClr val="0070C0"/>
                </a:solidFill>
                <a:latin typeface="Tahoma" pitchFamily="34" charset="0"/>
                <a:cs typeface="Tahoma" pitchFamily="34" charset="0"/>
              </a:rPr>
              <a:t> Partner in education e.g.  </a:t>
            </a:r>
          </a:p>
          <a:p>
            <a:r>
              <a:rPr lang="en-US" sz="1800">
                <a:solidFill>
                  <a:srgbClr val="0070C0"/>
                </a:solidFill>
                <a:latin typeface="Tahoma" pitchFamily="34" charset="0"/>
                <a:cs typeface="Tahoma" pitchFamily="34" charset="0"/>
              </a:rPr>
              <a:t>  training and course and </a:t>
            </a:r>
          </a:p>
          <a:p>
            <a:r>
              <a:rPr lang="en-US" sz="1800">
                <a:solidFill>
                  <a:srgbClr val="0070C0"/>
                </a:solidFill>
                <a:latin typeface="Tahoma" pitchFamily="34" charset="0"/>
                <a:cs typeface="Tahoma" pitchFamily="34" charset="0"/>
              </a:rPr>
              <a:t>  curriculum development</a:t>
            </a:r>
            <a:r>
              <a:rPr lang="th-TH" sz="1800">
                <a:solidFill>
                  <a:srgbClr val="0070C0"/>
                </a:solidFill>
                <a:latin typeface="Tahoma" pitchFamily="34" charset="0"/>
                <a:cs typeface="Tahoma" pitchFamily="34" charset="0"/>
              </a:rPr>
              <a:t> </a:t>
            </a:r>
            <a:endParaRPr lang="en-US" sz="1800">
              <a:solidFill>
                <a:srgbClr val="0070C0"/>
              </a:solidFill>
              <a:latin typeface="Tahoma" pitchFamily="34" charset="0"/>
              <a:cs typeface="Tahoma" pitchFamily="34" charset="0"/>
            </a:endParaRPr>
          </a:p>
          <a:p>
            <a:pPr>
              <a:buFontTx/>
              <a:buChar char="-"/>
            </a:pPr>
            <a:r>
              <a:rPr lang="en-US" sz="1800">
                <a:solidFill>
                  <a:srgbClr val="0070C0"/>
                </a:solidFill>
                <a:latin typeface="Tahoma" pitchFamily="34" charset="0"/>
                <a:cs typeface="Tahoma" pitchFamily="34" charset="0"/>
              </a:rPr>
              <a:t> Exchange of researchers</a:t>
            </a:r>
            <a:endParaRPr lang="th-TH" sz="1800">
              <a:solidFill>
                <a:srgbClr val="0070C0"/>
              </a:solidFill>
              <a:latin typeface="Tahoma" pitchFamily="34" charset="0"/>
              <a:cs typeface="Tahoma" pitchFamily="34" charset="0"/>
            </a:endParaRPr>
          </a:p>
        </p:txBody>
      </p:sp>
      <p:sp>
        <p:nvSpPr>
          <p:cNvPr id="53256" name="TextBox 27"/>
          <p:cNvSpPr txBox="1">
            <a:spLocks noChangeArrowheads="1"/>
          </p:cNvSpPr>
          <p:nvPr/>
        </p:nvSpPr>
        <p:spPr bwMode="auto">
          <a:xfrm>
            <a:off x="76200" y="3762375"/>
            <a:ext cx="1406525" cy="1570038"/>
          </a:xfrm>
          <a:prstGeom prst="rect">
            <a:avLst/>
          </a:prstGeom>
          <a:noFill/>
          <a:ln w="9525">
            <a:noFill/>
            <a:miter lim="800000"/>
            <a:headEnd/>
            <a:tailEnd/>
          </a:ln>
        </p:spPr>
        <p:txBody>
          <a:bodyPr wrap="none">
            <a:spAutoFit/>
          </a:bodyPr>
          <a:lstStyle/>
          <a:p>
            <a:pPr>
              <a:buFont typeface="Arial" pitchFamily="34" charset="0"/>
              <a:buChar char="•"/>
            </a:pPr>
            <a:r>
              <a:rPr lang="th-TH" sz="1600" b="1">
                <a:solidFill>
                  <a:srgbClr val="00B050"/>
                </a:solidFill>
                <a:latin typeface="Tahoma" pitchFamily="34" charset="0"/>
                <a:cs typeface="Tahoma" pitchFamily="34" charset="0"/>
              </a:rPr>
              <a:t> </a:t>
            </a:r>
            <a:r>
              <a:rPr lang="en-US" sz="1600" b="1">
                <a:solidFill>
                  <a:srgbClr val="00B050"/>
                </a:solidFill>
                <a:latin typeface="Tahoma" pitchFamily="34" charset="0"/>
                <a:cs typeface="Tahoma" pitchFamily="34" charset="0"/>
              </a:rPr>
              <a:t>KMUTT</a:t>
            </a:r>
          </a:p>
          <a:p>
            <a:pPr>
              <a:buFont typeface="Arial" pitchFamily="34" charset="0"/>
              <a:buChar char="•"/>
            </a:pPr>
            <a:r>
              <a:rPr lang="en-US" sz="1600" b="1">
                <a:solidFill>
                  <a:srgbClr val="00B050"/>
                </a:solidFill>
                <a:latin typeface="Tahoma" pitchFamily="34" charset="0"/>
                <a:cs typeface="Tahoma" pitchFamily="34" charset="0"/>
              </a:rPr>
              <a:t> KMUTNB</a:t>
            </a:r>
          </a:p>
          <a:p>
            <a:pPr>
              <a:buFont typeface="Arial" pitchFamily="34" charset="0"/>
              <a:buChar char="•"/>
            </a:pPr>
            <a:r>
              <a:rPr lang="en-US" sz="1600" b="1">
                <a:solidFill>
                  <a:srgbClr val="00B050"/>
                </a:solidFill>
                <a:latin typeface="Tahoma" pitchFamily="34" charset="0"/>
                <a:cs typeface="Tahoma" pitchFamily="34" charset="0"/>
              </a:rPr>
              <a:t> CU</a:t>
            </a:r>
          </a:p>
          <a:p>
            <a:pPr>
              <a:buFont typeface="Arial" pitchFamily="34" charset="0"/>
              <a:buChar char="•"/>
            </a:pPr>
            <a:r>
              <a:rPr lang="en-US" sz="1600" b="1">
                <a:solidFill>
                  <a:srgbClr val="00B050"/>
                </a:solidFill>
                <a:latin typeface="Tahoma" pitchFamily="34" charset="0"/>
                <a:cs typeface="Tahoma" pitchFamily="34" charset="0"/>
              </a:rPr>
              <a:t> SUT</a:t>
            </a:r>
          </a:p>
          <a:p>
            <a:pPr>
              <a:buFont typeface="Arial" pitchFamily="34" charset="0"/>
              <a:buChar char="•"/>
            </a:pPr>
            <a:r>
              <a:rPr lang="en-US" sz="1600" b="1">
                <a:solidFill>
                  <a:srgbClr val="00B050"/>
                </a:solidFill>
                <a:latin typeface="Tahoma" pitchFamily="34" charset="0"/>
                <a:cs typeface="Tahoma" pitchFamily="34" charset="0"/>
              </a:rPr>
              <a:t> Mahidol U’</a:t>
            </a:r>
          </a:p>
          <a:p>
            <a:pPr>
              <a:buFont typeface="Arial" pitchFamily="34" charset="0"/>
              <a:buChar char="•"/>
            </a:pPr>
            <a:r>
              <a:rPr lang="en-US" sz="1600" b="1">
                <a:solidFill>
                  <a:srgbClr val="00B050"/>
                </a:solidFill>
                <a:latin typeface="Tahoma" pitchFamily="34" charset="0"/>
                <a:cs typeface="Tahoma" pitchFamily="34" charset="0"/>
              </a:rPr>
              <a:t> etc.</a:t>
            </a:r>
            <a:endParaRPr lang="th-TH" sz="1600" b="1">
              <a:solidFill>
                <a:srgbClr val="00B050"/>
              </a:solidFill>
              <a:latin typeface="Tahoma" pitchFamily="34" charset="0"/>
              <a:cs typeface="Tahoma" pitchFamily="34" charset="0"/>
            </a:endParaRPr>
          </a:p>
        </p:txBody>
      </p:sp>
      <p:cxnSp>
        <p:nvCxnSpPr>
          <p:cNvPr id="26" name="ลูกศรเชื่อมต่อแบบตรง 25"/>
          <p:cNvCxnSpPr>
            <a:stCxn id="17" idx="4"/>
            <a:endCxn id="25" idx="0"/>
          </p:cNvCxnSpPr>
          <p:nvPr/>
        </p:nvCxnSpPr>
        <p:spPr>
          <a:xfrm rot="16200000" flipH="1">
            <a:off x="4378325" y="3062288"/>
            <a:ext cx="442913"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Oval 8"/>
          <p:cNvSpPr/>
          <p:nvPr/>
        </p:nvSpPr>
        <p:spPr>
          <a:xfrm>
            <a:off x="3492500" y="1484313"/>
            <a:ext cx="2214563" cy="1357312"/>
          </a:xfrm>
          <a:prstGeom prst="ellipse">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r>
              <a:rPr lang="en-US" sz="2200" dirty="0"/>
              <a:t>Overseas</a:t>
            </a:r>
          </a:p>
          <a:p>
            <a:pPr algn="ctr" fontAlgn="auto">
              <a:spcBef>
                <a:spcPts val="0"/>
              </a:spcBef>
              <a:spcAft>
                <a:spcPts val="0"/>
              </a:spcAft>
              <a:defRPr/>
            </a:pPr>
            <a:r>
              <a:rPr lang="en-US" sz="2200" dirty="0"/>
              <a:t>Educational/</a:t>
            </a:r>
          </a:p>
          <a:p>
            <a:pPr algn="ctr" fontAlgn="auto">
              <a:spcBef>
                <a:spcPts val="0"/>
              </a:spcBef>
              <a:spcAft>
                <a:spcPts val="0"/>
              </a:spcAft>
              <a:defRPr/>
            </a:pPr>
            <a:r>
              <a:rPr lang="en-US" sz="2200" dirty="0"/>
              <a:t>Research Inst.</a:t>
            </a:r>
          </a:p>
        </p:txBody>
      </p:sp>
      <p:sp>
        <p:nvSpPr>
          <p:cNvPr id="19" name="Oval 8"/>
          <p:cNvSpPr/>
          <p:nvPr/>
        </p:nvSpPr>
        <p:spPr>
          <a:xfrm>
            <a:off x="969963" y="4114800"/>
            <a:ext cx="2027237" cy="1166813"/>
          </a:xfrm>
          <a:prstGeom prst="ellipse">
            <a:avLst/>
          </a:prstGeom>
          <a:ln/>
        </p:spPr>
        <p:style>
          <a:lnRef idx="1">
            <a:schemeClr val="accent3"/>
          </a:lnRef>
          <a:fillRef idx="2">
            <a:schemeClr val="accent3"/>
          </a:fillRef>
          <a:effectRef idx="1">
            <a:schemeClr val="accent3"/>
          </a:effectRef>
          <a:fontRef idx="minor">
            <a:schemeClr val="dk1"/>
          </a:fontRef>
        </p:style>
        <p:txBody>
          <a:bodyPr wrap="none" anchor="ctr"/>
          <a:lstStyle/>
          <a:p>
            <a:pPr algn="ctr" fontAlgn="auto">
              <a:spcBef>
                <a:spcPts val="0"/>
              </a:spcBef>
              <a:spcAft>
                <a:spcPts val="0"/>
              </a:spcAft>
              <a:defRPr/>
            </a:pPr>
            <a:r>
              <a:rPr lang="en-US" sz="2200" dirty="0"/>
              <a:t>Domestic</a:t>
            </a:r>
          </a:p>
          <a:p>
            <a:pPr algn="ctr" fontAlgn="auto">
              <a:spcBef>
                <a:spcPts val="0"/>
              </a:spcBef>
              <a:spcAft>
                <a:spcPts val="0"/>
              </a:spcAft>
              <a:defRPr/>
            </a:pPr>
            <a:r>
              <a:rPr lang="en-US" sz="2200" dirty="0"/>
              <a:t>Educational/</a:t>
            </a:r>
          </a:p>
          <a:p>
            <a:pPr algn="ctr" fontAlgn="auto">
              <a:spcBef>
                <a:spcPts val="0"/>
              </a:spcBef>
              <a:spcAft>
                <a:spcPts val="0"/>
              </a:spcAft>
              <a:defRPr/>
            </a:pPr>
            <a:r>
              <a:rPr lang="en-US" sz="2200" dirty="0"/>
              <a:t>Research Inst.</a:t>
            </a:r>
          </a:p>
        </p:txBody>
      </p:sp>
      <p:sp>
        <p:nvSpPr>
          <p:cNvPr id="53260" name="TextBox 27"/>
          <p:cNvSpPr txBox="1">
            <a:spLocks noChangeArrowheads="1"/>
          </p:cNvSpPr>
          <p:nvPr/>
        </p:nvSpPr>
        <p:spPr bwMode="auto">
          <a:xfrm>
            <a:off x="7596188" y="2852738"/>
            <a:ext cx="1547812" cy="2032000"/>
          </a:xfrm>
          <a:prstGeom prst="rect">
            <a:avLst/>
          </a:prstGeom>
          <a:noFill/>
          <a:ln w="9525">
            <a:noFill/>
            <a:miter lim="800000"/>
            <a:headEnd/>
            <a:tailEnd/>
          </a:ln>
        </p:spPr>
        <p:txBody>
          <a:bodyPr>
            <a:spAutoFit/>
          </a:bodyPr>
          <a:lstStyle/>
          <a:p>
            <a:pPr>
              <a:buFont typeface="Arial" pitchFamily="34" charset="0"/>
              <a:buChar char="•"/>
            </a:pPr>
            <a:r>
              <a:rPr lang="th-TH" sz="1400" b="1">
                <a:solidFill>
                  <a:srgbClr val="C00000"/>
                </a:solidFill>
                <a:latin typeface="Tahoma" pitchFamily="34" charset="0"/>
                <a:cs typeface="Tahoma" pitchFamily="34" charset="0"/>
              </a:rPr>
              <a:t> </a:t>
            </a:r>
            <a:r>
              <a:rPr lang="en-US" sz="1400" b="1">
                <a:solidFill>
                  <a:srgbClr val="C00000"/>
                </a:solidFill>
                <a:latin typeface="Tahoma" pitchFamily="34" charset="0"/>
                <a:cs typeface="Tahoma" pitchFamily="34" charset="0"/>
              </a:rPr>
              <a:t>SRT</a:t>
            </a:r>
          </a:p>
          <a:p>
            <a:pPr>
              <a:buFont typeface="Arial" pitchFamily="34" charset="0"/>
              <a:buChar char="•"/>
            </a:pPr>
            <a:r>
              <a:rPr lang="th-TH" sz="1400" b="1">
                <a:solidFill>
                  <a:srgbClr val="C00000"/>
                </a:solidFill>
                <a:latin typeface="Tahoma" pitchFamily="34" charset="0"/>
                <a:cs typeface="Tahoma" pitchFamily="34" charset="0"/>
              </a:rPr>
              <a:t> </a:t>
            </a:r>
            <a:r>
              <a:rPr lang="en-US" sz="1400" b="1">
                <a:solidFill>
                  <a:srgbClr val="C00000"/>
                </a:solidFill>
                <a:latin typeface="Tahoma" pitchFamily="34" charset="0"/>
                <a:cs typeface="Tahoma" pitchFamily="34" charset="0"/>
              </a:rPr>
              <a:t>MRTA</a:t>
            </a:r>
          </a:p>
          <a:p>
            <a:pPr>
              <a:buFont typeface="Arial" pitchFamily="34" charset="0"/>
              <a:buChar char="•"/>
            </a:pPr>
            <a:r>
              <a:rPr lang="en-US" sz="1400" b="1">
                <a:solidFill>
                  <a:srgbClr val="C00000"/>
                </a:solidFill>
                <a:latin typeface="Tahoma" pitchFamily="34" charset="0"/>
                <a:cs typeface="Tahoma" pitchFamily="34" charset="0"/>
              </a:rPr>
              <a:t> BTS</a:t>
            </a:r>
          </a:p>
          <a:p>
            <a:pPr>
              <a:buFont typeface="Arial" pitchFamily="34" charset="0"/>
              <a:buChar char="•"/>
            </a:pPr>
            <a:r>
              <a:rPr lang="en-US" sz="1400" b="1">
                <a:solidFill>
                  <a:srgbClr val="C00000"/>
                </a:solidFill>
                <a:latin typeface="Tahoma" pitchFamily="34" charset="0"/>
                <a:cs typeface="Tahoma" pitchFamily="34" charset="0"/>
              </a:rPr>
              <a:t> BMCL </a:t>
            </a:r>
          </a:p>
          <a:p>
            <a:pPr>
              <a:buFont typeface="Arial" pitchFamily="34" charset="0"/>
              <a:buChar char="•"/>
            </a:pPr>
            <a:r>
              <a:rPr lang="en-US" sz="1400" b="1">
                <a:solidFill>
                  <a:srgbClr val="C00000"/>
                </a:solidFill>
                <a:latin typeface="Tahoma" pitchFamily="34" charset="0"/>
                <a:cs typeface="Tahoma" pitchFamily="34" charset="0"/>
              </a:rPr>
              <a:t> Airport </a:t>
            </a:r>
          </a:p>
          <a:p>
            <a:r>
              <a:rPr lang="en-US" sz="1400" b="1">
                <a:solidFill>
                  <a:srgbClr val="C00000"/>
                </a:solidFill>
                <a:latin typeface="Tahoma" pitchFamily="34" charset="0"/>
                <a:cs typeface="Tahoma" pitchFamily="34" charset="0"/>
              </a:rPr>
              <a:t>  Link</a:t>
            </a:r>
          </a:p>
          <a:p>
            <a:pPr>
              <a:buFont typeface="Arial" pitchFamily="34" charset="0"/>
              <a:buChar char="•"/>
            </a:pPr>
            <a:r>
              <a:rPr lang="en-US" sz="1400" b="1">
                <a:solidFill>
                  <a:srgbClr val="C00000"/>
                </a:solidFill>
                <a:latin typeface="Tahoma" pitchFamily="34" charset="0"/>
                <a:cs typeface="Tahoma" pitchFamily="34" charset="0"/>
              </a:rPr>
              <a:t> Siemens</a:t>
            </a:r>
          </a:p>
          <a:p>
            <a:pPr>
              <a:buFont typeface="Arial" pitchFamily="34" charset="0"/>
              <a:buChar char="•"/>
            </a:pPr>
            <a:r>
              <a:rPr lang="en-US" sz="1400" b="1">
                <a:solidFill>
                  <a:srgbClr val="C00000"/>
                </a:solidFill>
                <a:latin typeface="Tahoma" pitchFamily="34" charset="0"/>
                <a:cs typeface="Tahoma" pitchFamily="34" charset="0"/>
              </a:rPr>
              <a:t> Alstom</a:t>
            </a:r>
          </a:p>
          <a:p>
            <a:pPr>
              <a:buFont typeface="Arial" pitchFamily="34" charset="0"/>
              <a:buChar char="•"/>
            </a:pPr>
            <a:r>
              <a:rPr lang="en-US" sz="1400" b="1">
                <a:solidFill>
                  <a:srgbClr val="C00000"/>
                </a:solidFill>
                <a:latin typeface="Tahoma" pitchFamily="34" charset="0"/>
                <a:cs typeface="Tahoma" pitchFamily="34" charset="0"/>
              </a:rPr>
              <a:t> Bombardier</a:t>
            </a:r>
          </a:p>
        </p:txBody>
      </p:sp>
      <p:sp>
        <p:nvSpPr>
          <p:cNvPr id="53261" name="TextBox 22"/>
          <p:cNvSpPr txBox="1">
            <a:spLocks noChangeArrowheads="1"/>
          </p:cNvSpPr>
          <p:nvPr/>
        </p:nvSpPr>
        <p:spPr bwMode="auto">
          <a:xfrm>
            <a:off x="179388" y="833438"/>
            <a:ext cx="4105275" cy="2308225"/>
          </a:xfrm>
          <a:prstGeom prst="rect">
            <a:avLst/>
          </a:prstGeom>
          <a:noFill/>
          <a:ln w="9525">
            <a:noFill/>
            <a:miter lim="800000"/>
            <a:headEnd/>
            <a:tailEnd/>
          </a:ln>
        </p:spPr>
        <p:txBody>
          <a:bodyPr>
            <a:spAutoFit/>
          </a:bodyPr>
          <a:lstStyle/>
          <a:p>
            <a:endParaRPr lang="th-TH" sz="1600" b="1">
              <a:solidFill>
                <a:srgbClr val="0070C0"/>
              </a:solidFill>
              <a:latin typeface="Tahoma" pitchFamily="34" charset="0"/>
              <a:cs typeface="Tahoma" pitchFamily="34" charset="0"/>
            </a:endParaRPr>
          </a:p>
          <a:p>
            <a:pPr>
              <a:buFont typeface="Arial" pitchFamily="34" charset="0"/>
              <a:buChar char="•"/>
            </a:pPr>
            <a:r>
              <a:rPr lang="th-TH" sz="1600" b="1">
                <a:solidFill>
                  <a:srgbClr val="0070C0"/>
                </a:solidFill>
                <a:latin typeface="Tahoma" pitchFamily="34" charset="0"/>
                <a:cs typeface="Tahoma" pitchFamily="34" charset="0"/>
              </a:rPr>
              <a:t> </a:t>
            </a:r>
            <a:r>
              <a:rPr lang="en-US" sz="1600" b="1">
                <a:solidFill>
                  <a:srgbClr val="0070C0"/>
                </a:solidFill>
                <a:latin typeface="Tahoma" pitchFamily="34" charset="0"/>
                <a:cs typeface="Tahoma" pitchFamily="34" charset="0"/>
              </a:rPr>
              <a:t>ENSIAME</a:t>
            </a:r>
            <a:r>
              <a:rPr lang="th-TH" sz="1600" b="1">
                <a:solidFill>
                  <a:srgbClr val="0070C0"/>
                </a:solidFill>
                <a:latin typeface="Tahoma" pitchFamily="34" charset="0"/>
                <a:cs typeface="Tahoma" pitchFamily="34" charset="0"/>
              </a:rPr>
              <a:t> </a:t>
            </a:r>
            <a:r>
              <a:rPr lang="en-US" sz="1600" b="1">
                <a:solidFill>
                  <a:srgbClr val="0070C0"/>
                </a:solidFill>
                <a:latin typeface="Tahoma" pitchFamily="34" charset="0"/>
                <a:cs typeface="Tahoma" pitchFamily="34" charset="0"/>
              </a:rPr>
              <a:t>University (France)</a:t>
            </a:r>
          </a:p>
          <a:p>
            <a:pPr>
              <a:buFont typeface="Arial" pitchFamily="34" charset="0"/>
              <a:buChar char="•"/>
            </a:pPr>
            <a:r>
              <a:rPr lang="en-US" sz="1600" b="1">
                <a:solidFill>
                  <a:srgbClr val="0070C0"/>
                </a:solidFill>
                <a:latin typeface="Tahoma" pitchFamily="34" charset="0"/>
                <a:cs typeface="Tahoma" pitchFamily="34" charset="0"/>
              </a:rPr>
              <a:t> Korean Railroad Research Institute (Korea)</a:t>
            </a:r>
            <a:endParaRPr lang="th-TH" sz="1600" b="1">
              <a:solidFill>
                <a:srgbClr val="0070C0"/>
              </a:solidFill>
              <a:latin typeface="Tahoma" pitchFamily="34" charset="0"/>
              <a:cs typeface="Tahoma" pitchFamily="34" charset="0"/>
            </a:endParaRPr>
          </a:p>
          <a:p>
            <a:pPr>
              <a:buFont typeface="Arial" pitchFamily="34" charset="0"/>
              <a:buChar char="•"/>
            </a:pPr>
            <a:r>
              <a:rPr lang="th-TH" sz="1600" b="1">
                <a:solidFill>
                  <a:srgbClr val="0070C0"/>
                </a:solidFill>
                <a:latin typeface="Tahoma" pitchFamily="34" charset="0"/>
                <a:cs typeface="Tahoma" pitchFamily="34" charset="0"/>
              </a:rPr>
              <a:t> </a:t>
            </a:r>
            <a:r>
              <a:rPr lang="en-US" sz="1600" b="1">
                <a:solidFill>
                  <a:srgbClr val="0070C0"/>
                </a:solidFill>
                <a:latin typeface="Tahoma" pitchFamily="34" charset="0"/>
                <a:cs typeface="Tahoma" pitchFamily="34" charset="0"/>
              </a:rPr>
              <a:t>Aachen University (Germany)</a:t>
            </a:r>
          </a:p>
          <a:p>
            <a:pPr>
              <a:buFont typeface="Arial" pitchFamily="34" charset="0"/>
              <a:buChar char="•"/>
            </a:pPr>
            <a:r>
              <a:rPr lang="en-US" sz="1600" b="1">
                <a:solidFill>
                  <a:srgbClr val="0070C0"/>
                </a:solidFill>
                <a:latin typeface="Tahoma" pitchFamily="34" charset="0"/>
                <a:cs typeface="Tahoma" pitchFamily="34" charset="0"/>
              </a:rPr>
              <a:t> Railway Technology Research Institute (Japan)</a:t>
            </a:r>
          </a:p>
          <a:p>
            <a:pPr>
              <a:buFont typeface="Arial" pitchFamily="34" charset="0"/>
              <a:buChar char="•"/>
            </a:pPr>
            <a:r>
              <a:rPr lang="en-US" sz="1600" b="1">
                <a:solidFill>
                  <a:srgbClr val="0070C0"/>
                </a:solidFill>
                <a:latin typeface="Tahoma" pitchFamily="34" charset="0"/>
                <a:cs typeface="Tahoma" pitchFamily="34" charset="0"/>
              </a:rPr>
              <a:t> JR East Company (Japan)</a:t>
            </a:r>
          </a:p>
          <a:p>
            <a:pPr>
              <a:buFont typeface="Arial" pitchFamily="34" charset="0"/>
              <a:buChar char="•"/>
            </a:pPr>
            <a:r>
              <a:rPr lang="en-US" sz="1600" b="1">
                <a:solidFill>
                  <a:srgbClr val="0070C0"/>
                </a:solidFill>
                <a:latin typeface="Tahoma" pitchFamily="34" charset="0"/>
                <a:cs typeface="Tahoma" pitchFamily="34" charset="0"/>
              </a:rPr>
              <a:t> etc.</a:t>
            </a:r>
          </a:p>
        </p:txBody>
      </p:sp>
      <p:sp>
        <p:nvSpPr>
          <p:cNvPr id="22" name="Rectangle 21"/>
          <p:cNvSpPr/>
          <p:nvPr/>
        </p:nvSpPr>
        <p:spPr>
          <a:xfrm>
            <a:off x="3492500" y="4221163"/>
            <a:ext cx="2735263" cy="990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a:buFontTx/>
              <a:buChar char="-"/>
            </a:pPr>
            <a:r>
              <a:rPr lang="th-TH" sz="1800">
                <a:solidFill>
                  <a:srgbClr val="595959"/>
                </a:solidFill>
                <a:latin typeface="Tahoma" pitchFamily="34" charset="0"/>
                <a:cs typeface="Tahoma" pitchFamily="34" charset="0"/>
              </a:rPr>
              <a:t> </a:t>
            </a:r>
            <a:r>
              <a:rPr lang="en-US" sz="1800">
                <a:solidFill>
                  <a:srgbClr val="595959"/>
                </a:solidFill>
                <a:latin typeface="Tahoma" pitchFamily="34" charset="0"/>
                <a:cs typeface="Tahoma" pitchFamily="34" charset="0"/>
              </a:rPr>
              <a:t>Promote/support/ facilitate HRD, joint</a:t>
            </a:r>
          </a:p>
          <a:p>
            <a:r>
              <a:rPr lang="en-US" sz="1800">
                <a:solidFill>
                  <a:srgbClr val="595959"/>
                </a:solidFill>
                <a:latin typeface="Tahoma" pitchFamily="34" charset="0"/>
                <a:cs typeface="Tahoma" pitchFamily="34" charset="0"/>
              </a:rPr>
              <a:t>R&amp;D, tech. collaboration between university &amp; industry and Thailand and overseas </a:t>
            </a:r>
            <a:endParaRPr lang="th-TH" sz="1800">
              <a:solidFill>
                <a:srgbClr val="595959"/>
              </a:solidFill>
              <a:latin typeface="Tahoma" pitchFamily="34" charset="0"/>
              <a:cs typeface="Tahoma" pitchFamily="34" charset="0"/>
            </a:endParaRPr>
          </a:p>
          <a:p>
            <a:pPr>
              <a:buFontTx/>
              <a:buChar char="-"/>
            </a:pPr>
            <a:endParaRPr lang="en-US" sz="1800">
              <a:solidFill>
                <a:srgbClr val="595959"/>
              </a:solidFill>
              <a:latin typeface="Tahoma" pitchFamily="34" charset="0"/>
              <a:cs typeface="Tahoma" pitchFamily="34" charset="0"/>
            </a:endParaRPr>
          </a:p>
        </p:txBody>
      </p:sp>
      <p:sp>
        <p:nvSpPr>
          <p:cNvPr id="53263" name="TextBox 13"/>
          <p:cNvSpPr txBox="1">
            <a:spLocks noChangeArrowheads="1"/>
          </p:cNvSpPr>
          <p:nvPr/>
        </p:nvSpPr>
        <p:spPr bwMode="auto">
          <a:xfrm>
            <a:off x="179388" y="5300663"/>
            <a:ext cx="3240087" cy="1200150"/>
          </a:xfrm>
          <a:prstGeom prst="rect">
            <a:avLst/>
          </a:prstGeom>
          <a:noFill/>
          <a:ln w="9525">
            <a:noFill/>
            <a:miter lim="800000"/>
            <a:headEnd/>
            <a:tailEnd/>
          </a:ln>
        </p:spPr>
        <p:txBody>
          <a:bodyPr>
            <a:spAutoFit/>
          </a:bodyPr>
          <a:lstStyle/>
          <a:p>
            <a:pPr>
              <a:buFontTx/>
              <a:buChar char="-"/>
            </a:pPr>
            <a:r>
              <a:rPr lang="en-US" sz="1800">
                <a:solidFill>
                  <a:srgbClr val="00B050"/>
                </a:solidFill>
                <a:latin typeface="Tahoma" pitchFamily="34" charset="0"/>
                <a:cs typeface="Tahoma" pitchFamily="34" charset="0"/>
              </a:rPr>
              <a:t> Education e.g. training </a:t>
            </a:r>
          </a:p>
          <a:p>
            <a:r>
              <a:rPr lang="en-US" sz="1800">
                <a:solidFill>
                  <a:srgbClr val="00B050"/>
                </a:solidFill>
                <a:latin typeface="Tahoma" pitchFamily="34" charset="0"/>
                <a:cs typeface="Tahoma" pitchFamily="34" charset="0"/>
              </a:rPr>
              <a:t>  and course and curriculum   </a:t>
            </a:r>
          </a:p>
          <a:p>
            <a:r>
              <a:rPr lang="en-US" sz="1800">
                <a:solidFill>
                  <a:srgbClr val="00B050"/>
                </a:solidFill>
                <a:latin typeface="Tahoma" pitchFamily="34" charset="0"/>
                <a:cs typeface="Tahoma" pitchFamily="34" charset="0"/>
              </a:rPr>
              <a:t>  development</a:t>
            </a:r>
            <a:r>
              <a:rPr lang="th-TH" sz="1800">
                <a:solidFill>
                  <a:srgbClr val="00B050"/>
                </a:solidFill>
                <a:latin typeface="Tahoma" pitchFamily="34" charset="0"/>
                <a:cs typeface="Tahoma" pitchFamily="34" charset="0"/>
              </a:rPr>
              <a:t> </a:t>
            </a:r>
            <a:endParaRPr lang="en-US" sz="1800">
              <a:solidFill>
                <a:srgbClr val="00B050"/>
              </a:solidFill>
              <a:latin typeface="Tahoma" pitchFamily="34" charset="0"/>
              <a:cs typeface="Tahoma" pitchFamily="34" charset="0"/>
            </a:endParaRPr>
          </a:p>
          <a:p>
            <a:pPr>
              <a:buFontTx/>
              <a:buChar char="-"/>
            </a:pPr>
            <a:r>
              <a:rPr lang="en-US" sz="1800">
                <a:solidFill>
                  <a:srgbClr val="00B050"/>
                </a:solidFill>
                <a:latin typeface="Tahoma" pitchFamily="34" charset="0"/>
                <a:cs typeface="Tahoma" pitchFamily="34" charset="0"/>
              </a:rPr>
              <a:t> Exchange of researchers</a:t>
            </a:r>
            <a:endParaRPr lang="th-TH" sz="1800">
              <a:solidFill>
                <a:srgbClr val="00B050"/>
              </a:solidFill>
              <a:latin typeface="Tahoma" pitchFamily="34" charset="0"/>
              <a:cs typeface="Tahoma" pitchFamily="34" charset="0"/>
            </a:endParaRPr>
          </a:p>
        </p:txBody>
      </p:sp>
      <p:sp>
        <p:nvSpPr>
          <p:cNvPr id="53264" name="TextBox 13"/>
          <p:cNvSpPr txBox="1">
            <a:spLocks noChangeArrowheads="1"/>
          </p:cNvSpPr>
          <p:nvPr/>
        </p:nvSpPr>
        <p:spPr bwMode="auto">
          <a:xfrm>
            <a:off x="6084888" y="4914900"/>
            <a:ext cx="2951162" cy="1754188"/>
          </a:xfrm>
          <a:prstGeom prst="rect">
            <a:avLst/>
          </a:prstGeom>
          <a:noFill/>
          <a:ln w="9525">
            <a:noFill/>
            <a:miter lim="800000"/>
            <a:headEnd/>
            <a:tailEnd/>
          </a:ln>
        </p:spPr>
        <p:txBody>
          <a:bodyPr>
            <a:spAutoFit/>
          </a:bodyPr>
          <a:lstStyle/>
          <a:p>
            <a:pPr>
              <a:buFontTx/>
              <a:buChar char="-"/>
            </a:pPr>
            <a:r>
              <a:rPr lang="en-US" sz="1800">
                <a:solidFill>
                  <a:srgbClr val="C00000"/>
                </a:solidFill>
                <a:latin typeface="Tahoma" pitchFamily="34" charset="0"/>
                <a:cs typeface="Tahoma" pitchFamily="34" charset="0"/>
              </a:rPr>
              <a:t> Partner in education e.g.  </a:t>
            </a:r>
          </a:p>
          <a:p>
            <a:r>
              <a:rPr lang="en-US" sz="1800">
                <a:solidFill>
                  <a:srgbClr val="C00000"/>
                </a:solidFill>
                <a:latin typeface="Tahoma" pitchFamily="34" charset="0"/>
                <a:cs typeface="Tahoma" pitchFamily="34" charset="0"/>
              </a:rPr>
              <a:t>  training and course and </a:t>
            </a:r>
          </a:p>
          <a:p>
            <a:r>
              <a:rPr lang="en-US" sz="1800">
                <a:solidFill>
                  <a:srgbClr val="C00000"/>
                </a:solidFill>
                <a:latin typeface="Tahoma" pitchFamily="34" charset="0"/>
                <a:cs typeface="Tahoma" pitchFamily="34" charset="0"/>
              </a:rPr>
              <a:t>  curriculum development,  </a:t>
            </a:r>
          </a:p>
          <a:p>
            <a:r>
              <a:rPr lang="en-US" sz="1800">
                <a:solidFill>
                  <a:srgbClr val="C00000"/>
                </a:solidFill>
                <a:latin typeface="Tahoma" pitchFamily="34" charset="0"/>
                <a:cs typeface="Tahoma" pitchFamily="34" charset="0"/>
              </a:rPr>
              <a:t>  internship, joint R&amp;D and   </a:t>
            </a:r>
          </a:p>
          <a:p>
            <a:r>
              <a:rPr lang="en-US" sz="1800">
                <a:solidFill>
                  <a:srgbClr val="C00000"/>
                </a:solidFill>
                <a:latin typeface="Tahoma" pitchFamily="34" charset="0"/>
                <a:cs typeface="Tahoma" pitchFamily="34" charset="0"/>
              </a:rPr>
              <a:t>  technology development</a:t>
            </a:r>
          </a:p>
          <a:p>
            <a:r>
              <a:rPr lang="en-US" sz="1800">
                <a:solidFill>
                  <a:srgbClr val="C00000"/>
                </a:solidFill>
                <a:latin typeface="Tahoma" pitchFamily="34" charset="0"/>
                <a:cs typeface="Tahoma" pitchFamily="34" charset="0"/>
              </a:rPr>
              <a:t>- Support scholarship</a:t>
            </a:r>
            <a:endParaRPr lang="th-TH" sz="1800">
              <a:solidFill>
                <a:srgbClr val="C00000"/>
              </a:solidFill>
              <a:latin typeface="Tahoma" pitchFamily="34" charset="0"/>
              <a:cs typeface="Tahoma" pitchFamily="34" charset="0"/>
            </a:endParaRPr>
          </a:p>
        </p:txBody>
      </p:sp>
      <p:pic>
        <p:nvPicPr>
          <p:cNvPr id="21" name="Picture 20" descr="2503"/>
          <p:cNvPicPr>
            <a:picLocks noChangeAspect="1" noChangeArrowheads="1"/>
          </p:cNvPicPr>
          <p:nvPr/>
        </p:nvPicPr>
        <p:blipFill>
          <a:blip r:embed="rId2" cstate="print"/>
          <a:srcRect/>
          <a:stretch>
            <a:fillRect/>
          </a:stretch>
        </p:blipFill>
        <p:spPr bwMode="auto">
          <a:xfrm>
            <a:off x="179512" y="64789"/>
            <a:ext cx="1656184" cy="1131963"/>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sp>
        <p:nvSpPr>
          <p:cNvPr id="28" name="Slide Number Placeholder 3"/>
          <p:cNvSpPr>
            <a:spLocks noGrp="1"/>
          </p:cNvSpPr>
          <p:nvPr>
            <p:ph type="sldNum" sz="quarter" idx="12"/>
          </p:nvPr>
        </p:nvSpPr>
        <p:spPr>
          <a:xfrm>
            <a:off x="6975475" y="6448425"/>
            <a:ext cx="2133600" cy="365125"/>
          </a:xfrm>
        </p:spPr>
        <p:txBody>
          <a:bodyPr/>
          <a:lstStyle/>
          <a:p>
            <a:fld id="{F6B53CCC-1E6D-42EF-B93B-3C66FA3DB8C4}" type="slidenum">
              <a:rPr lang="th-TH" sz="3200"/>
              <a:pPr/>
              <a:t>84</a:t>
            </a:fld>
            <a:endParaRPr lang="th-TH" sz="3200"/>
          </a:p>
        </p:txBody>
      </p:sp>
      <p:pic>
        <p:nvPicPr>
          <p:cNvPr id="53267" name="Picture 7" descr="E:\BOW\0ther\LOGO\STI_Final_Logo_Web1.jpg"/>
          <p:cNvPicPr>
            <a:picLocks noChangeAspect="1" noChangeArrowheads="1"/>
          </p:cNvPicPr>
          <p:nvPr/>
        </p:nvPicPr>
        <p:blipFill>
          <a:blip r:embed="rId3" cstate="print"/>
          <a:srcRect b="6883"/>
          <a:stretch>
            <a:fillRect/>
          </a:stretch>
        </p:blipFill>
        <p:spPr bwMode="auto">
          <a:xfrm>
            <a:off x="8694738" y="0"/>
            <a:ext cx="449262" cy="579438"/>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4716463" y="981075"/>
            <a:ext cx="4176712" cy="55435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endParaRPr lang="th-TH">
              <a:solidFill>
                <a:srgbClr val="000000"/>
              </a:solidFill>
            </a:endParaRPr>
          </a:p>
        </p:txBody>
      </p:sp>
      <p:sp>
        <p:nvSpPr>
          <p:cNvPr id="3" name="Rectangle 2"/>
          <p:cNvSpPr txBox="1">
            <a:spLocks noChangeArrowheads="1"/>
          </p:cNvSpPr>
          <p:nvPr/>
        </p:nvSpPr>
        <p:spPr>
          <a:xfrm>
            <a:off x="1476375" y="188913"/>
            <a:ext cx="7897813" cy="611187"/>
          </a:xfrm>
          <a:prstGeom prst="rect">
            <a:avLst/>
          </a:prstGeom>
        </p:spPr>
        <p:txBody>
          <a:bodyPr anchor="ctr">
            <a:normAutofit/>
          </a:bodyPr>
          <a:lstStyle/>
          <a:p>
            <a:pPr defTabSz="622300">
              <a:lnSpc>
                <a:spcPct val="90000"/>
              </a:lnSpc>
              <a:spcAft>
                <a:spcPct val="35000"/>
              </a:spcAft>
            </a:pPr>
            <a:r>
              <a:rPr lang="th-TH" sz="3200" b="1">
                <a:effectLst>
                  <a:outerShdw blurRad="38100" dist="38100" dir="2700000" algn="tl">
                    <a:srgbClr val="C0C0C0"/>
                  </a:outerShdw>
                </a:effectLst>
                <a:latin typeface="Browallia New" pitchFamily="34" charset="-34"/>
                <a:cs typeface="Browallia New" pitchFamily="34" charset="-34"/>
              </a:rPr>
              <a:t>แผนงานพัฒนาสมรรถนะกำลังคนในอุตสาหกรรมยางล้อ</a:t>
            </a:r>
          </a:p>
        </p:txBody>
      </p:sp>
      <p:cxnSp>
        <p:nvCxnSpPr>
          <p:cNvPr id="4" name="Straight Connector 8"/>
          <p:cNvCxnSpPr/>
          <p:nvPr/>
        </p:nvCxnSpPr>
        <p:spPr>
          <a:xfrm>
            <a:off x="468313" y="836613"/>
            <a:ext cx="82296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2"/>
          <p:cNvSpPr txBox="1">
            <a:spLocks noChangeArrowheads="1"/>
          </p:cNvSpPr>
          <p:nvPr/>
        </p:nvSpPr>
        <p:spPr>
          <a:xfrm>
            <a:off x="179388" y="4149725"/>
            <a:ext cx="4321175" cy="2447925"/>
          </a:xfrm>
          <a:prstGeom prst="rect">
            <a:avLst/>
          </a:prstGeom>
        </p:spPr>
        <p:txBody>
          <a:bodyPr anchor="ctr">
            <a:normAutofit/>
          </a:bodyPr>
          <a:lstStyle/>
          <a:p>
            <a:pPr marL="114300" lvl="1" indent="-114300" defTabSz="622300">
              <a:lnSpc>
                <a:spcPct val="90000"/>
              </a:lnSpc>
              <a:spcAft>
                <a:spcPct val="15000"/>
              </a:spcAft>
            </a:pPr>
            <a:r>
              <a:rPr lang="th-TH" sz="1600" b="1">
                <a:solidFill>
                  <a:srgbClr val="953735"/>
                </a:solidFill>
                <a:latin typeface="Tahoma" pitchFamily="34" charset="0"/>
                <a:cs typeface="Tahoma" pitchFamily="34" charset="0"/>
              </a:rPr>
              <a:t>อุปสรรคในการพัฒนาอุตสาหกรรมยางล้อ</a:t>
            </a:r>
          </a:p>
          <a:p>
            <a:pPr marL="114300" lvl="1" indent="-114300" defTabSz="622300">
              <a:lnSpc>
                <a:spcPct val="90000"/>
              </a:lnSpc>
              <a:spcAft>
                <a:spcPct val="15000"/>
              </a:spcAft>
              <a:buFontTx/>
              <a:buChar char="•"/>
            </a:pPr>
            <a:r>
              <a:rPr lang="th-TH" sz="1600">
                <a:latin typeface="Tahoma" pitchFamily="34" charset="0"/>
                <a:cs typeface="Tahoma" pitchFamily="34" charset="0"/>
              </a:rPr>
              <a:t> บุคลากรขาดแคลนความรู้พื้นฐานและความรู้เฉพาะทาง</a:t>
            </a:r>
          </a:p>
          <a:p>
            <a:pPr marL="114300" lvl="1" indent="-114300" defTabSz="622300">
              <a:lnSpc>
                <a:spcPct val="90000"/>
              </a:lnSpc>
              <a:spcAft>
                <a:spcPct val="15000"/>
              </a:spcAft>
              <a:buFontTx/>
              <a:buChar char="•"/>
            </a:pPr>
            <a:r>
              <a:rPr lang="th-TH" sz="1600">
                <a:latin typeface="Tahoma" pitchFamily="34" charset="0"/>
                <a:cs typeface="Tahoma" pitchFamily="34" charset="0"/>
              </a:rPr>
              <a:t> ขาดแคลนบุคลากรวิจัย</a:t>
            </a:r>
          </a:p>
          <a:p>
            <a:pPr marL="114300" lvl="1" indent="-114300" defTabSz="622300">
              <a:lnSpc>
                <a:spcPct val="90000"/>
              </a:lnSpc>
              <a:spcAft>
                <a:spcPct val="15000"/>
              </a:spcAft>
              <a:buFontTx/>
              <a:buChar char="•"/>
            </a:pPr>
            <a:r>
              <a:rPr lang="th-TH" sz="1600">
                <a:latin typeface="Tahoma" pitchFamily="34" charset="0"/>
                <a:cs typeface="Tahoma" pitchFamily="34" charset="0"/>
              </a:rPr>
              <a:t> ขาดแคลนงานวิจัยเชิงพาณิชย์</a:t>
            </a:r>
          </a:p>
          <a:p>
            <a:pPr marL="114300" lvl="1" indent="-114300" defTabSz="622300">
              <a:lnSpc>
                <a:spcPct val="90000"/>
              </a:lnSpc>
              <a:spcAft>
                <a:spcPct val="15000"/>
              </a:spcAft>
              <a:buFontTx/>
              <a:buChar char="•"/>
            </a:pPr>
            <a:r>
              <a:rPr lang="th-TH" sz="1600">
                <a:latin typeface="Tahoma" pitchFamily="34" charset="0"/>
                <a:cs typeface="Tahoma" pitchFamily="34" charset="0"/>
              </a:rPr>
              <a:t> ขาดหน่วยงานที่ทำหน้าที่เชื่อมโยงภาคอุตสาหกรรมและภาครัฐ รวมถึงภาคการศึกษาทั้งในและนอกประเทศ เพื่อร่วมกันแก้โจทย์ที่ทางภาคการผลิตต้องการ</a:t>
            </a:r>
          </a:p>
        </p:txBody>
      </p:sp>
      <p:sp>
        <p:nvSpPr>
          <p:cNvPr id="54278" name="Rectangle 2"/>
          <p:cNvSpPr txBox="1">
            <a:spLocks noChangeArrowheads="1"/>
          </p:cNvSpPr>
          <p:nvPr/>
        </p:nvSpPr>
        <p:spPr bwMode="auto">
          <a:xfrm>
            <a:off x="4787900" y="1196975"/>
            <a:ext cx="4176713" cy="5446713"/>
          </a:xfrm>
          <a:prstGeom prst="rect">
            <a:avLst/>
          </a:prstGeom>
          <a:noFill/>
          <a:ln w="9525">
            <a:noFill/>
            <a:miter lim="800000"/>
            <a:headEnd/>
            <a:tailEnd/>
          </a:ln>
        </p:spPr>
        <p:txBody>
          <a:bodyPr/>
          <a:lstStyle/>
          <a:p>
            <a:pPr algn="ctr" eaLnBrk="0" hangingPunct="0">
              <a:lnSpc>
                <a:spcPct val="120000"/>
              </a:lnSpc>
              <a:spcBef>
                <a:spcPts val="1200"/>
              </a:spcBef>
              <a:tabLst>
                <a:tab pos="457200" algn="l"/>
              </a:tabLst>
            </a:pPr>
            <a:r>
              <a:rPr lang="th-TH" sz="2000" b="1">
                <a:solidFill>
                  <a:srgbClr val="C00000"/>
                </a:solidFill>
                <a:latin typeface="Tahoma" pitchFamily="34" charset="0"/>
                <a:cs typeface="Tahoma" pitchFamily="34" charset="0"/>
              </a:rPr>
              <a:t>แนวทางการดำเนินงานเพื่อเพิ่มความสามารถภาคอุตสาหกรรม</a:t>
            </a:r>
          </a:p>
          <a:p>
            <a:pPr marL="114300" lvl="1" indent="-114300">
              <a:lnSpc>
                <a:spcPct val="90000"/>
              </a:lnSpc>
              <a:spcBef>
                <a:spcPts val="1200"/>
              </a:spcBef>
              <a:spcAft>
                <a:spcPct val="15000"/>
              </a:spcAft>
              <a:buFontTx/>
              <a:buChar char="•"/>
              <a:tabLst>
                <a:tab pos="457200" algn="l"/>
              </a:tabLst>
            </a:pPr>
            <a:r>
              <a:rPr lang="th-TH" sz="2000">
                <a:latin typeface="Tahoma" pitchFamily="34" charset="0"/>
                <a:cs typeface="Tahoma" pitchFamily="34" charset="0"/>
              </a:rPr>
              <a:t> โปรแกรมพัฒนาบุคลากร </a:t>
            </a:r>
            <a:r>
              <a:rPr lang="th-TH" sz="2000">
                <a:solidFill>
                  <a:srgbClr val="FF0000"/>
                </a:solidFill>
                <a:latin typeface="Tahoma" pitchFamily="34" charset="0"/>
                <a:cs typeface="Tahoma" pitchFamily="34" charset="0"/>
              </a:rPr>
              <a:t>จำนวน </a:t>
            </a:r>
            <a:r>
              <a:rPr lang="en-US" sz="2000">
                <a:solidFill>
                  <a:srgbClr val="FF0000"/>
                </a:solidFill>
                <a:latin typeface="Tahoma" pitchFamily="34" charset="0"/>
                <a:cs typeface="Tahoma" pitchFamily="34" charset="0"/>
              </a:rPr>
              <a:t>100 </a:t>
            </a:r>
            <a:r>
              <a:rPr lang="th-TH" sz="2000">
                <a:solidFill>
                  <a:srgbClr val="FF0000"/>
                </a:solidFill>
                <a:latin typeface="Tahoma" pitchFamily="34" charset="0"/>
                <a:cs typeface="Tahoma" pitchFamily="34" charset="0"/>
              </a:rPr>
              <a:t>คนต่อปี</a:t>
            </a:r>
            <a:r>
              <a:rPr lang="th-TH" sz="2000">
                <a:latin typeface="Tahoma" pitchFamily="34" charset="0"/>
                <a:cs typeface="Tahoma" pitchFamily="34" charset="0"/>
              </a:rPr>
              <a:t> (ผ่านการฝึกอบรม และการสร้างผู้เชี่ยวชาญในโรงงาน การจัดหลักสูตรการศึกษาร่วมระหว่างอุตสาหกรรมและมหาวิทยาลัย)  </a:t>
            </a:r>
          </a:p>
          <a:p>
            <a:pPr marL="114300" lvl="1" indent="-114300">
              <a:lnSpc>
                <a:spcPct val="90000"/>
              </a:lnSpc>
              <a:spcBef>
                <a:spcPts val="1200"/>
              </a:spcBef>
              <a:spcAft>
                <a:spcPct val="15000"/>
              </a:spcAft>
              <a:buFontTx/>
              <a:buChar char="•"/>
              <a:tabLst>
                <a:tab pos="457200" algn="l"/>
              </a:tabLst>
            </a:pPr>
            <a:r>
              <a:rPr lang="th-TH" sz="2000">
                <a:latin typeface="Tahoma" pitchFamily="34" charset="0"/>
                <a:cs typeface="Tahoma" pitchFamily="34" charset="0"/>
              </a:rPr>
              <a:t> พัฒนาระบบบริหารจัดการความรู้ด้าน วทน. เพื่ออุตสาหกรรม</a:t>
            </a:r>
          </a:p>
          <a:p>
            <a:pPr marL="114300" lvl="1" indent="-114300">
              <a:lnSpc>
                <a:spcPct val="90000"/>
              </a:lnSpc>
              <a:spcBef>
                <a:spcPts val="1200"/>
              </a:spcBef>
              <a:spcAft>
                <a:spcPct val="15000"/>
              </a:spcAft>
              <a:buFontTx/>
              <a:buChar char="•"/>
              <a:tabLst>
                <a:tab pos="457200" algn="l"/>
              </a:tabLst>
            </a:pPr>
            <a:r>
              <a:rPr lang="th-TH" sz="2000">
                <a:latin typeface="Tahoma" pitchFamily="34" charset="0"/>
                <a:cs typeface="Tahoma" pitchFamily="34" charset="0"/>
              </a:rPr>
              <a:t> พัฒนาเครือข่ายเชี่ยวชาญเพื่อเชื่อมโยงหน่วยงานที่เกี่ยวข้องให้เกิดความร่วมมือในการพัฒนาบุคลากร การถ่ายทอดเทคโนโลยี และการทำวิจัยและพัฒนา</a:t>
            </a:r>
          </a:p>
        </p:txBody>
      </p:sp>
      <p:sp>
        <p:nvSpPr>
          <p:cNvPr id="9" name="Rounded Rectangle 108"/>
          <p:cNvSpPr/>
          <p:nvPr/>
        </p:nvSpPr>
        <p:spPr bwMode="auto">
          <a:xfrm>
            <a:off x="611188" y="188913"/>
            <a:ext cx="714375" cy="571500"/>
          </a:xfrm>
          <a:prstGeom prst="roundRect">
            <a:avLst>
              <a:gd name="adj" fmla="val 10000"/>
            </a:avLst>
          </a:prstGeom>
          <a:blipFill rotWithShape="0">
            <a:blip r:embed="rId2"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4280" name="TextBox 11"/>
          <p:cNvSpPr txBox="1">
            <a:spLocks noChangeArrowheads="1"/>
          </p:cNvSpPr>
          <p:nvPr/>
        </p:nvSpPr>
        <p:spPr bwMode="auto">
          <a:xfrm>
            <a:off x="2771775" y="1104900"/>
            <a:ext cx="2087563" cy="523875"/>
          </a:xfrm>
          <a:prstGeom prst="rect">
            <a:avLst/>
          </a:prstGeom>
          <a:noFill/>
          <a:ln w="9525">
            <a:noFill/>
            <a:miter lim="800000"/>
            <a:headEnd/>
            <a:tailEnd/>
          </a:ln>
        </p:spPr>
        <p:txBody>
          <a:bodyPr>
            <a:spAutoFit/>
          </a:bodyPr>
          <a:lstStyle/>
          <a:p>
            <a:pPr algn="ctr"/>
            <a:r>
              <a:rPr lang="th-TH" sz="1400" b="1">
                <a:latin typeface="Tahoma" pitchFamily="34" charset="0"/>
                <a:cs typeface="Tahoma" pitchFamily="34" charset="0"/>
              </a:rPr>
              <a:t>ห่วงโซ่มูลค่าของยางพาราปี</a:t>
            </a:r>
            <a:r>
              <a:rPr lang="en-US" sz="1400" b="1">
                <a:latin typeface="Tahoma" pitchFamily="34" charset="0"/>
                <a:cs typeface="Tahoma" pitchFamily="34" charset="0"/>
              </a:rPr>
              <a:t> </a:t>
            </a:r>
            <a:r>
              <a:rPr lang="th-TH" sz="1400" b="1">
                <a:latin typeface="Tahoma" pitchFamily="34" charset="0"/>
                <a:cs typeface="Tahoma" pitchFamily="34" charset="0"/>
              </a:rPr>
              <a:t>พ</a:t>
            </a:r>
            <a:r>
              <a:rPr lang="en-US" sz="1400" b="1">
                <a:latin typeface="Tahoma" pitchFamily="34" charset="0"/>
                <a:cs typeface="Tahoma" pitchFamily="34" charset="0"/>
              </a:rPr>
              <a:t>.</a:t>
            </a:r>
            <a:r>
              <a:rPr lang="th-TH" sz="1400" b="1">
                <a:latin typeface="Tahoma" pitchFamily="34" charset="0"/>
                <a:cs typeface="Tahoma" pitchFamily="34" charset="0"/>
              </a:rPr>
              <a:t>ศ</a:t>
            </a:r>
            <a:r>
              <a:rPr lang="en-US" sz="1400" b="1">
                <a:latin typeface="Tahoma" pitchFamily="34" charset="0"/>
                <a:cs typeface="Tahoma" pitchFamily="34" charset="0"/>
              </a:rPr>
              <a:t>. 2552 </a:t>
            </a:r>
            <a:endParaRPr lang="th-TH" sz="1400" b="1">
              <a:latin typeface="Tahoma" pitchFamily="34" charset="0"/>
              <a:cs typeface="Tahoma" pitchFamily="34" charset="0"/>
            </a:endParaRPr>
          </a:p>
        </p:txBody>
      </p:sp>
      <p:grpSp>
        <p:nvGrpSpPr>
          <p:cNvPr id="2" name="Group 2"/>
          <p:cNvGrpSpPr>
            <a:grpSpLocks/>
          </p:cNvGrpSpPr>
          <p:nvPr/>
        </p:nvGrpSpPr>
        <p:grpSpPr bwMode="auto">
          <a:xfrm>
            <a:off x="323850" y="1052513"/>
            <a:ext cx="4176713" cy="2357437"/>
            <a:chOff x="495" y="346"/>
            <a:chExt cx="5021" cy="2163"/>
          </a:xfrm>
        </p:grpSpPr>
        <p:grpSp>
          <p:nvGrpSpPr>
            <p:cNvPr id="5" name="Group 3"/>
            <p:cNvGrpSpPr>
              <a:grpSpLocks/>
            </p:cNvGrpSpPr>
            <p:nvPr/>
          </p:nvGrpSpPr>
          <p:grpSpPr bwMode="auto">
            <a:xfrm>
              <a:off x="2919" y="1985"/>
              <a:ext cx="1748" cy="524"/>
              <a:chOff x="515" y="1466"/>
              <a:chExt cx="1748" cy="524"/>
            </a:xfrm>
          </p:grpSpPr>
          <p:pic>
            <p:nvPicPr>
              <p:cNvPr id="54299" name="Picture 4"/>
              <p:cNvPicPr>
                <a:picLocks noChangeAspect="1" noChangeArrowheads="1"/>
              </p:cNvPicPr>
              <p:nvPr/>
            </p:nvPicPr>
            <p:blipFill>
              <a:blip r:embed="rId3" cstate="print"/>
              <a:srcRect/>
              <a:stretch>
                <a:fillRect/>
              </a:stretch>
            </p:blipFill>
            <p:spPr bwMode="auto">
              <a:xfrm>
                <a:off x="515" y="1466"/>
                <a:ext cx="1748" cy="523"/>
              </a:xfrm>
              <a:prstGeom prst="rect">
                <a:avLst/>
              </a:prstGeom>
              <a:noFill/>
              <a:ln w="9525">
                <a:noFill/>
                <a:miter lim="800000"/>
                <a:headEnd/>
                <a:tailEnd/>
              </a:ln>
            </p:spPr>
          </p:pic>
          <p:sp>
            <p:nvSpPr>
              <p:cNvPr id="36" name="Text Box 5"/>
              <p:cNvSpPr txBox="1">
                <a:spLocks noChangeArrowheads="1"/>
              </p:cNvSpPr>
              <p:nvPr/>
            </p:nvSpPr>
            <p:spPr bwMode="auto">
              <a:xfrm>
                <a:off x="515" y="1531"/>
                <a:ext cx="1740" cy="459"/>
              </a:xfrm>
              <a:prstGeom prst="rect">
                <a:avLst/>
              </a:prstGeom>
              <a:noFill/>
              <a:ln w="9525">
                <a:noFill/>
                <a:miter lim="800000"/>
                <a:headEnd/>
                <a:tailEnd/>
              </a:ln>
            </p:spPr>
            <p:txBody>
              <a:bodyPr wrap="none">
                <a:spAutoFit/>
              </a:bodyPr>
              <a:lstStyle/>
              <a:p>
                <a:pPr algn="ctr">
                  <a:lnSpc>
                    <a:spcPct val="110000"/>
                  </a:lnSpc>
                </a:pPr>
                <a:r>
                  <a:rPr lang="th-TH" sz="1200" b="1">
                    <a:solidFill>
                      <a:schemeClr val="bg1"/>
                    </a:solidFill>
                    <a:effectLst>
                      <a:outerShdw blurRad="38100" dist="38100" dir="2700000" algn="tl">
                        <a:srgbClr val="C0C0C0"/>
                      </a:outerShdw>
                    </a:effectLst>
                    <a:latin typeface="Tahoma" pitchFamily="34" charset="0"/>
                    <a:cs typeface="Tahoma" pitchFamily="34" charset="0"/>
                  </a:rPr>
                  <a:t>ผลิตภัณฑ์ยาง</a:t>
                </a:r>
              </a:p>
              <a:p>
                <a:pPr algn="ctr">
                  <a:lnSpc>
                    <a:spcPct val="110000"/>
                  </a:lnSpc>
                </a:pPr>
                <a:r>
                  <a:rPr lang="th-TH" sz="1200" b="1">
                    <a:solidFill>
                      <a:schemeClr val="bg1"/>
                    </a:solidFill>
                    <a:effectLst>
                      <a:outerShdw blurRad="38100" dist="38100" dir="2700000" algn="tl">
                        <a:srgbClr val="C0C0C0"/>
                      </a:outerShdw>
                    </a:effectLst>
                    <a:latin typeface="Tahoma" pitchFamily="34" charset="0"/>
                    <a:cs typeface="Tahoma" pitchFamily="34" charset="0"/>
                  </a:rPr>
                  <a:t>150</a:t>
                </a:r>
                <a:r>
                  <a:rPr lang="en-US" sz="1200" b="1">
                    <a:solidFill>
                      <a:schemeClr val="bg1"/>
                    </a:solidFill>
                    <a:effectLst>
                      <a:outerShdw blurRad="38100" dist="38100" dir="2700000" algn="tl">
                        <a:srgbClr val="C0C0C0"/>
                      </a:outerShdw>
                    </a:effectLst>
                    <a:latin typeface="Tahoma" pitchFamily="34" charset="0"/>
                    <a:cs typeface="Tahoma" pitchFamily="34" charset="0"/>
                  </a:rPr>
                  <a:t>,000 </a:t>
                </a:r>
                <a:r>
                  <a:rPr lang="th-TH" sz="1200" b="1">
                    <a:solidFill>
                      <a:schemeClr val="bg1"/>
                    </a:solidFill>
                    <a:effectLst>
                      <a:outerShdw blurRad="38100" dist="38100" dir="2700000" algn="tl">
                        <a:srgbClr val="C0C0C0"/>
                      </a:outerShdw>
                    </a:effectLst>
                    <a:latin typeface="Tahoma" pitchFamily="34" charset="0"/>
                    <a:cs typeface="Tahoma" pitchFamily="34" charset="0"/>
                  </a:rPr>
                  <a:t>ล้านบาท</a:t>
                </a:r>
              </a:p>
            </p:txBody>
          </p:sp>
        </p:grpSp>
        <p:grpSp>
          <p:nvGrpSpPr>
            <p:cNvPr id="6" name="Group 6"/>
            <p:cNvGrpSpPr>
              <a:grpSpLocks/>
            </p:cNvGrpSpPr>
            <p:nvPr/>
          </p:nvGrpSpPr>
          <p:grpSpPr bwMode="auto">
            <a:xfrm>
              <a:off x="1620" y="346"/>
              <a:ext cx="1813" cy="476"/>
              <a:chOff x="1802" y="210"/>
              <a:chExt cx="1813" cy="476"/>
            </a:xfrm>
          </p:grpSpPr>
          <p:pic>
            <p:nvPicPr>
              <p:cNvPr id="54297" name="Picture 7"/>
              <p:cNvPicPr>
                <a:picLocks noChangeAspect="1" noChangeArrowheads="1"/>
              </p:cNvPicPr>
              <p:nvPr/>
            </p:nvPicPr>
            <p:blipFill>
              <a:blip r:embed="rId4" cstate="print"/>
              <a:srcRect/>
              <a:stretch>
                <a:fillRect/>
              </a:stretch>
            </p:blipFill>
            <p:spPr bwMode="auto">
              <a:xfrm>
                <a:off x="1837" y="210"/>
                <a:ext cx="1778" cy="449"/>
              </a:xfrm>
              <a:prstGeom prst="rect">
                <a:avLst/>
              </a:prstGeom>
              <a:noFill/>
              <a:ln w="9525">
                <a:noFill/>
                <a:miter lim="800000"/>
                <a:headEnd/>
                <a:tailEnd/>
              </a:ln>
            </p:spPr>
          </p:pic>
          <p:sp>
            <p:nvSpPr>
              <p:cNvPr id="54298" name="Text Box 8"/>
              <p:cNvSpPr txBox="1">
                <a:spLocks noChangeArrowheads="1"/>
              </p:cNvSpPr>
              <p:nvPr/>
            </p:nvSpPr>
            <p:spPr bwMode="auto">
              <a:xfrm>
                <a:off x="1802" y="262"/>
                <a:ext cx="1812" cy="424"/>
              </a:xfrm>
              <a:prstGeom prst="rect">
                <a:avLst/>
              </a:prstGeom>
              <a:noFill/>
              <a:ln w="9525">
                <a:noFill/>
                <a:miter lim="800000"/>
                <a:headEnd/>
                <a:tailEnd/>
              </a:ln>
            </p:spPr>
            <p:txBody>
              <a:bodyPr>
                <a:spAutoFit/>
              </a:bodyPr>
              <a:lstStyle/>
              <a:p>
                <a:pPr algn="ctr"/>
                <a:r>
                  <a:rPr lang="th-TH" sz="1200" b="1">
                    <a:latin typeface="Tahoma" pitchFamily="34" charset="0"/>
                    <a:cs typeface="Tahoma" pitchFamily="34" charset="0"/>
                  </a:rPr>
                  <a:t>น้ำยางสด</a:t>
                </a:r>
              </a:p>
              <a:p>
                <a:pPr algn="ctr"/>
                <a:r>
                  <a:rPr lang="th-TH" sz="1200" b="1">
                    <a:latin typeface="Tahoma" pitchFamily="34" charset="0"/>
                    <a:cs typeface="Tahoma" pitchFamily="34" charset="0"/>
                  </a:rPr>
                  <a:t>226</a:t>
                </a:r>
                <a:r>
                  <a:rPr lang="en-US" sz="1200" b="1">
                    <a:latin typeface="Tahoma" pitchFamily="34" charset="0"/>
                    <a:cs typeface="Tahoma" pitchFamily="34" charset="0"/>
                  </a:rPr>
                  <a:t>,000 </a:t>
                </a:r>
                <a:r>
                  <a:rPr lang="th-TH" sz="1200" b="1">
                    <a:latin typeface="Tahoma" pitchFamily="34" charset="0"/>
                    <a:cs typeface="Tahoma" pitchFamily="34" charset="0"/>
                  </a:rPr>
                  <a:t>ล้านบาท</a:t>
                </a:r>
              </a:p>
            </p:txBody>
          </p:sp>
        </p:grpSp>
        <p:pic>
          <p:nvPicPr>
            <p:cNvPr id="54290" name="Picture 9"/>
            <p:cNvPicPr>
              <a:picLocks noChangeAspect="1" noChangeArrowheads="1"/>
            </p:cNvPicPr>
            <p:nvPr/>
          </p:nvPicPr>
          <p:blipFill>
            <a:blip r:embed="rId5" cstate="print"/>
            <a:srcRect/>
            <a:stretch>
              <a:fillRect/>
            </a:stretch>
          </p:blipFill>
          <p:spPr bwMode="auto">
            <a:xfrm>
              <a:off x="582" y="1059"/>
              <a:ext cx="1778" cy="589"/>
            </a:xfrm>
            <a:prstGeom prst="rect">
              <a:avLst/>
            </a:prstGeom>
            <a:noFill/>
            <a:ln w="9525">
              <a:noFill/>
              <a:miter lim="800000"/>
              <a:headEnd/>
              <a:tailEnd/>
            </a:ln>
          </p:spPr>
        </p:pic>
        <p:sp>
          <p:nvSpPr>
            <p:cNvPr id="54291" name="Text Box 10"/>
            <p:cNvSpPr txBox="1">
              <a:spLocks noChangeArrowheads="1"/>
            </p:cNvSpPr>
            <p:nvPr/>
          </p:nvSpPr>
          <p:spPr bwMode="auto">
            <a:xfrm>
              <a:off x="495" y="1059"/>
              <a:ext cx="1991" cy="593"/>
            </a:xfrm>
            <a:prstGeom prst="rect">
              <a:avLst/>
            </a:prstGeom>
            <a:noFill/>
            <a:ln w="9525">
              <a:noFill/>
              <a:miter lim="800000"/>
              <a:headEnd/>
              <a:tailEnd/>
            </a:ln>
          </p:spPr>
          <p:txBody>
            <a:bodyPr>
              <a:spAutoFit/>
            </a:bodyPr>
            <a:lstStyle/>
            <a:p>
              <a:pPr algn="ctr"/>
              <a:r>
                <a:rPr lang="th-TH" sz="1200" b="1">
                  <a:latin typeface="Tahoma" pitchFamily="34" charset="0"/>
                  <a:cs typeface="Tahoma" pitchFamily="34" charset="0"/>
                </a:rPr>
                <a:t>ผลิตภัณฑ์แปรรูปขั้นต้นส่งออก</a:t>
              </a:r>
            </a:p>
            <a:p>
              <a:pPr algn="ctr"/>
              <a:r>
                <a:rPr lang="th-TH" sz="1200" b="1">
                  <a:latin typeface="Tahoma" pitchFamily="34" charset="0"/>
                  <a:cs typeface="Tahoma" pitchFamily="34" charset="0"/>
                </a:rPr>
                <a:t>223</a:t>
              </a:r>
              <a:r>
                <a:rPr lang="en-US" sz="1200" b="1">
                  <a:latin typeface="Tahoma" pitchFamily="34" charset="0"/>
                  <a:cs typeface="Tahoma" pitchFamily="34" charset="0"/>
                </a:rPr>
                <a:t>,600 </a:t>
              </a:r>
              <a:r>
                <a:rPr lang="th-TH" sz="1200" b="1">
                  <a:latin typeface="Tahoma" pitchFamily="34" charset="0"/>
                  <a:cs typeface="Tahoma" pitchFamily="34" charset="0"/>
                </a:rPr>
                <a:t>ล้านบาท</a:t>
              </a:r>
            </a:p>
          </p:txBody>
        </p:sp>
        <p:pic>
          <p:nvPicPr>
            <p:cNvPr id="54292" name="Picture 11"/>
            <p:cNvPicPr>
              <a:picLocks noChangeAspect="1" noChangeArrowheads="1"/>
            </p:cNvPicPr>
            <p:nvPr/>
          </p:nvPicPr>
          <p:blipFill>
            <a:blip r:embed="rId6" cstate="print"/>
            <a:srcRect/>
            <a:stretch>
              <a:fillRect/>
            </a:stretch>
          </p:blipFill>
          <p:spPr bwMode="auto">
            <a:xfrm rot="-1806078">
              <a:off x="2932" y="782"/>
              <a:ext cx="170" cy="385"/>
            </a:xfrm>
            <a:prstGeom prst="rect">
              <a:avLst/>
            </a:prstGeom>
            <a:noFill/>
            <a:ln w="9525">
              <a:noFill/>
              <a:miter lim="800000"/>
              <a:headEnd/>
              <a:tailEnd/>
            </a:ln>
          </p:spPr>
        </p:pic>
        <p:pic>
          <p:nvPicPr>
            <p:cNvPr id="54293" name="Picture 17"/>
            <p:cNvPicPr>
              <a:picLocks noChangeAspect="1" noChangeArrowheads="1"/>
            </p:cNvPicPr>
            <p:nvPr/>
          </p:nvPicPr>
          <p:blipFill>
            <a:blip r:embed="rId5" cstate="print"/>
            <a:srcRect/>
            <a:stretch>
              <a:fillRect/>
            </a:stretch>
          </p:blipFill>
          <p:spPr bwMode="auto">
            <a:xfrm>
              <a:off x="2573" y="1059"/>
              <a:ext cx="2510" cy="589"/>
            </a:xfrm>
            <a:prstGeom prst="rect">
              <a:avLst/>
            </a:prstGeom>
            <a:noFill/>
            <a:ln w="9525">
              <a:noFill/>
              <a:miter lim="800000"/>
              <a:headEnd/>
              <a:tailEnd/>
            </a:ln>
          </p:spPr>
        </p:pic>
        <p:pic>
          <p:nvPicPr>
            <p:cNvPr id="54294" name="Picture 18"/>
            <p:cNvPicPr>
              <a:picLocks noChangeAspect="1" noChangeArrowheads="1"/>
            </p:cNvPicPr>
            <p:nvPr/>
          </p:nvPicPr>
          <p:blipFill>
            <a:blip r:embed="rId6" cstate="print"/>
            <a:srcRect/>
            <a:stretch>
              <a:fillRect/>
            </a:stretch>
          </p:blipFill>
          <p:spPr bwMode="auto">
            <a:xfrm>
              <a:off x="3698" y="1654"/>
              <a:ext cx="178" cy="408"/>
            </a:xfrm>
            <a:prstGeom prst="rect">
              <a:avLst/>
            </a:prstGeom>
            <a:noFill/>
            <a:ln w="9525">
              <a:noFill/>
              <a:miter lim="800000"/>
              <a:headEnd/>
              <a:tailEnd/>
            </a:ln>
          </p:spPr>
        </p:pic>
        <p:pic>
          <p:nvPicPr>
            <p:cNvPr id="54295" name="Picture 19"/>
            <p:cNvPicPr>
              <a:picLocks noChangeAspect="1" noChangeArrowheads="1"/>
            </p:cNvPicPr>
            <p:nvPr/>
          </p:nvPicPr>
          <p:blipFill>
            <a:blip r:embed="rId6" cstate="print"/>
            <a:srcRect/>
            <a:stretch>
              <a:fillRect/>
            </a:stretch>
          </p:blipFill>
          <p:spPr bwMode="auto">
            <a:xfrm rot="2073805">
              <a:off x="1952" y="775"/>
              <a:ext cx="187" cy="395"/>
            </a:xfrm>
            <a:prstGeom prst="rect">
              <a:avLst/>
            </a:prstGeom>
            <a:noFill/>
            <a:ln w="9525">
              <a:noFill/>
              <a:miter lim="800000"/>
              <a:headEnd/>
              <a:tailEnd/>
            </a:ln>
          </p:spPr>
        </p:pic>
        <p:sp>
          <p:nvSpPr>
            <p:cNvPr id="54296" name="Rectangle 20"/>
            <p:cNvSpPr>
              <a:spLocks noChangeArrowheads="1"/>
            </p:cNvSpPr>
            <p:nvPr/>
          </p:nvSpPr>
          <p:spPr bwMode="auto">
            <a:xfrm>
              <a:off x="2140" y="1192"/>
              <a:ext cx="3376" cy="424"/>
            </a:xfrm>
            <a:prstGeom prst="rect">
              <a:avLst/>
            </a:prstGeom>
            <a:noFill/>
            <a:ln w="9525">
              <a:noFill/>
              <a:miter lim="800000"/>
              <a:headEnd/>
              <a:tailEnd/>
            </a:ln>
          </p:spPr>
          <p:txBody>
            <a:bodyPr>
              <a:spAutoFit/>
            </a:bodyPr>
            <a:lstStyle/>
            <a:p>
              <a:pPr algn="ctr"/>
              <a:r>
                <a:rPr lang="th-TH" sz="1200" b="1">
                  <a:latin typeface="Tahoma" pitchFamily="34" charset="0"/>
                  <a:cs typeface="Tahoma" pitchFamily="34" charset="0"/>
                </a:rPr>
                <a:t>ผลิตภัณฑ์แปรรูปขั้นต้น</a:t>
              </a:r>
            </a:p>
            <a:p>
              <a:pPr algn="ctr"/>
              <a:r>
                <a:rPr lang="th-TH" sz="1200" b="1">
                  <a:latin typeface="Tahoma" pitchFamily="34" charset="0"/>
                  <a:cs typeface="Tahoma" pitchFamily="34" charset="0"/>
                </a:rPr>
                <a:t>ใช้ในประเทศ 2</a:t>
              </a:r>
              <a:r>
                <a:rPr lang="en-US" sz="1200" b="1">
                  <a:latin typeface="Tahoma" pitchFamily="34" charset="0"/>
                  <a:cs typeface="Tahoma" pitchFamily="34" charset="0"/>
                </a:rPr>
                <a:t>6,000 </a:t>
              </a:r>
              <a:r>
                <a:rPr lang="th-TH" sz="1200" b="1">
                  <a:latin typeface="Tahoma" pitchFamily="34" charset="0"/>
                  <a:cs typeface="Tahoma" pitchFamily="34" charset="0"/>
                </a:rPr>
                <a:t>ล้านบาท</a:t>
              </a:r>
              <a:r>
                <a:rPr lang="en-US" sz="1200" b="1">
                  <a:latin typeface="Tahoma" pitchFamily="34" charset="0"/>
                  <a:cs typeface="Tahoma" pitchFamily="34" charset="0"/>
                </a:rPr>
                <a:t> </a:t>
              </a:r>
              <a:endParaRPr lang="th-TH" sz="1200" b="1">
                <a:latin typeface="Tahoma" pitchFamily="34" charset="0"/>
                <a:cs typeface="Tahoma" pitchFamily="34" charset="0"/>
              </a:endParaRPr>
            </a:p>
          </p:txBody>
        </p:sp>
      </p:grpSp>
      <p:sp>
        <p:nvSpPr>
          <p:cNvPr id="54282" name="Text Box 119"/>
          <p:cNvSpPr txBox="1">
            <a:spLocks noChangeArrowheads="1"/>
          </p:cNvSpPr>
          <p:nvPr/>
        </p:nvSpPr>
        <p:spPr bwMode="auto">
          <a:xfrm>
            <a:off x="684213" y="3429000"/>
            <a:ext cx="3816350" cy="461963"/>
          </a:xfrm>
          <a:prstGeom prst="rect">
            <a:avLst/>
          </a:prstGeom>
          <a:noFill/>
          <a:ln w="9525">
            <a:noFill/>
            <a:miter lim="800000"/>
            <a:headEnd/>
            <a:tailEnd/>
          </a:ln>
        </p:spPr>
        <p:txBody>
          <a:bodyPr>
            <a:spAutoFit/>
          </a:bodyPr>
          <a:lstStyle/>
          <a:p>
            <a:r>
              <a:rPr lang="th-TH" sz="1200">
                <a:latin typeface="Tahoma" pitchFamily="34" charset="0"/>
                <a:cs typeface="Tahoma" pitchFamily="34" charset="0"/>
              </a:rPr>
              <a:t>ที่มา </a:t>
            </a:r>
            <a:r>
              <a:rPr lang="en-US" sz="1200">
                <a:latin typeface="Tahoma" pitchFamily="34" charset="0"/>
                <a:cs typeface="Tahoma" pitchFamily="34" charset="0"/>
              </a:rPr>
              <a:t>: </a:t>
            </a:r>
            <a:r>
              <a:rPr lang="th-TH" sz="1200">
                <a:latin typeface="Tahoma" pitchFamily="34" charset="0"/>
                <a:cs typeface="Tahoma" pitchFamily="34" charset="0"/>
              </a:rPr>
              <a:t>สำนักงานเศรษฐกิจการเกษตร กระทรวงพาณิชย์</a:t>
            </a:r>
          </a:p>
          <a:p>
            <a:r>
              <a:rPr lang="th-TH" sz="1200">
                <a:latin typeface="Tahoma" pitchFamily="34" charset="0"/>
                <a:cs typeface="Tahoma" pitchFamily="34" charset="0"/>
              </a:rPr>
              <a:t>และสภาอุตสาหกรรมแห่งประเทศไทย</a:t>
            </a:r>
            <a:r>
              <a:rPr lang="en-US" sz="1200">
                <a:latin typeface="Tahoma" pitchFamily="34" charset="0"/>
                <a:cs typeface="Tahoma" pitchFamily="34" charset="0"/>
              </a:rPr>
              <a:t>,</a:t>
            </a:r>
            <a:r>
              <a:rPr lang="th-TH" sz="1200">
                <a:latin typeface="Tahoma" pitchFamily="34" charset="0"/>
                <a:cs typeface="Tahoma" pitchFamily="34" charset="0"/>
              </a:rPr>
              <a:t>ปี 2552</a:t>
            </a:r>
          </a:p>
        </p:txBody>
      </p:sp>
      <p:cxnSp>
        <p:nvCxnSpPr>
          <p:cNvPr id="26" name="Straight Connector 25"/>
          <p:cNvCxnSpPr/>
          <p:nvPr/>
        </p:nvCxnSpPr>
        <p:spPr>
          <a:xfrm>
            <a:off x="179388" y="2636838"/>
            <a:ext cx="410527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4284" name="Rectangle 26"/>
          <p:cNvSpPr>
            <a:spLocks noChangeArrowheads="1"/>
          </p:cNvSpPr>
          <p:nvPr/>
        </p:nvSpPr>
        <p:spPr bwMode="auto">
          <a:xfrm>
            <a:off x="223838" y="1104900"/>
            <a:ext cx="963612" cy="523875"/>
          </a:xfrm>
          <a:prstGeom prst="rect">
            <a:avLst/>
          </a:prstGeom>
          <a:noFill/>
          <a:ln w="9525">
            <a:noFill/>
            <a:miter lim="800000"/>
            <a:headEnd/>
            <a:tailEnd/>
          </a:ln>
        </p:spPr>
        <p:txBody>
          <a:bodyPr wrap="none">
            <a:spAutoFit/>
          </a:bodyPr>
          <a:lstStyle/>
          <a:p>
            <a:pPr algn="ctr"/>
            <a:r>
              <a:rPr lang="th-TH" sz="1400" b="1">
                <a:solidFill>
                  <a:srgbClr val="FF0000"/>
                </a:solidFill>
                <a:latin typeface="Tahoma" pitchFamily="34" charset="0"/>
                <a:cs typeface="Tahoma" pitchFamily="34" charset="0"/>
              </a:rPr>
              <a:t>มูลค่าเพิ่ม</a:t>
            </a:r>
          </a:p>
          <a:p>
            <a:pPr algn="ctr"/>
            <a:r>
              <a:rPr lang="th-TH" sz="1400" b="1">
                <a:solidFill>
                  <a:srgbClr val="FF0000"/>
                </a:solidFill>
                <a:latin typeface="Tahoma" pitchFamily="34" charset="0"/>
                <a:cs typeface="Tahoma" pitchFamily="34" charset="0"/>
              </a:rPr>
              <a:t>สูงกว่า</a:t>
            </a:r>
            <a:endParaRPr lang="th-TH">
              <a:solidFill>
                <a:srgbClr val="FF0000"/>
              </a:solidFill>
              <a:latin typeface="Calibri" pitchFamily="34" charset="0"/>
              <a:cs typeface="Cordia New" pitchFamily="34" charset="-34"/>
            </a:endParaRPr>
          </a:p>
        </p:txBody>
      </p:sp>
      <p:sp>
        <p:nvSpPr>
          <p:cNvPr id="54285" name="Rectangle 27"/>
          <p:cNvSpPr>
            <a:spLocks noChangeArrowheads="1"/>
          </p:cNvSpPr>
          <p:nvPr/>
        </p:nvSpPr>
        <p:spPr bwMode="auto">
          <a:xfrm>
            <a:off x="223838" y="2762250"/>
            <a:ext cx="963612" cy="522288"/>
          </a:xfrm>
          <a:prstGeom prst="rect">
            <a:avLst/>
          </a:prstGeom>
          <a:noFill/>
          <a:ln w="9525">
            <a:noFill/>
            <a:miter lim="800000"/>
            <a:headEnd/>
            <a:tailEnd/>
          </a:ln>
        </p:spPr>
        <p:txBody>
          <a:bodyPr wrap="none">
            <a:spAutoFit/>
          </a:bodyPr>
          <a:lstStyle/>
          <a:p>
            <a:pPr algn="ctr"/>
            <a:r>
              <a:rPr lang="th-TH" sz="1400" b="1">
                <a:solidFill>
                  <a:srgbClr val="FF0000"/>
                </a:solidFill>
                <a:latin typeface="Tahoma" pitchFamily="34" charset="0"/>
                <a:cs typeface="Tahoma" pitchFamily="34" charset="0"/>
              </a:rPr>
              <a:t>มูลค่าเพิ่ม</a:t>
            </a:r>
          </a:p>
          <a:p>
            <a:pPr algn="ctr"/>
            <a:r>
              <a:rPr lang="th-TH" sz="1400" b="1">
                <a:solidFill>
                  <a:srgbClr val="FF0000"/>
                </a:solidFill>
                <a:latin typeface="Tahoma" pitchFamily="34" charset="0"/>
                <a:cs typeface="Tahoma" pitchFamily="34" charset="0"/>
              </a:rPr>
              <a:t>ต่ำกว่า</a:t>
            </a:r>
            <a:endParaRPr lang="th-TH">
              <a:solidFill>
                <a:srgbClr val="FF0000"/>
              </a:solidFill>
              <a:latin typeface="Calibri" pitchFamily="34" charset="0"/>
              <a:cs typeface="Cordia New" pitchFamily="34" charset="-34"/>
            </a:endParaRPr>
          </a:p>
        </p:txBody>
      </p:sp>
      <p:pic>
        <p:nvPicPr>
          <p:cNvPr id="54286" name="รูปภาพ 10" descr="STI Logo.JPG"/>
          <p:cNvPicPr>
            <a:picLocks noChangeAspect="1"/>
          </p:cNvPicPr>
          <p:nvPr/>
        </p:nvPicPr>
        <p:blipFill>
          <a:blip r:embed="rId7" cstate="print"/>
          <a:srcRect/>
          <a:stretch>
            <a:fillRect/>
          </a:stretch>
        </p:blipFill>
        <p:spPr bwMode="auto">
          <a:xfrm>
            <a:off x="8534400" y="0"/>
            <a:ext cx="609600" cy="609600"/>
          </a:xfrm>
          <a:prstGeom prst="rect">
            <a:avLst/>
          </a:prstGeom>
          <a:noFill/>
          <a:ln w="9525">
            <a:noFill/>
            <a:miter lim="800000"/>
            <a:headEnd/>
            <a:tailEnd/>
          </a:ln>
        </p:spPr>
      </p:pic>
      <p:sp>
        <p:nvSpPr>
          <p:cNvPr id="54287" name="TextBox 5"/>
          <p:cNvSpPr txBox="1">
            <a:spLocks noChangeArrowheads="1"/>
          </p:cNvSpPr>
          <p:nvPr/>
        </p:nvSpPr>
        <p:spPr bwMode="auto">
          <a:xfrm>
            <a:off x="0" y="6378575"/>
            <a:ext cx="5851525" cy="460375"/>
          </a:xfrm>
          <a:prstGeom prst="rect">
            <a:avLst/>
          </a:prstGeom>
          <a:noFill/>
          <a:ln w="9525">
            <a:noFill/>
            <a:miter lim="800000"/>
            <a:headEnd/>
            <a:tailEnd/>
          </a:ln>
        </p:spPr>
        <p:txBody>
          <a:bodyPr wrap="none">
            <a:spAutoFit/>
          </a:bodyPr>
          <a:lstStyle/>
          <a:p>
            <a:r>
              <a:rPr lang="th-TH" sz="2400" i="1">
                <a:latin typeface="Browallia New" pitchFamily="34" charset="-34"/>
                <a:cs typeface="Browallia New" pitchFamily="34" charset="-34"/>
              </a:rPr>
              <a:t>สำหรับใช้หารือเป็นการภายในเท่านั้น ห้ามเผยแพร่หรือนำไปอ้างอิง</a:t>
            </a:r>
          </a:p>
        </p:txBody>
      </p:sp>
      <p:sp>
        <p:nvSpPr>
          <p:cNvPr id="30" name="Slide Number Placeholder 29"/>
          <p:cNvSpPr>
            <a:spLocks noGrp="1"/>
          </p:cNvSpPr>
          <p:nvPr>
            <p:ph type="sldNum" sz="quarter" idx="12"/>
          </p:nvPr>
        </p:nvSpPr>
        <p:spPr/>
        <p:txBody>
          <a:bodyPr/>
          <a:lstStyle/>
          <a:p>
            <a:fld id="{69ADDD85-5A9F-4E89-AC81-0A64F86A6DC6}" type="slidenum">
              <a:rPr lang="th-TH" smtClean="0"/>
              <a:pPr/>
              <a:t>85</a:t>
            </a:fld>
            <a:endParaRPr lang="th-TH"/>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28625" y="0"/>
            <a:ext cx="8229600" cy="1143000"/>
          </a:xfrm>
        </p:spPr>
        <p:txBody>
          <a:bodyPr>
            <a:normAutofit/>
          </a:bodyPr>
          <a:lstStyle/>
          <a:p>
            <a:pPr eaLnBrk="1" hangingPunct="1"/>
            <a:r>
              <a:rPr lang="th-TH" sz="2400" b="1" smtClean="0">
                <a:solidFill>
                  <a:srgbClr val="953735"/>
                </a:solidFill>
                <a:latin typeface="Tahoma" pitchFamily="34" charset="0"/>
                <a:cs typeface="Tahoma" pitchFamily="34" charset="0"/>
              </a:rPr>
              <a:t>เครือข่ายเพื่อพัฒนากำลังคนและเทคโนโลยี</a:t>
            </a:r>
            <a:br>
              <a:rPr lang="th-TH" sz="2400" b="1" smtClean="0">
                <a:solidFill>
                  <a:srgbClr val="953735"/>
                </a:solidFill>
                <a:latin typeface="Tahoma" pitchFamily="34" charset="0"/>
                <a:cs typeface="Tahoma" pitchFamily="34" charset="0"/>
              </a:rPr>
            </a:br>
            <a:r>
              <a:rPr lang="th-TH" sz="2400" b="1" smtClean="0">
                <a:solidFill>
                  <a:srgbClr val="953735"/>
                </a:solidFill>
                <a:latin typeface="Tahoma" pitchFamily="34" charset="0"/>
                <a:cs typeface="Tahoma" pitchFamily="34" charset="0"/>
              </a:rPr>
              <a:t>อุตสาหกรรมยางล้อ</a:t>
            </a:r>
            <a:endParaRPr lang="en-US" sz="2400" b="1" smtClean="0">
              <a:latin typeface="Tahoma" pitchFamily="34" charset="0"/>
              <a:cs typeface="Tahoma" pitchFamily="34" charset="0"/>
            </a:endParaRPr>
          </a:p>
        </p:txBody>
      </p:sp>
      <p:sp>
        <p:nvSpPr>
          <p:cNvPr id="7" name="Rectangle 6"/>
          <p:cNvSpPr/>
          <p:nvPr/>
        </p:nvSpPr>
        <p:spPr>
          <a:xfrm>
            <a:off x="3733800" y="3519488"/>
            <a:ext cx="2514600" cy="19573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algn="just">
              <a:buFontTx/>
              <a:buChar char="-"/>
            </a:pPr>
            <a:r>
              <a:rPr lang="th-TH" sz="1400">
                <a:solidFill>
                  <a:srgbClr val="000000"/>
                </a:solidFill>
                <a:latin typeface="Tahoma" pitchFamily="34" charset="0"/>
                <a:cs typeface="Tahoma" pitchFamily="34" charset="0"/>
              </a:rPr>
              <a:t> ประสานให้เกิดความร่วมมือระหว่างทุกหน่วยงาน</a:t>
            </a:r>
          </a:p>
          <a:p>
            <a:pPr>
              <a:buFontTx/>
              <a:buChar char="-"/>
            </a:pPr>
            <a:r>
              <a:rPr lang="th-TH" sz="1400">
                <a:solidFill>
                  <a:srgbClr val="000000"/>
                </a:solidFill>
                <a:latin typeface="Tahoma" pitchFamily="34" charset="0"/>
                <a:cs typeface="Tahoma" pitchFamily="34" charset="0"/>
              </a:rPr>
              <a:t> ส่งเสริมและสนับสนุนการผลิตและพัฒนาบุคลากร</a:t>
            </a:r>
          </a:p>
          <a:p>
            <a:pPr>
              <a:buFontTx/>
              <a:buChar char="-"/>
            </a:pPr>
            <a:r>
              <a:rPr lang="th-TH" sz="1400">
                <a:solidFill>
                  <a:srgbClr val="000000"/>
                </a:solidFill>
                <a:latin typeface="Tahoma" pitchFamily="34" charset="0"/>
                <a:cs typeface="Tahoma" pitchFamily="34" charset="0"/>
              </a:rPr>
              <a:t> ส่งเสริมและสนับสนุนการพัฒนาความสามารถการวิจัยและพัฒนาของภาคอุตสาหกรรม</a:t>
            </a:r>
          </a:p>
          <a:p>
            <a:pPr>
              <a:buFontTx/>
              <a:buChar char="-"/>
            </a:pPr>
            <a:r>
              <a:rPr lang="th-TH" sz="1400">
                <a:solidFill>
                  <a:srgbClr val="000000"/>
                </a:solidFill>
                <a:latin typeface="Tahoma" pitchFamily="34" charset="0"/>
                <a:cs typeface="Tahoma" pitchFamily="34" charset="0"/>
              </a:rPr>
              <a:t> ส่งเสริมและสนับสนุนการพัฒนาเครือข่ายเชี่ยวชาญ การถ่ายทอดเทคโนโลยี และการจัดการองค์ความรู้ตอบสนองความต้องการภาคอุตสาหกรรม</a:t>
            </a:r>
            <a:endParaRPr lang="en-US" sz="1400">
              <a:solidFill>
                <a:srgbClr val="000000"/>
              </a:solidFill>
              <a:latin typeface="Tahoma" pitchFamily="34" charset="0"/>
              <a:cs typeface="Tahoma" pitchFamily="34" charset="0"/>
            </a:endParaRPr>
          </a:p>
        </p:txBody>
      </p:sp>
      <p:sp>
        <p:nvSpPr>
          <p:cNvPr id="9" name="Oval 8"/>
          <p:cNvSpPr/>
          <p:nvPr/>
        </p:nvSpPr>
        <p:spPr>
          <a:xfrm>
            <a:off x="1090613" y="2638425"/>
            <a:ext cx="2214562" cy="1357313"/>
          </a:xfrm>
          <a:prstGeom prst="ellipse">
            <a:avLst/>
          </a:prstGeom>
          <a:solidFill>
            <a:schemeClr val="accent2">
              <a:lumMod val="40000"/>
              <a:lumOff val="60000"/>
              <a:alpha val="51000"/>
            </a:schemeClr>
          </a:solidFill>
          <a:ln>
            <a:noFill/>
          </a:ln>
        </p:spPr>
        <p:style>
          <a:lnRef idx="2">
            <a:schemeClr val="accent6"/>
          </a:lnRef>
          <a:fillRef idx="1">
            <a:schemeClr val="lt1"/>
          </a:fillRef>
          <a:effectRef idx="0">
            <a:schemeClr val="accent6"/>
          </a:effectRef>
          <a:fontRef idx="minor">
            <a:schemeClr val="dk1"/>
          </a:fontRef>
        </p:style>
        <p:txBody>
          <a:bodyPr anchor="ctr"/>
          <a:lstStyle/>
          <a:p>
            <a:pPr algn="ctr"/>
            <a:r>
              <a:rPr lang="th-TH" sz="2200">
                <a:solidFill>
                  <a:srgbClr val="000000"/>
                </a:solidFill>
              </a:rPr>
              <a:t>สถาบันวิจัย/สถาบันการศึกษา</a:t>
            </a:r>
          </a:p>
          <a:p>
            <a:pPr algn="ctr"/>
            <a:r>
              <a:rPr lang="th-TH" sz="2200">
                <a:solidFill>
                  <a:srgbClr val="000000"/>
                </a:solidFill>
              </a:rPr>
              <a:t>ในและต่างประเทศ</a:t>
            </a:r>
            <a:endParaRPr lang="en-US" sz="2200">
              <a:solidFill>
                <a:srgbClr val="000000"/>
              </a:solidFill>
              <a:cs typeface="Angsana New" pitchFamily="18" charset="-34"/>
            </a:endParaRPr>
          </a:p>
        </p:txBody>
      </p:sp>
      <p:sp>
        <p:nvSpPr>
          <p:cNvPr id="8" name="Oval 7"/>
          <p:cNvSpPr/>
          <p:nvPr/>
        </p:nvSpPr>
        <p:spPr>
          <a:xfrm>
            <a:off x="3733800" y="1004888"/>
            <a:ext cx="1990725" cy="857250"/>
          </a:xfrm>
          <a:prstGeom prst="ellipse">
            <a:avLst/>
          </a:prstGeom>
          <a:solidFill>
            <a:srgbClr val="FFFF99"/>
          </a:solidFill>
          <a:ln>
            <a:noFill/>
            <a:prstDash val="dashDot"/>
          </a:ln>
        </p:spPr>
        <p:style>
          <a:lnRef idx="2">
            <a:schemeClr val="accent6"/>
          </a:lnRef>
          <a:fillRef idx="1">
            <a:schemeClr val="lt1"/>
          </a:fillRef>
          <a:effectRef idx="0">
            <a:schemeClr val="accent6"/>
          </a:effectRef>
          <a:fontRef idx="minor">
            <a:schemeClr val="dk1"/>
          </a:fontRef>
        </p:style>
        <p:txBody>
          <a:bodyPr anchor="ctr"/>
          <a:lstStyle/>
          <a:p>
            <a:pPr algn="ctr"/>
            <a:r>
              <a:rPr lang="th-TH" sz="2000">
                <a:solidFill>
                  <a:srgbClr val="000000"/>
                </a:solidFill>
              </a:rPr>
              <a:t>ภาคอุตสาหกรรม</a:t>
            </a:r>
          </a:p>
          <a:p>
            <a:pPr algn="ctr"/>
            <a:r>
              <a:rPr lang="th-TH" sz="2000">
                <a:solidFill>
                  <a:srgbClr val="000000"/>
                </a:solidFill>
              </a:rPr>
              <a:t>ยางล้อ</a:t>
            </a:r>
          </a:p>
        </p:txBody>
      </p:sp>
      <p:sp>
        <p:nvSpPr>
          <p:cNvPr id="55302" name="TextBox 11"/>
          <p:cNvSpPr txBox="1">
            <a:spLocks noChangeArrowheads="1"/>
          </p:cNvSpPr>
          <p:nvPr/>
        </p:nvSpPr>
        <p:spPr bwMode="auto">
          <a:xfrm>
            <a:off x="5867400" y="1004888"/>
            <a:ext cx="2209800" cy="1169987"/>
          </a:xfrm>
          <a:prstGeom prst="rect">
            <a:avLst/>
          </a:prstGeom>
          <a:noFill/>
          <a:ln w="9525">
            <a:noFill/>
            <a:miter lim="800000"/>
            <a:headEnd/>
            <a:tailEnd/>
          </a:ln>
        </p:spPr>
        <p:txBody>
          <a:bodyPr>
            <a:spAutoFit/>
          </a:bodyPr>
          <a:lstStyle/>
          <a:p>
            <a:pPr>
              <a:buFontTx/>
              <a:buChar char="-"/>
            </a:pPr>
            <a:r>
              <a:rPr lang="th-TH" sz="1400">
                <a:latin typeface="Tahoma" pitchFamily="34" charset="0"/>
                <a:cs typeface="Tahoma" pitchFamily="34" charset="0"/>
              </a:rPr>
              <a:t> กำหนดโจทย์และร่วมคิดแนวทางแก้ปัญหา</a:t>
            </a:r>
          </a:p>
          <a:p>
            <a:pPr>
              <a:buFontTx/>
              <a:buChar char="-"/>
            </a:pPr>
            <a:r>
              <a:rPr lang="th-TH" sz="1400">
                <a:latin typeface="Tahoma" pitchFamily="34" charset="0"/>
                <a:cs typeface="Tahoma" pitchFamily="34" charset="0"/>
              </a:rPr>
              <a:t> สนับสนุนทางด้านเงินทุน บุคลากร เครื่องจักร เครื่องมือ เป็นต้น</a:t>
            </a:r>
          </a:p>
        </p:txBody>
      </p:sp>
      <p:sp>
        <p:nvSpPr>
          <p:cNvPr id="55303" name="TextBox 13"/>
          <p:cNvSpPr txBox="1">
            <a:spLocks noChangeArrowheads="1"/>
          </p:cNvSpPr>
          <p:nvPr/>
        </p:nvSpPr>
        <p:spPr bwMode="auto">
          <a:xfrm>
            <a:off x="914400" y="4052888"/>
            <a:ext cx="2581275" cy="1662112"/>
          </a:xfrm>
          <a:prstGeom prst="rect">
            <a:avLst/>
          </a:prstGeom>
          <a:noFill/>
          <a:ln w="9525">
            <a:noFill/>
            <a:miter lim="800000"/>
            <a:headEnd/>
            <a:tailEnd/>
          </a:ln>
        </p:spPr>
        <p:txBody>
          <a:bodyPr>
            <a:spAutoFit/>
          </a:bodyPr>
          <a:lstStyle/>
          <a:p>
            <a:r>
              <a:rPr lang="en-US" sz="1400">
                <a:latin typeface="Tahoma" pitchFamily="34" charset="0"/>
                <a:cs typeface="Tahoma" pitchFamily="34" charset="0"/>
              </a:rPr>
              <a:t>- </a:t>
            </a:r>
            <a:r>
              <a:rPr lang="th-TH" sz="1400">
                <a:latin typeface="Tahoma" pitchFamily="34" charset="0"/>
                <a:cs typeface="Tahoma" pitchFamily="34" charset="0"/>
              </a:rPr>
              <a:t>ผลิตงานวิจัยที่ตรงความต้องการ</a:t>
            </a:r>
          </a:p>
          <a:p>
            <a:pPr>
              <a:buFontTx/>
              <a:buChar char="-"/>
            </a:pPr>
            <a:r>
              <a:rPr lang="th-TH" sz="1400">
                <a:latin typeface="Tahoma" pitchFamily="34" charset="0"/>
                <a:cs typeface="Tahoma" pitchFamily="34" charset="0"/>
              </a:rPr>
              <a:t> ผลิตบุคลากรวิจัย</a:t>
            </a:r>
          </a:p>
          <a:p>
            <a:pPr>
              <a:buFontTx/>
              <a:buChar char="-"/>
            </a:pPr>
            <a:r>
              <a:rPr lang="th-TH" sz="1400">
                <a:latin typeface="Tahoma" pitchFamily="34" charset="0"/>
                <a:cs typeface="Tahoma" pitchFamily="34" charset="0"/>
              </a:rPr>
              <a:t> พัฒนาเครื่องจักรและ กระบวนการผลิต</a:t>
            </a:r>
          </a:p>
          <a:p>
            <a:pPr>
              <a:buFontTx/>
              <a:buChar char="-"/>
            </a:pPr>
            <a:r>
              <a:rPr lang="th-TH" sz="1400">
                <a:latin typeface="Tahoma" pitchFamily="34" charset="0"/>
                <a:cs typeface="Tahoma" pitchFamily="34" charset="0"/>
              </a:rPr>
              <a:t> ทำตำราด้านเทคโนโลยียางล้อ</a:t>
            </a:r>
          </a:p>
          <a:p>
            <a:pPr>
              <a:buFontTx/>
              <a:buChar char="-"/>
            </a:pPr>
            <a:r>
              <a:rPr lang="th-TH" sz="1400">
                <a:latin typeface="Tahoma" pitchFamily="34" charset="0"/>
                <a:cs typeface="Tahoma" pitchFamily="34" charset="0"/>
              </a:rPr>
              <a:t> ฝึกอบรมบุคลากร</a:t>
            </a:r>
          </a:p>
          <a:p>
            <a:pPr>
              <a:buFontTx/>
              <a:buChar char="-"/>
            </a:pPr>
            <a:endParaRPr lang="th-TH">
              <a:latin typeface="Calibri" pitchFamily="34" charset="0"/>
              <a:cs typeface="Cordia New" pitchFamily="34" charset="-34"/>
            </a:endParaRPr>
          </a:p>
        </p:txBody>
      </p:sp>
      <p:sp>
        <p:nvSpPr>
          <p:cNvPr id="16" name="Oval 7"/>
          <p:cNvSpPr/>
          <p:nvPr/>
        </p:nvSpPr>
        <p:spPr>
          <a:xfrm>
            <a:off x="6172200" y="2757488"/>
            <a:ext cx="2000250" cy="1143000"/>
          </a:xfrm>
          <a:prstGeom prst="ellipse">
            <a:avLst/>
          </a:prstGeom>
          <a:solidFill>
            <a:schemeClr val="bg2">
              <a:lumMod val="75000"/>
            </a:schemeClr>
          </a:solidFill>
          <a:ln>
            <a:noFill/>
            <a:prstDash val="dashDot"/>
          </a:ln>
        </p:spPr>
        <p:style>
          <a:lnRef idx="2">
            <a:schemeClr val="accent6"/>
          </a:lnRef>
          <a:fillRef idx="1">
            <a:schemeClr val="lt1"/>
          </a:fillRef>
          <a:effectRef idx="0">
            <a:schemeClr val="accent6"/>
          </a:effectRef>
          <a:fontRef idx="minor">
            <a:schemeClr val="dk1"/>
          </a:fontRef>
        </p:style>
        <p:txBody>
          <a:bodyPr anchor="ctr"/>
          <a:lstStyle/>
          <a:p>
            <a:pPr algn="ctr"/>
            <a:r>
              <a:rPr lang="th-TH" sz="2400">
                <a:solidFill>
                  <a:srgbClr val="000000"/>
                </a:solidFill>
              </a:rPr>
              <a:t>ห</a:t>
            </a:r>
            <a:r>
              <a:rPr lang="th-TH" sz="2200">
                <a:solidFill>
                  <a:srgbClr val="000000"/>
                </a:solidFill>
              </a:rPr>
              <a:t>น่วยงานสนับสนุนด้านเงินทุนวิจัย</a:t>
            </a:r>
          </a:p>
        </p:txBody>
      </p:sp>
      <p:sp>
        <p:nvSpPr>
          <p:cNvPr id="25" name="Oval 7"/>
          <p:cNvSpPr/>
          <p:nvPr/>
        </p:nvSpPr>
        <p:spPr>
          <a:xfrm>
            <a:off x="3733800" y="2281238"/>
            <a:ext cx="2000250" cy="1143000"/>
          </a:xfrm>
          <a:prstGeom prst="ellipse">
            <a:avLst/>
          </a:prstGeom>
          <a:solidFill>
            <a:srgbClr val="92D050"/>
          </a:solidFill>
          <a:ln>
            <a:noFill/>
            <a:prstDash val="dashDot"/>
          </a:ln>
        </p:spPr>
        <p:style>
          <a:lnRef idx="2">
            <a:schemeClr val="accent6"/>
          </a:lnRef>
          <a:fillRef idx="1">
            <a:schemeClr val="lt1"/>
          </a:fillRef>
          <a:effectRef idx="0">
            <a:schemeClr val="accent6"/>
          </a:effectRef>
          <a:fontRef idx="minor">
            <a:schemeClr val="dk1"/>
          </a:fontRef>
        </p:style>
        <p:txBody>
          <a:bodyPr anchor="ctr"/>
          <a:lstStyle/>
          <a:p>
            <a:pPr algn="ctr"/>
            <a:r>
              <a:rPr lang="en-US">
                <a:solidFill>
                  <a:srgbClr val="000000"/>
                </a:solidFill>
                <a:cs typeface="Angsana New" pitchFamily="18" charset="-34"/>
              </a:rPr>
              <a:t>THAIST</a:t>
            </a:r>
            <a:endParaRPr lang="th-TH">
              <a:solidFill>
                <a:srgbClr val="000000"/>
              </a:solidFill>
            </a:endParaRPr>
          </a:p>
        </p:txBody>
      </p:sp>
      <p:cxnSp>
        <p:nvCxnSpPr>
          <p:cNvPr id="42" name="ลูกศรเชื่อมต่อแบบตรง 41"/>
          <p:cNvCxnSpPr>
            <a:stCxn id="25" idx="2"/>
          </p:cNvCxnSpPr>
          <p:nvPr/>
        </p:nvCxnSpPr>
        <p:spPr>
          <a:xfrm rot="10800000" flipV="1">
            <a:off x="3233738" y="2852738"/>
            <a:ext cx="500062" cy="21431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5307" name="TextBox 43"/>
          <p:cNvSpPr txBox="1">
            <a:spLocks noChangeArrowheads="1"/>
          </p:cNvSpPr>
          <p:nvPr/>
        </p:nvSpPr>
        <p:spPr bwMode="auto">
          <a:xfrm>
            <a:off x="6324600" y="3976688"/>
            <a:ext cx="1752600" cy="800100"/>
          </a:xfrm>
          <a:prstGeom prst="rect">
            <a:avLst/>
          </a:prstGeom>
          <a:noFill/>
          <a:ln w="9525">
            <a:noFill/>
            <a:miter lim="800000"/>
            <a:headEnd/>
            <a:tailEnd/>
          </a:ln>
        </p:spPr>
        <p:txBody>
          <a:bodyPr>
            <a:spAutoFit/>
          </a:bodyPr>
          <a:lstStyle/>
          <a:p>
            <a:r>
              <a:rPr lang="en-US" sz="1400">
                <a:latin typeface="Tahoma" pitchFamily="34" charset="0"/>
                <a:cs typeface="Tahoma" pitchFamily="34" charset="0"/>
              </a:rPr>
              <a:t>- </a:t>
            </a:r>
            <a:r>
              <a:rPr lang="th-TH" sz="1400">
                <a:latin typeface="Tahoma" pitchFamily="34" charset="0"/>
                <a:cs typeface="Tahoma" pitchFamily="34" charset="0"/>
              </a:rPr>
              <a:t>สนับสนุนการวิจัยและพัฒนา</a:t>
            </a:r>
          </a:p>
          <a:p>
            <a:endParaRPr lang="th-TH">
              <a:latin typeface="Calibri" pitchFamily="34" charset="0"/>
              <a:cs typeface="Cordia New" pitchFamily="34" charset="-34"/>
            </a:endParaRPr>
          </a:p>
        </p:txBody>
      </p:sp>
      <p:sp>
        <p:nvSpPr>
          <p:cNvPr id="58380" name="TextBox 14"/>
          <p:cNvSpPr txBox="1">
            <a:spLocks noChangeArrowheads="1"/>
          </p:cNvSpPr>
          <p:nvPr/>
        </p:nvSpPr>
        <p:spPr bwMode="auto">
          <a:xfrm>
            <a:off x="76200" y="2505075"/>
            <a:ext cx="1219200" cy="1708150"/>
          </a:xfrm>
          <a:prstGeom prst="rect">
            <a:avLst/>
          </a:prstGeom>
          <a:noFill/>
          <a:ln w="9525">
            <a:noFill/>
            <a:miter lim="800000"/>
            <a:headEnd/>
            <a:tailEnd/>
          </a:ln>
        </p:spPr>
        <p:txBody>
          <a:bodyPr>
            <a:spAutoFit/>
          </a:bodyPr>
          <a:lstStyle/>
          <a:p>
            <a:pPr>
              <a:buFont typeface="Arial" pitchFamily="34" charset="0"/>
              <a:buChar char="•"/>
            </a:pPr>
            <a:r>
              <a:rPr lang="th-TH" sz="1400">
                <a:solidFill>
                  <a:srgbClr val="632523"/>
                </a:solidFill>
                <a:latin typeface="Calibri" pitchFamily="34" charset="0"/>
                <a:cs typeface="Cordia New" pitchFamily="34" charset="-34"/>
              </a:rPr>
              <a:t> </a:t>
            </a:r>
            <a:r>
              <a:rPr lang="th-TH" sz="1300">
                <a:solidFill>
                  <a:srgbClr val="632523"/>
                </a:solidFill>
                <a:latin typeface="Tahoma" pitchFamily="34" charset="0"/>
                <a:cs typeface="Tahoma" pitchFamily="34" charset="0"/>
              </a:rPr>
              <a:t>มจพ</a:t>
            </a:r>
            <a:r>
              <a:rPr lang="en-US" sz="1300">
                <a:solidFill>
                  <a:srgbClr val="632523"/>
                </a:solidFill>
                <a:latin typeface="Tahoma" pitchFamily="34" charset="0"/>
                <a:cs typeface="Tahoma" pitchFamily="34" charset="0"/>
              </a:rPr>
              <a:t>.</a:t>
            </a:r>
            <a:endParaRPr lang="th-TH" sz="1300">
              <a:solidFill>
                <a:srgbClr val="632523"/>
              </a:solidFill>
              <a:latin typeface="Tahoma" pitchFamily="34" charset="0"/>
              <a:cs typeface="Tahoma" pitchFamily="34" charset="0"/>
            </a:endParaRPr>
          </a:p>
          <a:p>
            <a:pPr>
              <a:buFont typeface="Arial" pitchFamily="34" charset="0"/>
              <a:buChar char="•"/>
            </a:pPr>
            <a:r>
              <a:rPr lang="th-TH" sz="1300">
                <a:solidFill>
                  <a:srgbClr val="632523"/>
                </a:solidFill>
                <a:latin typeface="Tahoma" pitchFamily="34" charset="0"/>
                <a:cs typeface="Tahoma" pitchFamily="34" charset="0"/>
              </a:rPr>
              <a:t> มหิดล</a:t>
            </a:r>
          </a:p>
          <a:p>
            <a:pPr>
              <a:buFont typeface="Arial" pitchFamily="34" charset="0"/>
              <a:buChar char="•"/>
            </a:pPr>
            <a:r>
              <a:rPr lang="th-TH" sz="1300">
                <a:solidFill>
                  <a:srgbClr val="632523"/>
                </a:solidFill>
                <a:latin typeface="Tahoma" pitchFamily="34" charset="0"/>
                <a:cs typeface="Tahoma" pitchFamily="34" charset="0"/>
              </a:rPr>
              <a:t> มอ</a:t>
            </a:r>
            <a:r>
              <a:rPr lang="en-US" sz="1300">
                <a:solidFill>
                  <a:srgbClr val="632523"/>
                </a:solidFill>
                <a:latin typeface="Tahoma" pitchFamily="34" charset="0"/>
                <a:cs typeface="Tahoma" pitchFamily="34" charset="0"/>
              </a:rPr>
              <a:t>.</a:t>
            </a:r>
          </a:p>
          <a:p>
            <a:pPr>
              <a:buFont typeface="Arial" pitchFamily="34" charset="0"/>
              <a:buChar char="•"/>
            </a:pPr>
            <a:r>
              <a:rPr lang="en-US" sz="1300">
                <a:solidFill>
                  <a:srgbClr val="632523"/>
                </a:solidFill>
                <a:latin typeface="Tahoma" pitchFamily="34" charset="0"/>
                <a:cs typeface="Tahoma" pitchFamily="34" charset="0"/>
              </a:rPr>
              <a:t> MTEC</a:t>
            </a:r>
          </a:p>
          <a:p>
            <a:pPr>
              <a:buFont typeface="Arial" pitchFamily="34" charset="0"/>
              <a:buChar char="•"/>
            </a:pPr>
            <a:r>
              <a:rPr lang="en-US" sz="1300">
                <a:solidFill>
                  <a:srgbClr val="632523"/>
                </a:solidFill>
                <a:latin typeface="Tahoma" pitchFamily="34" charset="0"/>
                <a:cs typeface="Tahoma" pitchFamily="34" charset="0"/>
              </a:rPr>
              <a:t> </a:t>
            </a:r>
            <a:r>
              <a:rPr lang="th-TH" sz="1300">
                <a:solidFill>
                  <a:srgbClr val="632523"/>
                </a:solidFill>
                <a:latin typeface="Tahoma" pitchFamily="34" charset="0"/>
                <a:cs typeface="Tahoma" pitchFamily="34" charset="0"/>
              </a:rPr>
              <a:t>สถาบันวิจัยยาง</a:t>
            </a:r>
            <a:endParaRPr lang="en-US" sz="1300">
              <a:solidFill>
                <a:srgbClr val="632523"/>
              </a:solidFill>
              <a:latin typeface="Tahoma" pitchFamily="34" charset="0"/>
              <a:cs typeface="Tahoma" pitchFamily="34" charset="0"/>
            </a:endParaRPr>
          </a:p>
          <a:p>
            <a:pPr>
              <a:buFont typeface="Arial" pitchFamily="34" charset="0"/>
              <a:buChar char="•"/>
            </a:pPr>
            <a:r>
              <a:rPr lang="en-US" sz="1300">
                <a:solidFill>
                  <a:srgbClr val="632523"/>
                </a:solidFill>
                <a:latin typeface="Tahoma" pitchFamily="34" charset="0"/>
                <a:cs typeface="Tahoma" pitchFamily="34" charset="0"/>
              </a:rPr>
              <a:t> U. of Akron</a:t>
            </a:r>
          </a:p>
          <a:p>
            <a:pPr>
              <a:buFont typeface="Arial" pitchFamily="34" charset="0"/>
              <a:buChar char="•"/>
            </a:pPr>
            <a:r>
              <a:rPr lang="en-US" sz="1300">
                <a:solidFill>
                  <a:srgbClr val="632523"/>
                </a:solidFill>
                <a:latin typeface="Tahoma" pitchFamily="34" charset="0"/>
                <a:cs typeface="Tahoma" pitchFamily="34" charset="0"/>
              </a:rPr>
              <a:t> </a:t>
            </a:r>
            <a:r>
              <a:rPr lang="th-TH" sz="1300">
                <a:solidFill>
                  <a:srgbClr val="632523"/>
                </a:solidFill>
                <a:latin typeface="Tahoma" pitchFamily="34" charset="0"/>
                <a:cs typeface="Tahoma" pitchFamily="34" charset="0"/>
              </a:rPr>
              <a:t>อื่นๆ</a:t>
            </a:r>
          </a:p>
        </p:txBody>
      </p:sp>
      <p:sp>
        <p:nvSpPr>
          <p:cNvPr id="58381" name="TextBox 16"/>
          <p:cNvSpPr txBox="1">
            <a:spLocks noChangeArrowheads="1"/>
          </p:cNvSpPr>
          <p:nvPr/>
        </p:nvSpPr>
        <p:spPr bwMode="auto">
          <a:xfrm>
            <a:off x="1828800" y="1081088"/>
            <a:ext cx="1905000" cy="692150"/>
          </a:xfrm>
          <a:prstGeom prst="rect">
            <a:avLst/>
          </a:prstGeom>
          <a:noFill/>
          <a:ln w="9525">
            <a:noFill/>
            <a:miter lim="800000"/>
            <a:headEnd/>
            <a:tailEnd/>
          </a:ln>
        </p:spPr>
        <p:txBody>
          <a:bodyPr>
            <a:spAutoFit/>
          </a:bodyPr>
          <a:lstStyle/>
          <a:p>
            <a:pPr>
              <a:buFont typeface="Arial" pitchFamily="34" charset="0"/>
              <a:buChar char="•"/>
            </a:pPr>
            <a:r>
              <a:rPr lang="th-TH" sz="1300">
                <a:solidFill>
                  <a:srgbClr val="632523"/>
                </a:solidFill>
                <a:latin typeface="Calibri" pitchFamily="34" charset="0"/>
                <a:cs typeface="Cordia New" pitchFamily="34" charset="-34"/>
              </a:rPr>
              <a:t> </a:t>
            </a:r>
            <a:r>
              <a:rPr lang="th-TH" sz="1300">
                <a:solidFill>
                  <a:srgbClr val="632523"/>
                </a:solidFill>
                <a:latin typeface="Tahoma" pitchFamily="34" charset="0"/>
                <a:cs typeface="Tahoma" pitchFamily="34" charset="0"/>
              </a:rPr>
              <a:t>กลุ่มอุตฯผลิตภัณฑ์ยาง</a:t>
            </a:r>
          </a:p>
          <a:p>
            <a:r>
              <a:rPr lang="th-TH" sz="1300">
                <a:solidFill>
                  <a:srgbClr val="632523"/>
                </a:solidFill>
                <a:latin typeface="Tahoma" pitchFamily="34" charset="0"/>
                <a:cs typeface="Tahoma" pitchFamily="34" charset="0"/>
              </a:rPr>
              <a:t>  </a:t>
            </a:r>
            <a:r>
              <a:rPr lang="en-US" sz="1300">
                <a:solidFill>
                  <a:srgbClr val="632523"/>
                </a:solidFill>
                <a:latin typeface="Tahoma" pitchFamily="34" charset="0"/>
                <a:cs typeface="Tahoma" pitchFamily="34" charset="0"/>
              </a:rPr>
              <a:t>(81 </a:t>
            </a:r>
            <a:r>
              <a:rPr lang="th-TH" sz="1300">
                <a:solidFill>
                  <a:srgbClr val="632523"/>
                </a:solidFill>
                <a:latin typeface="Tahoma" pitchFamily="34" charset="0"/>
                <a:cs typeface="Tahoma" pitchFamily="34" charset="0"/>
              </a:rPr>
              <a:t>บริษัท</a:t>
            </a:r>
            <a:r>
              <a:rPr lang="en-US" sz="1300">
                <a:solidFill>
                  <a:srgbClr val="632523"/>
                </a:solidFill>
                <a:latin typeface="Tahoma" pitchFamily="34" charset="0"/>
                <a:cs typeface="Tahoma" pitchFamily="34" charset="0"/>
              </a:rPr>
              <a:t>)</a:t>
            </a:r>
            <a:endParaRPr lang="th-TH" sz="1300">
              <a:solidFill>
                <a:srgbClr val="632523"/>
              </a:solidFill>
              <a:latin typeface="Tahoma" pitchFamily="34" charset="0"/>
              <a:cs typeface="Tahoma" pitchFamily="34" charset="0"/>
            </a:endParaRPr>
          </a:p>
          <a:p>
            <a:pPr>
              <a:buFont typeface="Arial" pitchFamily="34" charset="0"/>
              <a:buChar char="•"/>
            </a:pPr>
            <a:r>
              <a:rPr lang="th-TH" sz="1300">
                <a:solidFill>
                  <a:srgbClr val="632523"/>
                </a:solidFill>
                <a:latin typeface="Tahoma" pitchFamily="34" charset="0"/>
                <a:cs typeface="Tahoma" pitchFamily="34" charset="0"/>
              </a:rPr>
              <a:t> อื่นๆ</a:t>
            </a:r>
          </a:p>
        </p:txBody>
      </p:sp>
      <p:sp>
        <p:nvSpPr>
          <p:cNvPr id="58382" name="TextBox 17"/>
          <p:cNvSpPr txBox="1">
            <a:spLocks noChangeArrowheads="1"/>
          </p:cNvSpPr>
          <p:nvPr/>
        </p:nvSpPr>
        <p:spPr bwMode="auto">
          <a:xfrm>
            <a:off x="8153400" y="2909888"/>
            <a:ext cx="698500" cy="1169987"/>
          </a:xfrm>
          <a:prstGeom prst="rect">
            <a:avLst/>
          </a:prstGeom>
          <a:noFill/>
          <a:ln w="9525">
            <a:noFill/>
            <a:miter lim="800000"/>
            <a:headEnd/>
            <a:tailEnd/>
          </a:ln>
        </p:spPr>
        <p:txBody>
          <a:bodyPr wrap="none">
            <a:spAutoFit/>
          </a:bodyPr>
          <a:lstStyle/>
          <a:p>
            <a:pPr>
              <a:buFont typeface="Arial" pitchFamily="34" charset="0"/>
              <a:buChar char="•"/>
            </a:pPr>
            <a:r>
              <a:rPr lang="th-TH">
                <a:solidFill>
                  <a:srgbClr val="632523"/>
                </a:solidFill>
                <a:latin typeface="Calibri" pitchFamily="34" charset="0"/>
                <a:cs typeface="Cordia New" pitchFamily="34" charset="-34"/>
              </a:rPr>
              <a:t> </a:t>
            </a:r>
            <a:r>
              <a:rPr lang="th-TH" sz="1300">
                <a:solidFill>
                  <a:srgbClr val="632523"/>
                </a:solidFill>
                <a:latin typeface="Tahoma" pitchFamily="34" charset="0"/>
                <a:cs typeface="Tahoma" pitchFamily="34" charset="0"/>
              </a:rPr>
              <a:t>สกว.</a:t>
            </a:r>
          </a:p>
          <a:p>
            <a:pPr>
              <a:buFont typeface="Arial" pitchFamily="34" charset="0"/>
              <a:buChar char="•"/>
            </a:pPr>
            <a:r>
              <a:rPr lang="th-TH" sz="1300">
                <a:solidFill>
                  <a:srgbClr val="632523"/>
                </a:solidFill>
                <a:latin typeface="Tahoma" pitchFamily="34" charset="0"/>
                <a:cs typeface="Tahoma" pitchFamily="34" charset="0"/>
              </a:rPr>
              <a:t> สวทช</a:t>
            </a:r>
          </a:p>
          <a:p>
            <a:pPr>
              <a:buFont typeface="Arial" pitchFamily="34" charset="0"/>
              <a:buChar char="•"/>
            </a:pPr>
            <a:r>
              <a:rPr lang="th-TH" sz="1300">
                <a:solidFill>
                  <a:srgbClr val="632523"/>
                </a:solidFill>
                <a:latin typeface="Tahoma" pitchFamily="34" charset="0"/>
                <a:cs typeface="Tahoma" pitchFamily="34" charset="0"/>
              </a:rPr>
              <a:t> สวก</a:t>
            </a:r>
          </a:p>
          <a:p>
            <a:pPr>
              <a:buFont typeface="Arial" pitchFamily="34" charset="0"/>
              <a:buChar char="•"/>
            </a:pPr>
            <a:r>
              <a:rPr lang="th-TH" sz="1300">
                <a:solidFill>
                  <a:srgbClr val="632523"/>
                </a:solidFill>
                <a:latin typeface="Tahoma" pitchFamily="34" charset="0"/>
                <a:cs typeface="Tahoma" pitchFamily="34" charset="0"/>
              </a:rPr>
              <a:t> สกอ</a:t>
            </a:r>
          </a:p>
          <a:p>
            <a:pPr>
              <a:buFont typeface="Arial" pitchFamily="34" charset="0"/>
              <a:buChar char="•"/>
            </a:pPr>
            <a:r>
              <a:rPr lang="th-TH" sz="1300">
                <a:solidFill>
                  <a:srgbClr val="632523"/>
                </a:solidFill>
                <a:latin typeface="Tahoma" pitchFamily="34" charset="0"/>
                <a:cs typeface="Tahoma" pitchFamily="34" charset="0"/>
              </a:rPr>
              <a:t> วช</a:t>
            </a:r>
          </a:p>
        </p:txBody>
      </p:sp>
      <p:cxnSp>
        <p:nvCxnSpPr>
          <p:cNvPr id="22" name="ลูกศรเชื่อมต่อแบบตรง 21"/>
          <p:cNvCxnSpPr>
            <a:stCxn id="8" idx="4"/>
            <a:endCxn id="25" idx="0"/>
          </p:cNvCxnSpPr>
          <p:nvPr/>
        </p:nvCxnSpPr>
        <p:spPr>
          <a:xfrm rot="16200000" flipH="1">
            <a:off x="4521994" y="2069307"/>
            <a:ext cx="419100" cy="476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ลูกศรเชื่อมต่อแบบตรง 25"/>
          <p:cNvCxnSpPr>
            <a:stCxn id="25" idx="6"/>
          </p:cNvCxnSpPr>
          <p:nvPr/>
        </p:nvCxnSpPr>
        <p:spPr>
          <a:xfrm>
            <a:off x="5734050" y="2852738"/>
            <a:ext cx="438150" cy="2857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55313" name="รูปภาพ 10" descr="STI Logo.JPG"/>
          <p:cNvPicPr>
            <a:picLocks noChangeAspect="1"/>
          </p:cNvPicPr>
          <p:nvPr/>
        </p:nvPicPr>
        <p:blipFill>
          <a:blip r:embed="rId2" cstate="print"/>
          <a:srcRect/>
          <a:stretch>
            <a:fillRect/>
          </a:stretch>
        </p:blipFill>
        <p:spPr bwMode="auto">
          <a:xfrm>
            <a:off x="8534400" y="0"/>
            <a:ext cx="609600" cy="609600"/>
          </a:xfrm>
          <a:prstGeom prst="rect">
            <a:avLst/>
          </a:prstGeom>
          <a:noFill/>
          <a:ln w="9525">
            <a:noFill/>
            <a:miter lim="800000"/>
            <a:headEnd/>
            <a:tailEnd/>
          </a:ln>
        </p:spPr>
      </p:pic>
      <p:sp>
        <p:nvSpPr>
          <p:cNvPr id="21" name="Slide Number Placeholder 5"/>
          <p:cNvSpPr txBox="1">
            <a:spLocks noGrp="1"/>
          </p:cNvSpPr>
          <p:nvPr/>
        </p:nvSpPr>
        <p:spPr>
          <a:xfrm>
            <a:off x="6934200" y="6492875"/>
            <a:ext cx="2133600" cy="365125"/>
          </a:xfrm>
          <a:prstGeom prst="rect">
            <a:avLst/>
          </a:prstGeom>
          <a:noFill/>
        </p:spPr>
        <p:txBody>
          <a:bodyPr anchor="ctr"/>
          <a:lstStyle/>
          <a:p>
            <a:pPr algn="r"/>
            <a:fld id="{CF93BD79-CEA2-4E2B-8B37-EDDD7A5EA6DF}" type="slidenum">
              <a:rPr lang="th-TH" sz="1600">
                <a:solidFill>
                  <a:srgbClr val="898989"/>
                </a:solidFill>
                <a:latin typeface="Tahoma" pitchFamily="34" charset="0"/>
                <a:cs typeface="Tahoma" pitchFamily="34" charset="0"/>
              </a:rPr>
              <a:pPr algn="r"/>
              <a:t>86</a:t>
            </a:fld>
            <a:endParaRPr lang="th-TH" sz="1600">
              <a:solidFill>
                <a:srgbClr val="898989"/>
              </a:solidFill>
              <a:latin typeface="Tahoma" pitchFamily="34" charset="0"/>
              <a:cs typeface="Tahoma" pitchFamily="34" charset="0"/>
            </a:endParaRPr>
          </a:p>
        </p:txBody>
      </p:sp>
      <p:sp>
        <p:nvSpPr>
          <p:cNvPr id="55315" name="TextBox 4"/>
          <p:cNvSpPr txBox="1">
            <a:spLocks noChangeArrowheads="1"/>
          </p:cNvSpPr>
          <p:nvPr/>
        </p:nvSpPr>
        <p:spPr bwMode="auto">
          <a:xfrm>
            <a:off x="0" y="6378575"/>
            <a:ext cx="5851525" cy="460375"/>
          </a:xfrm>
          <a:prstGeom prst="rect">
            <a:avLst/>
          </a:prstGeom>
          <a:noFill/>
          <a:ln w="9525">
            <a:noFill/>
            <a:miter lim="800000"/>
            <a:headEnd/>
            <a:tailEnd/>
          </a:ln>
        </p:spPr>
        <p:txBody>
          <a:bodyPr wrap="none">
            <a:spAutoFit/>
          </a:bodyPr>
          <a:lstStyle/>
          <a:p>
            <a:r>
              <a:rPr lang="th-TH" sz="2400" i="1">
                <a:latin typeface="Browallia New" pitchFamily="34" charset="-34"/>
                <a:cs typeface="Browallia New" pitchFamily="34" charset="-34"/>
              </a:rPr>
              <a:t>สำหรับใช้หารือเป็นการภายในเท่านั้น ห้ามเผยแพร่หรือนำไปอ้างอิง</a:t>
            </a:r>
          </a:p>
        </p:txBody>
      </p:sp>
      <p:pic>
        <p:nvPicPr>
          <p:cNvPr id="59412" name="Picture 20" descr="http://www.toptireautomax.com/tire.jpg"/>
          <p:cNvPicPr>
            <a:picLocks noChangeAspect="1" noChangeArrowheads="1"/>
          </p:cNvPicPr>
          <p:nvPr/>
        </p:nvPicPr>
        <p:blipFill>
          <a:blip r:embed="rId3" cstate="print"/>
          <a:srcRect/>
          <a:stretch>
            <a:fillRect/>
          </a:stretch>
        </p:blipFill>
        <p:spPr bwMode="auto">
          <a:xfrm>
            <a:off x="304800" y="838200"/>
            <a:ext cx="1371600" cy="1238864"/>
          </a:xfrm>
          <a:prstGeom prst="rect">
            <a:avLst/>
          </a:prstGeom>
          <a:ln>
            <a:noFill/>
          </a:ln>
          <a:effectLst>
            <a:softEdge rad="112500"/>
          </a:effectLst>
        </p:spPr>
      </p:pic>
      <p:sp>
        <p:nvSpPr>
          <p:cNvPr id="23" name="Slide Number Placeholder 22"/>
          <p:cNvSpPr>
            <a:spLocks noGrp="1"/>
          </p:cNvSpPr>
          <p:nvPr>
            <p:ph type="sldNum" sz="quarter" idx="12"/>
          </p:nvPr>
        </p:nvSpPr>
        <p:spPr/>
        <p:txBody>
          <a:bodyPr/>
          <a:lstStyle/>
          <a:p>
            <a:fld id="{69ADDD85-5A9F-4E89-AC81-0A64F86A6DC6}" type="slidenum">
              <a:rPr lang="th-TH" smtClean="0"/>
              <a:pPr/>
              <a:t>86</a:t>
            </a:fld>
            <a:endParaRPr lang="th-TH"/>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492500" y="5084763"/>
            <a:ext cx="1511300" cy="720725"/>
          </a:xfrm>
          <a:prstGeom prst="rect">
            <a:avLst/>
          </a:prstGeom>
          <a:solidFill>
            <a:schemeClr val="bg1"/>
          </a:solidFill>
          <a:ln w="28575">
            <a:solidFill>
              <a:srgbClr val="FF0000"/>
            </a:solidFill>
          </a:ln>
        </p:spPr>
        <p:txBody>
          <a:bodyPr wrap="none" anchor="ctr"/>
          <a:lstStyle/>
          <a:p>
            <a:pPr algn="ctr"/>
            <a:r>
              <a:rPr lang="fr-FR" sz="2400" b="1">
                <a:effectLst>
                  <a:outerShdw blurRad="38100" dist="38100" dir="2700000" algn="tl">
                    <a:srgbClr val="C0C0C0"/>
                  </a:outerShdw>
                </a:effectLst>
                <a:latin typeface="Calibri" pitchFamily="34" charset="0"/>
              </a:rPr>
              <a:t>Others …</a:t>
            </a:r>
            <a:endParaRPr lang="th-TH" b="1">
              <a:effectLst>
                <a:outerShdw blurRad="38100" dist="38100" dir="2700000" algn="tl">
                  <a:srgbClr val="C0C0C0"/>
                </a:outerShdw>
              </a:effectLst>
              <a:latin typeface="Calibri" pitchFamily="34" charset="0"/>
              <a:cs typeface="Cordia New" pitchFamily="34" charset="-34"/>
            </a:endParaRPr>
          </a:p>
        </p:txBody>
      </p:sp>
      <p:grpSp>
        <p:nvGrpSpPr>
          <p:cNvPr id="2" name="Group 12"/>
          <p:cNvGrpSpPr>
            <a:grpSpLocks/>
          </p:cNvGrpSpPr>
          <p:nvPr/>
        </p:nvGrpSpPr>
        <p:grpSpPr bwMode="auto">
          <a:xfrm>
            <a:off x="5076825" y="1341438"/>
            <a:ext cx="3887788" cy="5086350"/>
            <a:chOff x="612" y="663"/>
            <a:chExt cx="2925" cy="3204"/>
          </a:xfrm>
        </p:grpSpPr>
        <p:pic>
          <p:nvPicPr>
            <p:cNvPr id="56350" name="Picture 13" descr="Map EMIRAcle Partners V2-1"/>
            <p:cNvPicPr>
              <a:picLocks noChangeAspect="1" noChangeArrowheads="1"/>
            </p:cNvPicPr>
            <p:nvPr/>
          </p:nvPicPr>
          <p:blipFill>
            <a:blip r:embed="rId2" cstate="print"/>
            <a:srcRect/>
            <a:stretch>
              <a:fillRect/>
            </a:stretch>
          </p:blipFill>
          <p:spPr bwMode="auto">
            <a:xfrm>
              <a:off x="612" y="663"/>
              <a:ext cx="2925" cy="3204"/>
            </a:xfrm>
            <a:prstGeom prst="rect">
              <a:avLst/>
            </a:prstGeom>
            <a:noFill/>
            <a:ln w="9525">
              <a:noFill/>
              <a:miter lim="800000"/>
              <a:headEnd/>
              <a:tailEnd/>
            </a:ln>
          </p:spPr>
        </p:pic>
        <p:pic>
          <p:nvPicPr>
            <p:cNvPr id="56351" name="Picture 14" descr="Grenoble INP"/>
            <p:cNvPicPr>
              <a:picLocks noChangeAspect="1" noChangeArrowheads="1"/>
            </p:cNvPicPr>
            <p:nvPr/>
          </p:nvPicPr>
          <p:blipFill>
            <a:blip r:embed="rId3" cstate="print"/>
            <a:srcRect/>
            <a:stretch>
              <a:fillRect/>
            </a:stretch>
          </p:blipFill>
          <p:spPr bwMode="auto">
            <a:xfrm>
              <a:off x="1202" y="3158"/>
              <a:ext cx="544" cy="364"/>
            </a:xfrm>
            <a:prstGeom prst="rect">
              <a:avLst/>
            </a:prstGeom>
            <a:noFill/>
            <a:ln w="9525">
              <a:noFill/>
              <a:miter lim="800000"/>
              <a:headEnd/>
              <a:tailEnd/>
            </a:ln>
          </p:spPr>
        </p:pic>
      </p:grpSp>
      <p:pic>
        <p:nvPicPr>
          <p:cNvPr id="56324" name="Picture 15" descr="EMIRacle Poster Logo"/>
          <p:cNvPicPr>
            <a:picLocks noChangeAspect="1" noChangeArrowheads="1"/>
          </p:cNvPicPr>
          <p:nvPr/>
        </p:nvPicPr>
        <p:blipFill>
          <a:blip r:embed="rId4" cstate="print"/>
          <a:srcRect/>
          <a:stretch>
            <a:fillRect/>
          </a:stretch>
        </p:blipFill>
        <p:spPr bwMode="auto">
          <a:xfrm>
            <a:off x="4140200" y="1125538"/>
            <a:ext cx="863600" cy="1468437"/>
          </a:xfrm>
          <a:prstGeom prst="rect">
            <a:avLst/>
          </a:prstGeom>
          <a:noFill/>
          <a:ln w="9525">
            <a:noFill/>
            <a:miter lim="800000"/>
            <a:headEnd/>
            <a:tailEnd/>
          </a:ln>
        </p:spPr>
      </p:pic>
      <p:sp>
        <p:nvSpPr>
          <p:cNvPr id="56325" name="Rectangle 8"/>
          <p:cNvSpPr>
            <a:spLocks noChangeArrowheads="1"/>
          </p:cNvSpPr>
          <p:nvPr/>
        </p:nvSpPr>
        <p:spPr bwMode="auto">
          <a:xfrm>
            <a:off x="-36513" y="44450"/>
            <a:ext cx="8783638" cy="830263"/>
          </a:xfrm>
          <a:prstGeom prst="rect">
            <a:avLst/>
          </a:prstGeom>
          <a:noFill/>
          <a:ln w="9525">
            <a:noFill/>
            <a:miter lim="800000"/>
            <a:headEnd/>
            <a:tailEnd/>
          </a:ln>
        </p:spPr>
        <p:txBody>
          <a:bodyPr>
            <a:spAutoFit/>
          </a:bodyPr>
          <a:lstStyle/>
          <a:p>
            <a:pPr algn="ctr"/>
            <a:r>
              <a:rPr lang="th-TH" sz="2400" b="1">
                <a:latin typeface="Tahoma" pitchFamily="34" charset="0"/>
                <a:cs typeface="Tahoma" pitchFamily="34" charset="0"/>
              </a:rPr>
              <a:t>เครือข่ายพัฒนากำลังคนด้านการออกแบบเพื่อการผลิตและนวัตกรรม</a:t>
            </a:r>
            <a:r>
              <a:rPr lang="en-US" sz="2400" b="1">
                <a:solidFill>
                  <a:srgbClr val="0070C0"/>
                </a:solidFill>
                <a:latin typeface="Tahoma" pitchFamily="34" charset="0"/>
                <a:cs typeface="Tahoma" pitchFamily="34" charset="0"/>
              </a:rPr>
              <a:t> </a:t>
            </a:r>
            <a:r>
              <a:rPr lang="th-TH" sz="2400" b="1">
                <a:solidFill>
                  <a:srgbClr val="FF0000"/>
                </a:solidFill>
                <a:latin typeface="Tahoma" pitchFamily="34" charset="0"/>
                <a:cs typeface="Tahoma" pitchFamily="34" charset="0"/>
              </a:rPr>
              <a:t>(</a:t>
            </a:r>
            <a:r>
              <a:rPr lang="en-US" sz="2400" b="1">
                <a:solidFill>
                  <a:srgbClr val="FF0000"/>
                </a:solidFill>
                <a:latin typeface="Tahoma" pitchFamily="34" charset="0"/>
                <a:cs typeface="Tahoma" pitchFamily="34" charset="0"/>
              </a:rPr>
              <a:t>Design for Manufacturing</a:t>
            </a:r>
            <a:r>
              <a:rPr lang="th-TH" sz="2400" b="1">
                <a:solidFill>
                  <a:srgbClr val="FF0000"/>
                </a:solidFill>
                <a:latin typeface="Tahoma" pitchFamily="34" charset="0"/>
                <a:cs typeface="Tahoma" pitchFamily="34" charset="0"/>
              </a:rPr>
              <a:t> </a:t>
            </a:r>
            <a:r>
              <a:rPr lang="en-US" sz="2400" b="1">
                <a:solidFill>
                  <a:srgbClr val="FF0000"/>
                </a:solidFill>
                <a:latin typeface="Tahoma" pitchFamily="34" charset="0"/>
                <a:cs typeface="Tahoma" pitchFamily="34" charset="0"/>
              </a:rPr>
              <a:t>and Innovation)</a:t>
            </a:r>
            <a:r>
              <a:rPr lang="en-US" sz="2400" b="1">
                <a:solidFill>
                  <a:srgbClr val="7F7F7F"/>
                </a:solidFill>
                <a:cs typeface="Cordia New" pitchFamily="34" charset="-34"/>
              </a:rPr>
              <a:t> </a:t>
            </a:r>
            <a:endParaRPr lang="th-TH">
              <a:latin typeface="Calibri" pitchFamily="34" charset="0"/>
              <a:cs typeface="Cordia New" pitchFamily="34" charset="-34"/>
            </a:endParaRPr>
          </a:p>
        </p:txBody>
      </p:sp>
      <p:sp>
        <p:nvSpPr>
          <p:cNvPr id="10" name="Rounded Rectangle 9"/>
          <p:cNvSpPr/>
          <p:nvPr/>
        </p:nvSpPr>
        <p:spPr>
          <a:xfrm>
            <a:off x="6516688" y="4292600"/>
            <a:ext cx="287337" cy="288925"/>
          </a:xfrm>
          <a:prstGeom prst="roundRect">
            <a:avLst/>
          </a:prstGeom>
          <a:noFill/>
          <a:ln w="28575">
            <a:solidFill>
              <a:srgbClr val="FF0000"/>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endParaRPr lang="th-TH">
              <a:solidFill>
                <a:srgbClr val="000000"/>
              </a:solidFill>
            </a:endParaRPr>
          </a:p>
        </p:txBody>
      </p:sp>
      <p:pic>
        <p:nvPicPr>
          <p:cNvPr id="56327" name="Picture 2" descr="logo">
            <a:hlinkClick r:id="rId5" tooltip="Home page"/>
          </p:cNvPr>
          <p:cNvPicPr>
            <a:picLocks noChangeAspect="1" noChangeArrowheads="1"/>
          </p:cNvPicPr>
          <p:nvPr/>
        </p:nvPicPr>
        <p:blipFill>
          <a:blip r:embed="rId6" cstate="print"/>
          <a:srcRect/>
          <a:stretch>
            <a:fillRect/>
          </a:stretch>
        </p:blipFill>
        <p:spPr bwMode="auto">
          <a:xfrm>
            <a:off x="3348038" y="4292600"/>
            <a:ext cx="1482725" cy="936625"/>
          </a:xfrm>
          <a:prstGeom prst="rect">
            <a:avLst/>
          </a:prstGeom>
          <a:solidFill>
            <a:schemeClr val="bg1"/>
          </a:solidFill>
          <a:ln w="28575">
            <a:solidFill>
              <a:srgbClr val="FF0000"/>
            </a:solidFill>
            <a:miter lim="800000"/>
            <a:headEnd/>
            <a:tailEnd/>
          </a:ln>
        </p:spPr>
      </p:pic>
      <p:cxnSp>
        <p:nvCxnSpPr>
          <p:cNvPr id="13" name="Straight Arrow Connector 12"/>
          <p:cNvCxnSpPr>
            <a:stCxn id="1026" idx="3"/>
            <a:endCxn id="10" idx="1"/>
          </p:cNvCxnSpPr>
          <p:nvPr/>
        </p:nvCxnSpPr>
        <p:spPr>
          <a:xfrm flipV="1">
            <a:off x="4830763" y="4437063"/>
            <a:ext cx="1685925" cy="3238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925" y="1268413"/>
            <a:ext cx="3313113" cy="646112"/>
          </a:xfrm>
          <a:prstGeom prst="rect">
            <a:avLst/>
          </a:prstGeom>
        </p:spPr>
        <p:txBody>
          <a:bodyPr>
            <a:spAutoFit/>
          </a:bodyPr>
          <a:lstStyle/>
          <a:p>
            <a:pPr algn="ctr"/>
            <a:r>
              <a:rPr lang="en-US" sz="1800" b="1">
                <a:solidFill>
                  <a:srgbClr val="FF3399"/>
                </a:solidFill>
                <a:effectLst>
                  <a:outerShdw blurRad="38100" dist="38100" dir="2700000" algn="tl">
                    <a:srgbClr val="C0C0C0"/>
                  </a:outerShdw>
                </a:effectLst>
              </a:rPr>
              <a:t>THAIST Affiliated Institutes</a:t>
            </a:r>
          </a:p>
          <a:p>
            <a:pPr algn="ctr"/>
            <a:r>
              <a:rPr lang="en-US" sz="1800" b="1">
                <a:solidFill>
                  <a:srgbClr val="FF3399"/>
                </a:solidFill>
                <a:effectLst>
                  <a:outerShdw blurRad="38100" dist="38100" dir="2700000" algn="tl">
                    <a:srgbClr val="C0C0C0"/>
                  </a:outerShdw>
                </a:effectLst>
              </a:rPr>
              <a:t>(Design for Manufacturing)</a:t>
            </a:r>
            <a:endParaRPr lang="th-TH" sz="2000">
              <a:solidFill>
                <a:srgbClr val="FF3399"/>
              </a:solidFill>
              <a:effectLst>
                <a:outerShdw blurRad="38100" dist="38100" dir="2700000" algn="tl">
                  <a:srgbClr val="C0C0C0"/>
                </a:outerShdw>
              </a:effectLst>
              <a:latin typeface="Calibri" pitchFamily="34" charset="0"/>
              <a:cs typeface="Cordia New" pitchFamily="34" charset="-34"/>
            </a:endParaRPr>
          </a:p>
        </p:txBody>
      </p:sp>
      <p:grpSp>
        <p:nvGrpSpPr>
          <p:cNvPr id="3" name="Group 101"/>
          <p:cNvGrpSpPr>
            <a:grpSpLocks/>
          </p:cNvGrpSpPr>
          <p:nvPr/>
        </p:nvGrpSpPr>
        <p:grpSpPr bwMode="auto">
          <a:xfrm>
            <a:off x="468313" y="2095500"/>
            <a:ext cx="2663825" cy="4213225"/>
            <a:chOff x="755576" y="1412776"/>
            <a:chExt cx="3096344" cy="4896395"/>
          </a:xfrm>
        </p:grpSpPr>
        <p:pic>
          <p:nvPicPr>
            <p:cNvPr id="56341" name="Picture 2" descr="http://www.aneki.com/maps_blank/Thailand_blank_outline_map.gif"/>
            <p:cNvPicPr>
              <a:picLocks noChangeAspect="1" noChangeArrowheads="1"/>
            </p:cNvPicPr>
            <p:nvPr/>
          </p:nvPicPr>
          <p:blipFill>
            <a:blip r:embed="rId7" cstate="print">
              <a:lum bright="10000"/>
            </a:blip>
            <a:srcRect/>
            <a:stretch>
              <a:fillRect/>
            </a:stretch>
          </p:blipFill>
          <p:spPr bwMode="auto">
            <a:xfrm>
              <a:off x="755576" y="1412776"/>
              <a:ext cx="3096344" cy="4896395"/>
            </a:xfrm>
            <a:prstGeom prst="rect">
              <a:avLst/>
            </a:prstGeom>
            <a:noFill/>
            <a:ln w="19050">
              <a:noFill/>
              <a:miter lim="800000"/>
              <a:headEnd/>
              <a:tailEnd/>
            </a:ln>
          </p:spPr>
        </p:pic>
        <p:sp>
          <p:nvSpPr>
            <p:cNvPr id="26" name="Oval 25"/>
            <p:cNvSpPr/>
            <p:nvPr/>
          </p:nvSpPr>
          <p:spPr>
            <a:xfrm>
              <a:off x="1403648" y="3228724"/>
              <a:ext cx="867316" cy="848348"/>
            </a:xfrm>
            <a:prstGeom prst="ellipse">
              <a:avLst/>
            </a:prstGeom>
            <a:gradFill flip="none" rotWithShape="1">
              <a:gsLst>
                <a:gs pos="90000">
                  <a:srgbClr val="92D050">
                    <a:tint val="66000"/>
                    <a:satMod val="160000"/>
                    <a:alpha val="1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ngsana New" pitchFamily="18" charset="-34"/>
              </a:endParaRPr>
            </a:p>
          </p:txBody>
        </p:sp>
        <p:cxnSp>
          <p:nvCxnSpPr>
            <p:cNvPr id="30" name="Straight Arrow Connector 29"/>
            <p:cNvCxnSpPr/>
            <p:nvPr/>
          </p:nvCxnSpPr>
          <p:spPr>
            <a:xfrm flipV="1">
              <a:off x="1835052" y="2877636"/>
              <a:ext cx="845128" cy="767483"/>
            </a:xfrm>
            <a:prstGeom prst="straightConnector1">
              <a:avLst/>
            </a:prstGeom>
            <a:ln w="19050">
              <a:prstDash val="dashDot"/>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835052" y="3645119"/>
              <a:ext cx="594173" cy="153128"/>
            </a:xfrm>
            <a:prstGeom prst="straightConnector1">
              <a:avLst/>
            </a:prstGeom>
            <a:ln w="19050">
              <a:prstDash val="dashDot"/>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1547218" y="3645092"/>
              <a:ext cx="287806" cy="287860"/>
            </a:xfrm>
            <a:prstGeom prst="straightConnector1">
              <a:avLst/>
            </a:prstGeom>
            <a:ln w="19050">
              <a:prstDash val="dashDot"/>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6200000" flipH="1">
              <a:off x="841599" y="4638572"/>
              <a:ext cx="2330124" cy="343218"/>
            </a:xfrm>
            <a:prstGeom prst="straightConnector1">
              <a:avLst/>
            </a:prstGeom>
            <a:ln w="19050">
              <a:prstDash val="dashDot"/>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V="1">
              <a:off x="871062" y="2681131"/>
              <a:ext cx="1686249" cy="241728"/>
            </a:xfrm>
            <a:prstGeom prst="straightConnector1">
              <a:avLst/>
            </a:prstGeom>
            <a:ln w="19050">
              <a:prstDash val="dashDot"/>
              <a:tailEnd type="arrow"/>
            </a:ln>
          </p:spPr>
          <p:style>
            <a:lnRef idx="1">
              <a:schemeClr val="accent1"/>
            </a:lnRef>
            <a:fillRef idx="0">
              <a:schemeClr val="accent1"/>
            </a:fillRef>
            <a:effectRef idx="0">
              <a:schemeClr val="accent1"/>
            </a:effectRef>
            <a:fontRef idx="minor">
              <a:schemeClr val="tx1"/>
            </a:fontRef>
          </p:style>
        </p:cxnSp>
      </p:grpSp>
      <p:sp>
        <p:nvSpPr>
          <p:cNvPr id="56331" name="Rectangle 40"/>
          <p:cNvSpPr>
            <a:spLocks noChangeArrowheads="1"/>
          </p:cNvSpPr>
          <p:nvPr/>
        </p:nvSpPr>
        <p:spPr bwMode="auto">
          <a:xfrm>
            <a:off x="917575" y="3059113"/>
            <a:ext cx="1854200" cy="1949450"/>
          </a:xfrm>
          <a:prstGeom prst="rect">
            <a:avLst/>
          </a:prstGeom>
          <a:noFill/>
          <a:ln w="9525">
            <a:noFill/>
            <a:miter lim="800000"/>
            <a:headEnd/>
            <a:tailEnd/>
          </a:ln>
        </p:spPr>
        <p:txBody>
          <a:bodyPr>
            <a:spAutoFit/>
          </a:bodyPr>
          <a:lstStyle/>
          <a:p>
            <a:pPr>
              <a:lnSpc>
                <a:spcPts val="1000"/>
              </a:lnSpc>
              <a:spcBef>
                <a:spcPct val="50000"/>
              </a:spcBef>
            </a:pPr>
            <a:r>
              <a:rPr lang="fr-FR" sz="2000">
                <a:latin typeface="Calibri" pitchFamily="34" charset="0"/>
                <a:cs typeface="Cordia New" pitchFamily="34" charset="-34"/>
              </a:rPr>
              <a:t>KMUTI</a:t>
            </a:r>
          </a:p>
          <a:p>
            <a:pPr>
              <a:lnSpc>
                <a:spcPts val="1000"/>
              </a:lnSpc>
              <a:spcBef>
                <a:spcPct val="50000"/>
              </a:spcBef>
            </a:pPr>
            <a:r>
              <a:rPr lang="fr-FR" sz="2000">
                <a:latin typeface="Calibri" pitchFamily="34" charset="0"/>
                <a:cs typeface="Cordia New" pitchFamily="34" charset="-34"/>
              </a:rPr>
              <a:t>KMUITIT</a:t>
            </a:r>
          </a:p>
          <a:p>
            <a:pPr>
              <a:lnSpc>
                <a:spcPts val="1000"/>
              </a:lnSpc>
              <a:spcBef>
                <a:spcPct val="50000"/>
              </a:spcBef>
            </a:pPr>
            <a:r>
              <a:rPr lang="fr-FR" sz="2000">
                <a:latin typeface="Calibri" pitchFamily="34" charset="0"/>
                <a:cs typeface="Cordia New" pitchFamily="34" charset="-34"/>
              </a:rPr>
              <a:t>KMUTNB</a:t>
            </a:r>
          </a:p>
          <a:p>
            <a:pPr>
              <a:lnSpc>
                <a:spcPts val="1000"/>
              </a:lnSpc>
              <a:spcBef>
                <a:spcPct val="50000"/>
              </a:spcBef>
            </a:pPr>
            <a:r>
              <a:rPr lang="fr-FR" sz="2000">
                <a:latin typeface="Calibri" pitchFamily="34" charset="0"/>
                <a:cs typeface="Cordia New" pitchFamily="34" charset="-34"/>
              </a:rPr>
              <a:t>RIT</a:t>
            </a:r>
          </a:p>
          <a:p>
            <a:pPr>
              <a:lnSpc>
                <a:spcPts val="1000"/>
              </a:lnSpc>
              <a:spcBef>
                <a:spcPct val="50000"/>
              </a:spcBef>
            </a:pPr>
            <a:r>
              <a:rPr lang="fr-FR" sz="2000">
                <a:latin typeface="Calibri" pitchFamily="34" charset="0"/>
                <a:cs typeface="Cordia New" pitchFamily="34" charset="-34"/>
              </a:rPr>
              <a:t>SWU</a:t>
            </a:r>
          </a:p>
          <a:p>
            <a:pPr>
              <a:lnSpc>
                <a:spcPts val="1000"/>
              </a:lnSpc>
              <a:spcBef>
                <a:spcPct val="50000"/>
              </a:spcBef>
            </a:pPr>
            <a:r>
              <a:rPr lang="fr-FR" sz="2000">
                <a:latin typeface="Calibri" pitchFamily="34" charset="0"/>
                <a:cs typeface="Cordia New" pitchFamily="34" charset="-34"/>
              </a:rPr>
              <a:t>KU</a:t>
            </a:r>
          </a:p>
          <a:p>
            <a:pPr>
              <a:lnSpc>
                <a:spcPts val="1000"/>
              </a:lnSpc>
              <a:spcBef>
                <a:spcPct val="50000"/>
              </a:spcBef>
            </a:pPr>
            <a:r>
              <a:rPr lang="fr-FR" sz="2000">
                <a:latin typeface="Calibri" pitchFamily="34" charset="0"/>
                <a:cs typeface="Cordia New" pitchFamily="34" charset="-34"/>
              </a:rPr>
              <a:t>NSTDA</a:t>
            </a:r>
          </a:p>
        </p:txBody>
      </p:sp>
      <p:sp>
        <p:nvSpPr>
          <p:cNvPr id="56332" name="Rectangle 41"/>
          <p:cNvSpPr>
            <a:spLocks noChangeArrowheads="1"/>
          </p:cNvSpPr>
          <p:nvPr/>
        </p:nvSpPr>
        <p:spPr bwMode="auto">
          <a:xfrm>
            <a:off x="2051050" y="2997200"/>
            <a:ext cx="669925" cy="708025"/>
          </a:xfrm>
          <a:prstGeom prst="rect">
            <a:avLst/>
          </a:prstGeom>
          <a:noFill/>
          <a:ln w="9525">
            <a:noFill/>
            <a:miter lim="800000"/>
            <a:headEnd/>
            <a:tailEnd/>
          </a:ln>
        </p:spPr>
        <p:txBody>
          <a:bodyPr wrap="none">
            <a:spAutoFit/>
          </a:bodyPr>
          <a:lstStyle/>
          <a:p>
            <a:r>
              <a:rPr lang="fr-FR" sz="2000">
                <a:latin typeface="Calibri" pitchFamily="34" charset="0"/>
                <a:cs typeface="Cordia New" pitchFamily="34" charset="-34"/>
              </a:rPr>
              <a:t>KKU </a:t>
            </a:r>
          </a:p>
          <a:p>
            <a:r>
              <a:rPr lang="fr-FR" sz="2000">
                <a:latin typeface="Calibri" pitchFamily="34" charset="0"/>
                <a:cs typeface="Cordia New" pitchFamily="34" charset="-34"/>
              </a:rPr>
              <a:t>SUT</a:t>
            </a:r>
            <a:endParaRPr lang="th-TH" sz="2000">
              <a:latin typeface="Calibri" pitchFamily="34" charset="0"/>
              <a:cs typeface="Cordia New" pitchFamily="34" charset="-34"/>
            </a:endParaRPr>
          </a:p>
        </p:txBody>
      </p:sp>
      <p:sp>
        <p:nvSpPr>
          <p:cNvPr id="56333" name="Rectangle 46"/>
          <p:cNvSpPr>
            <a:spLocks noChangeArrowheads="1"/>
          </p:cNvSpPr>
          <p:nvPr/>
        </p:nvSpPr>
        <p:spPr bwMode="auto">
          <a:xfrm>
            <a:off x="827088" y="2133600"/>
            <a:ext cx="704850" cy="708025"/>
          </a:xfrm>
          <a:prstGeom prst="rect">
            <a:avLst/>
          </a:prstGeom>
          <a:noFill/>
          <a:ln w="9525">
            <a:noFill/>
            <a:miter lim="800000"/>
            <a:headEnd/>
            <a:tailEnd/>
          </a:ln>
        </p:spPr>
        <p:txBody>
          <a:bodyPr wrap="none">
            <a:spAutoFit/>
          </a:bodyPr>
          <a:lstStyle/>
          <a:p>
            <a:r>
              <a:rPr lang="fr-FR" sz="2000">
                <a:latin typeface="Calibri" pitchFamily="34" charset="0"/>
                <a:cs typeface="Cordia New" pitchFamily="34" charset="-34"/>
              </a:rPr>
              <a:t>CMU</a:t>
            </a:r>
          </a:p>
          <a:p>
            <a:r>
              <a:rPr lang="fr-FR" sz="2000">
                <a:latin typeface="Calibri" pitchFamily="34" charset="0"/>
                <a:cs typeface="Cordia New" pitchFamily="34" charset="-34"/>
              </a:rPr>
              <a:t>NU</a:t>
            </a:r>
          </a:p>
        </p:txBody>
      </p:sp>
      <p:sp>
        <p:nvSpPr>
          <p:cNvPr id="56334" name="Rectangle 47"/>
          <p:cNvSpPr>
            <a:spLocks noChangeArrowheads="1"/>
          </p:cNvSpPr>
          <p:nvPr/>
        </p:nvSpPr>
        <p:spPr bwMode="auto">
          <a:xfrm>
            <a:off x="1309688" y="5919788"/>
            <a:ext cx="658812" cy="400050"/>
          </a:xfrm>
          <a:prstGeom prst="rect">
            <a:avLst/>
          </a:prstGeom>
          <a:noFill/>
          <a:ln w="9525">
            <a:noFill/>
            <a:miter lim="800000"/>
            <a:headEnd/>
            <a:tailEnd/>
          </a:ln>
        </p:spPr>
        <p:txBody>
          <a:bodyPr wrap="none">
            <a:spAutoFit/>
          </a:bodyPr>
          <a:lstStyle/>
          <a:p>
            <a:r>
              <a:rPr lang="fr-FR" sz="2000">
                <a:latin typeface="Calibri" pitchFamily="34" charset="0"/>
                <a:cs typeface="Cordia New" pitchFamily="34" charset="-34"/>
              </a:rPr>
              <a:t> PSU</a:t>
            </a:r>
            <a:endParaRPr lang="th-TH" sz="2000">
              <a:latin typeface="Calibri" pitchFamily="34" charset="0"/>
              <a:cs typeface="Cordia New" pitchFamily="34" charset="-34"/>
            </a:endParaRPr>
          </a:p>
        </p:txBody>
      </p:sp>
      <p:cxnSp>
        <p:nvCxnSpPr>
          <p:cNvPr id="53" name="Straight Arrow Connector 52"/>
          <p:cNvCxnSpPr>
            <a:stCxn id="1026" idx="1"/>
          </p:cNvCxnSpPr>
          <p:nvPr/>
        </p:nvCxnSpPr>
        <p:spPr>
          <a:xfrm rot="10800000">
            <a:off x="2195513" y="4005263"/>
            <a:ext cx="1152525" cy="7556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6336" name="Picture 4" descr="http://gdr-lgipm.univ-metz.fr/images/logo_ensam.jpg"/>
          <p:cNvPicPr>
            <a:picLocks noChangeAspect="1" noChangeArrowheads="1"/>
          </p:cNvPicPr>
          <p:nvPr/>
        </p:nvPicPr>
        <p:blipFill>
          <a:blip r:embed="rId8" cstate="print"/>
          <a:srcRect/>
          <a:stretch>
            <a:fillRect/>
          </a:stretch>
        </p:blipFill>
        <p:spPr bwMode="auto">
          <a:xfrm>
            <a:off x="3203575" y="4076700"/>
            <a:ext cx="1454150" cy="504825"/>
          </a:xfrm>
          <a:prstGeom prst="rect">
            <a:avLst/>
          </a:prstGeom>
          <a:noFill/>
          <a:ln w="28575">
            <a:solidFill>
              <a:srgbClr val="FF0000"/>
            </a:solidFill>
            <a:miter lim="800000"/>
            <a:headEnd/>
            <a:tailEnd/>
          </a:ln>
        </p:spPr>
      </p:pic>
      <p:sp>
        <p:nvSpPr>
          <p:cNvPr id="56337" name="Rectangle 60"/>
          <p:cNvSpPr>
            <a:spLocks noChangeArrowheads="1"/>
          </p:cNvSpPr>
          <p:nvPr/>
        </p:nvSpPr>
        <p:spPr bwMode="auto">
          <a:xfrm>
            <a:off x="3419475" y="3687763"/>
            <a:ext cx="1195388" cy="461962"/>
          </a:xfrm>
          <a:prstGeom prst="rect">
            <a:avLst/>
          </a:prstGeom>
          <a:noFill/>
          <a:ln w="9525">
            <a:noFill/>
            <a:miter lim="800000"/>
            <a:headEnd/>
            <a:tailEnd/>
          </a:ln>
        </p:spPr>
        <p:txBody>
          <a:bodyPr wrap="none">
            <a:spAutoFit/>
          </a:bodyPr>
          <a:lstStyle/>
          <a:p>
            <a:r>
              <a:rPr lang="en-US" sz="2400" b="1">
                <a:solidFill>
                  <a:srgbClr val="FF0000"/>
                </a:solidFill>
                <a:cs typeface="Cordia New" pitchFamily="34" charset="-34"/>
              </a:rPr>
              <a:t>France</a:t>
            </a:r>
            <a:endParaRPr lang="th-TH">
              <a:solidFill>
                <a:srgbClr val="FF0000"/>
              </a:solidFill>
              <a:latin typeface="Calibri" pitchFamily="34" charset="0"/>
              <a:cs typeface="Cordia New" pitchFamily="34" charset="-34"/>
            </a:endParaRPr>
          </a:p>
        </p:txBody>
      </p:sp>
      <p:sp>
        <p:nvSpPr>
          <p:cNvPr id="62" name="Slide Number Placeholder 3"/>
          <p:cNvSpPr>
            <a:spLocks noGrp="1"/>
          </p:cNvSpPr>
          <p:nvPr>
            <p:ph type="sldNum" sz="quarter" idx="12"/>
          </p:nvPr>
        </p:nvSpPr>
        <p:spPr>
          <a:xfrm>
            <a:off x="6975475" y="6448425"/>
            <a:ext cx="2133600" cy="365125"/>
          </a:xfrm>
        </p:spPr>
        <p:txBody>
          <a:bodyPr/>
          <a:lstStyle/>
          <a:p>
            <a:fld id="{2C09B7D2-034C-4ED2-B3E1-B374EB7E3B5A}" type="slidenum">
              <a:rPr lang="th-TH" sz="3200"/>
              <a:pPr/>
              <a:t>87</a:t>
            </a:fld>
            <a:endParaRPr lang="th-TH" sz="3200"/>
          </a:p>
        </p:txBody>
      </p:sp>
      <p:pic>
        <p:nvPicPr>
          <p:cNvPr id="56339" name="Picture 7" descr="E:\BOW\0ther\LOGO\STI_Final_Logo_Web1.jpg"/>
          <p:cNvPicPr>
            <a:picLocks noChangeAspect="1" noChangeArrowheads="1"/>
          </p:cNvPicPr>
          <p:nvPr/>
        </p:nvPicPr>
        <p:blipFill>
          <a:blip r:embed="rId9" cstate="print"/>
          <a:srcRect b="6883"/>
          <a:stretch>
            <a:fillRect/>
          </a:stretch>
        </p:blipFill>
        <p:spPr bwMode="auto">
          <a:xfrm>
            <a:off x="8694738" y="0"/>
            <a:ext cx="449262" cy="579438"/>
          </a:xfrm>
          <a:prstGeom prst="rect">
            <a:avLst/>
          </a:prstGeom>
          <a:solidFill>
            <a:schemeClr val="bg1"/>
          </a:solidFill>
          <a:ln w="9525">
            <a:noFill/>
            <a:miter lim="800000"/>
            <a:headEnd/>
            <a:tailEnd/>
          </a:ln>
        </p:spPr>
      </p:pic>
      <p:sp>
        <p:nvSpPr>
          <p:cNvPr id="56340" name="Rectangle 47"/>
          <p:cNvSpPr>
            <a:spLocks noChangeArrowheads="1"/>
          </p:cNvSpPr>
          <p:nvPr/>
        </p:nvSpPr>
        <p:spPr bwMode="auto">
          <a:xfrm>
            <a:off x="900113" y="5229225"/>
            <a:ext cx="635000" cy="400050"/>
          </a:xfrm>
          <a:prstGeom prst="rect">
            <a:avLst/>
          </a:prstGeom>
          <a:noFill/>
          <a:ln w="9525">
            <a:noFill/>
            <a:miter lim="800000"/>
            <a:headEnd/>
            <a:tailEnd/>
          </a:ln>
        </p:spPr>
        <p:txBody>
          <a:bodyPr wrap="none">
            <a:spAutoFit/>
          </a:bodyPr>
          <a:lstStyle/>
          <a:p>
            <a:r>
              <a:rPr lang="fr-FR" sz="2000">
                <a:latin typeface="Calibri" pitchFamily="34" charset="0"/>
                <a:cs typeface="Cordia New" pitchFamily="34" charset="-34"/>
              </a:rPr>
              <a:t> WU</a:t>
            </a:r>
            <a:endParaRPr lang="th-TH" sz="2000">
              <a:latin typeface="Calibri" pitchFamily="34" charset="0"/>
              <a:cs typeface="Cordia New" pitchFamily="34" charset="-34"/>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84138" y="1071546"/>
            <a:ext cx="9312276" cy="5591192"/>
          </a:xfrm>
          <a:prstGeom prst="rect">
            <a:avLst/>
          </a:prstGeom>
          <a:noFill/>
          <a:ln w="9525">
            <a:noFill/>
            <a:miter lim="800000"/>
            <a:headEnd/>
            <a:tailEnd/>
          </a:ln>
          <a:effectLst/>
        </p:spPr>
      </p:pic>
      <p:sp>
        <p:nvSpPr>
          <p:cNvPr id="188" name="Title 187"/>
          <p:cNvSpPr>
            <a:spLocks noGrp="1"/>
          </p:cNvSpPr>
          <p:nvPr>
            <p:ph type="title"/>
          </p:nvPr>
        </p:nvSpPr>
        <p:spPr>
          <a:xfrm>
            <a:off x="395536" y="0"/>
            <a:ext cx="8229600" cy="1143000"/>
          </a:xfrm>
        </p:spPr>
        <p:txBody>
          <a:bodyPr>
            <a:normAutofit/>
          </a:bodyPr>
          <a:lstStyle/>
          <a:p>
            <a:r>
              <a:rPr lang="th-TH" b="1" dirty="0" smtClean="0">
                <a:latin typeface="EucrosiaUPC" pitchFamily="18" charset="-34"/>
                <a:ea typeface="Tahoma" pitchFamily="34" charset="0"/>
                <a:cs typeface="EucrosiaUPC" pitchFamily="18" charset="-34"/>
              </a:rPr>
              <a:t>ระบบทรัพย์สินทางปัญญา (สร้าง-คุ้มครอง-ใช้ประโยชน์)</a:t>
            </a:r>
            <a:endParaRPr lang="th-TH" b="1" dirty="0">
              <a:latin typeface="EucrosiaUPC" pitchFamily="18" charset="-34"/>
              <a:ea typeface="Tahoma" pitchFamily="34" charset="0"/>
              <a:cs typeface="EucrosiaUPC" pitchFamily="18" charset="-34"/>
            </a:endParaRPr>
          </a:p>
        </p:txBody>
      </p:sp>
      <p:sp>
        <p:nvSpPr>
          <p:cNvPr id="4" name="Slide Number Placeholder 5"/>
          <p:cNvSpPr txBox="1">
            <a:spLocks noGrp="1"/>
          </p:cNvSpPr>
          <p:nvPr/>
        </p:nvSpPr>
        <p:spPr>
          <a:xfrm>
            <a:off x="8676456" y="6525344"/>
            <a:ext cx="391344" cy="332656"/>
          </a:xfrm>
          <a:prstGeom prst="rect">
            <a:avLst/>
          </a:prstGeom>
          <a:noFill/>
        </p:spPr>
        <p:txBody>
          <a:bodyPr anchor="ctr"/>
          <a:lstStyle/>
          <a:p>
            <a:pPr algn="r" fontAlgn="auto">
              <a:spcBef>
                <a:spcPts val="0"/>
              </a:spcBef>
              <a:spcAft>
                <a:spcPts val="0"/>
              </a:spcAft>
              <a:defRPr/>
            </a:pPr>
            <a:fld id="{3DA78767-7E72-4BEF-98AE-139E6DBB109C}" type="slidenum">
              <a:rPr lang="th-TH" sz="1200">
                <a:solidFill>
                  <a:schemeClr val="tx1">
                    <a:tint val="75000"/>
                  </a:schemeClr>
                </a:solidFill>
                <a:latin typeface="Tahoma" pitchFamily="34" charset="0"/>
                <a:cs typeface="Tahoma" pitchFamily="34" charset="0"/>
              </a:rPr>
              <a:pPr algn="r" fontAlgn="auto">
                <a:spcBef>
                  <a:spcPts val="0"/>
                </a:spcBef>
                <a:spcAft>
                  <a:spcPts val="0"/>
                </a:spcAft>
                <a:defRPr/>
              </a:pPr>
              <a:t>88</a:t>
            </a:fld>
            <a:endParaRPr lang="th-TH" sz="1200" dirty="0">
              <a:solidFill>
                <a:schemeClr val="tx1">
                  <a:tint val="75000"/>
                </a:schemeClr>
              </a:solidFill>
              <a:latin typeface="Tahoma" pitchFamily="34" charset="0"/>
              <a:cs typeface="Tahoma" pitchFamily="34" charset="0"/>
            </a:endParaRPr>
          </a:p>
        </p:txBody>
      </p:sp>
      <p:sp>
        <p:nvSpPr>
          <p:cNvPr id="5" name="Slide Number Placeholder 4"/>
          <p:cNvSpPr>
            <a:spLocks noGrp="1"/>
          </p:cNvSpPr>
          <p:nvPr>
            <p:ph type="sldNum" sz="quarter" idx="12"/>
          </p:nvPr>
        </p:nvSpPr>
        <p:spPr/>
        <p:txBody>
          <a:bodyPr/>
          <a:lstStyle/>
          <a:p>
            <a:fld id="{69ADDD85-5A9F-4E89-AC81-0A64F86A6DC6}" type="slidenum">
              <a:rPr lang="th-TH" smtClean="0"/>
              <a:pPr/>
              <a:t>88</a:t>
            </a:fld>
            <a:endParaRPr lang="th-TH"/>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68313" y="68263"/>
            <a:ext cx="8229600" cy="763587"/>
          </a:xfrm>
        </p:spPr>
        <p:txBody>
          <a:bodyPr/>
          <a:lstStyle/>
          <a:p>
            <a:r>
              <a:rPr lang="th-TH" sz="2400" b="1" smtClean="0">
                <a:latin typeface="Tahoma" pitchFamily="34" charset="0"/>
                <a:cs typeface="Tahoma" pitchFamily="34" charset="0"/>
              </a:rPr>
              <a:t>การนำทรัพย์สินทางปัญญาไปใช้เชิงพาณิชย์ยังมีไม่มาก</a:t>
            </a:r>
          </a:p>
        </p:txBody>
      </p:sp>
      <p:graphicFrame>
        <p:nvGraphicFramePr>
          <p:cNvPr id="8" name="Chart 7"/>
          <p:cNvGraphicFramePr/>
          <p:nvPr/>
        </p:nvGraphicFramePr>
        <p:xfrm>
          <a:off x="0" y="1988840"/>
          <a:ext cx="3240360"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11268" name="TextBox 9"/>
          <p:cNvSpPr txBox="1">
            <a:spLocks noChangeArrowheads="1"/>
          </p:cNvSpPr>
          <p:nvPr/>
        </p:nvSpPr>
        <p:spPr bwMode="auto">
          <a:xfrm>
            <a:off x="323850" y="1125538"/>
            <a:ext cx="2376488" cy="738187"/>
          </a:xfrm>
          <a:prstGeom prst="rect">
            <a:avLst/>
          </a:prstGeom>
          <a:noFill/>
          <a:ln w="9525">
            <a:noFill/>
            <a:miter lim="800000"/>
            <a:headEnd/>
            <a:tailEnd/>
          </a:ln>
        </p:spPr>
        <p:txBody>
          <a:bodyPr>
            <a:spAutoFit/>
          </a:bodyPr>
          <a:lstStyle/>
          <a:p>
            <a:pPr algn="ctr"/>
            <a:r>
              <a:rPr lang="th-TH" sz="2400">
                <a:solidFill>
                  <a:srgbClr val="0000CC"/>
                </a:solidFill>
                <a:latin typeface="Tahoma" pitchFamily="34" charset="0"/>
                <a:cs typeface="Tahoma" pitchFamily="34" charset="0"/>
              </a:rPr>
              <a:t>หน่วยงานให้ทุน</a:t>
            </a:r>
          </a:p>
          <a:p>
            <a:pPr algn="ctr"/>
            <a:r>
              <a:rPr lang="th-TH" sz="1800">
                <a:latin typeface="Tahoma" pitchFamily="34" charset="0"/>
                <a:cs typeface="Tahoma" pitchFamily="34" charset="0"/>
              </a:rPr>
              <a:t>วช., สกว., สวก.</a:t>
            </a:r>
          </a:p>
        </p:txBody>
      </p:sp>
      <p:sp>
        <p:nvSpPr>
          <p:cNvPr id="11269" name="TextBox 9"/>
          <p:cNvSpPr txBox="1">
            <a:spLocks noChangeArrowheads="1"/>
          </p:cNvSpPr>
          <p:nvPr/>
        </p:nvSpPr>
        <p:spPr bwMode="auto">
          <a:xfrm>
            <a:off x="3419475" y="1125538"/>
            <a:ext cx="2376488" cy="738187"/>
          </a:xfrm>
          <a:prstGeom prst="rect">
            <a:avLst/>
          </a:prstGeom>
          <a:noFill/>
          <a:ln w="9525">
            <a:noFill/>
            <a:miter lim="800000"/>
            <a:headEnd/>
            <a:tailEnd/>
          </a:ln>
        </p:spPr>
        <p:txBody>
          <a:bodyPr>
            <a:spAutoFit/>
          </a:bodyPr>
          <a:lstStyle/>
          <a:p>
            <a:pPr algn="ctr"/>
            <a:r>
              <a:rPr lang="th-TH" sz="2400">
                <a:solidFill>
                  <a:srgbClr val="0000CC"/>
                </a:solidFill>
                <a:latin typeface="Tahoma" pitchFamily="34" charset="0"/>
                <a:cs typeface="Tahoma" pitchFamily="34" charset="0"/>
              </a:rPr>
              <a:t>หน่วยงานวิจัย</a:t>
            </a:r>
          </a:p>
          <a:p>
            <a:pPr algn="ctr"/>
            <a:r>
              <a:rPr lang="th-TH" sz="1800">
                <a:latin typeface="Tahoma" pitchFamily="34" charset="0"/>
                <a:cs typeface="Tahoma" pitchFamily="34" charset="0"/>
              </a:rPr>
              <a:t>สวทช.</a:t>
            </a:r>
          </a:p>
        </p:txBody>
      </p:sp>
      <p:pic>
        <p:nvPicPr>
          <p:cNvPr id="11270" name="Picture 3"/>
          <p:cNvPicPr>
            <a:picLocks noChangeAspect="1" noChangeArrowheads="1"/>
          </p:cNvPicPr>
          <p:nvPr/>
        </p:nvPicPr>
        <p:blipFill>
          <a:blip r:embed="rId4" cstate="print"/>
          <a:srcRect l="11154" t="30629" r="47569" b="6587"/>
          <a:stretch>
            <a:fillRect/>
          </a:stretch>
        </p:blipFill>
        <p:spPr bwMode="auto">
          <a:xfrm>
            <a:off x="3563888" y="1988840"/>
            <a:ext cx="1871910" cy="1871910"/>
          </a:xfrm>
          <a:prstGeom prst="rect">
            <a:avLst/>
          </a:prstGeom>
          <a:noFill/>
          <a:ln w="9525">
            <a:noFill/>
            <a:miter lim="800000"/>
            <a:headEnd/>
            <a:tailEnd/>
          </a:ln>
        </p:spPr>
      </p:pic>
      <p:sp>
        <p:nvSpPr>
          <p:cNvPr id="11272" name="TextBox 16"/>
          <p:cNvSpPr txBox="1">
            <a:spLocks noChangeArrowheads="1"/>
          </p:cNvSpPr>
          <p:nvPr/>
        </p:nvSpPr>
        <p:spPr bwMode="auto">
          <a:xfrm>
            <a:off x="3097213" y="4941888"/>
            <a:ext cx="3024187" cy="307777"/>
          </a:xfrm>
          <a:prstGeom prst="rect">
            <a:avLst/>
          </a:prstGeom>
          <a:noFill/>
          <a:ln w="9525">
            <a:noFill/>
            <a:miter lim="800000"/>
            <a:headEnd/>
            <a:tailEnd/>
          </a:ln>
        </p:spPr>
        <p:txBody>
          <a:bodyPr>
            <a:spAutoFit/>
          </a:bodyPr>
          <a:lstStyle/>
          <a:p>
            <a:pPr marL="182563" indent="-182563">
              <a:buFont typeface="Arial" pitchFamily="34" charset="0"/>
              <a:buChar char="•"/>
            </a:pPr>
            <a:r>
              <a:rPr lang="th-TH" sz="1400" dirty="0">
                <a:latin typeface="Tahoma" pitchFamily="34" charset="0"/>
                <a:cs typeface="Tahoma" pitchFamily="34" charset="0"/>
              </a:rPr>
              <a:t> </a:t>
            </a:r>
            <a:endParaRPr lang="en-US" sz="1200" dirty="0">
              <a:latin typeface="Tahoma" pitchFamily="34" charset="0"/>
              <a:cs typeface="Tahoma" pitchFamily="34" charset="0"/>
            </a:endParaRPr>
          </a:p>
        </p:txBody>
      </p:sp>
      <p:sp>
        <p:nvSpPr>
          <p:cNvPr id="11273" name="TextBox 9"/>
          <p:cNvSpPr txBox="1">
            <a:spLocks noChangeArrowheads="1"/>
          </p:cNvSpPr>
          <p:nvPr/>
        </p:nvSpPr>
        <p:spPr bwMode="auto">
          <a:xfrm>
            <a:off x="5651500" y="1125538"/>
            <a:ext cx="3779838" cy="738187"/>
          </a:xfrm>
          <a:prstGeom prst="rect">
            <a:avLst/>
          </a:prstGeom>
          <a:noFill/>
          <a:ln w="9525">
            <a:noFill/>
            <a:miter lim="800000"/>
            <a:headEnd/>
            <a:tailEnd/>
          </a:ln>
        </p:spPr>
        <p:txBody>
          <a:bodyPr>
            <a:spAutoFit/>
          </a:bodyPr>
          <a:lstStyle/>
          <a:p>
            <a:pPr algn="ctr"/>
            <a:r>
              <a:rPr lang="th-TH" sz="2400">
                <a:solidFill>
                  <a:srgbClr val="0000CC"/>
                </a:solidFill>
                <a:latin typeface="Tahoma" pitchFamily="34" charset="0"/>
                <a:cs typeface="Tahoma" pitchFamily="34" charset="0"/>
              </a:rPr>
              <a:t>มหาวิทยาลัย</a:t>
            </a:r>
          </a:p>
          <a:p>
            <a:pPr algn="ctr"/>
            <a:r>
              <a:rPr lang="th-TH" sz="1800">
                <a:latin typeface="Tahoma" pitchFamily="34" charset="0"/>
                <a:cs typeface="Tahoma" pitchFamily="34" charset="0"/>
              </a:rPr>
              <a:t>จุฬาฯ, เกษตรฯ </a:t>
            </a:r>
          </a:p>
        </p:txBody>
      </p:sp>
      <p:sp>
        <p:nvSpPr>
          <p:cNvPr id="15" name="Rectangle 14"/>
          <p:cNvSpPr/>
          <p:nvPr/>
        </p:nvSpPr>
        <p:spPr>
          <a:xfrm>
            <a:off x="4355976" y="3356992"/>
            <a:ext cx="504825" cy="28733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solidFill>
                <a:srgbClr val="FFFFFF"/>
              </a:solidFill>
            </a:endParaRPr>
          </a:p>
        </p:txBody>
      </p:sp>
      <p:sp>
        <p:nvSpPr>
          <p:cNvPr id="11275" name="TextBox 18"/>
          <p:cNvSpPr txBox="1">
            <a:spLocks noChangeArrowheads="1"/>
          </p:cNvSpPr>
          <p:nvPr/>
        </p:nvSpPr>
        <p:spPr bwMode="auto">
          <a:xfrm>
            <a:off x="4283968" y="3356992"/>
            <a:ext cx="647700" cy="306388"/>
          </a:xfrm>
          <a:prstGeom prst="rect">
            <a:avLst/>
          </a:prstGeom>
          <a:noFill/>
          <a:ln w="9525">
            <a:noFill/>
            <a:miter lim="800000"/>
            <a:headEnd/>
            <a:tailEnd/>
          </a:ln>
        </p:spPr>
        <p:txBody>
          <a:bodyPr>
            <a:spAutoFit/>
          </a:bodyPr>
          <a:lstStyle/>
          <a:p>
            <a:r>
              <a:rPr lang="en-US" sz="1400" b="1" dirty="0">
                <a:latin typeface="Tahoma" pitchFamily="34" charset="0"/>
                <a:cs typeface="Tahoma" pitchFamily="34" charset="0"/>
              </a:rPr>
              <a:t>89%</a:t>
            </a:r>
            <a:endParaRPr lang="th-TH" sz="1400" b="1" dirty="0">
              <a:latin typeface="Tahoma" pitchFamily="34" charset="0"/>
              <a:cs typeface="Tahoma" pitchFamily="34" charset="0"/>
            </a:endParaRPr>
          </a:p>
        </p:txBody>
      </p:sp>
      <p:sp>
        <p:nvSpPr>
          <p:cNvPr id="11276" name="TextBox 19"/>
          <p:cNvSpPr txBox="1">
            <a:spLocks noChangeArrowheads="1"/>
          </p:cNvSpPr>
          <p:nvPr/>
        </p:nvSpPr>
        <p:spPr bwMode="auto">
          <a:xfrm>
            <a:off x="3924300" y="2349500"/>
            <a:ext cx="647700" cy="306388"/>
          </a:xfrm>
          <a:prstGeom prst="rect">
            <a:avLst/>
          </a:prstGeom>
          <a:solidFill>
            <a:srgbClr val="FFFF00"/>
          </a:solidFill>
          <a:ln w="9525">
            <a:noFill/>
            <a:miter lim="800000"/>
            <a:headEnd/>
            <a:tailEnd/>
          </a:ln>
        </p:spPr>
        <p:txBody>
          <a:bodyPr>
            <a:spAutoFit/>
          </a:bodyPr>
          <a:lstStyle/>
          <a:p>
            <a:r>
              <a:rPr lang="en-US" sz="1400" b="1">
                <a:latin typeface="Tahoma" pitchFamily="34" charset="0"/>
                <a:cs typeface="Tahoma" pitchFamily="34" charset="0"/>
              </a:rPr>
              <a:t>11%</a:t>
            </a:r>
            <a:endParaRPr lang="th-TH" sz="1400" b="1">
              <a:latin typeface="Tahoma" pitchFamily="34" charset="0"/>
              <a:cs typeface="Tahoma" pitchFamily="34" charset="0"/>
            </a:endParaRPr>
          </a:p>
        </p:txBody>
      </p:sp>
      <p:graphicFrame>
        <p:nvGraphicFramePr>
          <p:cNvPr id="22" name="Chart 21"/>
          <p:cNvGraphicFramePr/>
          <p:nvPr/>
        </p:nvGraphicFramePr>
        <p:xfrm>
          <a:off x="5652120" y="1628800"/>
          <a:ext cx="3384376" cy="2304256"/>
        </p:xfrm>
        <a:graphic>
          <a:graphicData uri="http://schemas.openxmlformats.org/drawingml/2006/chart">
            <c:chart xmlns:c="http://schemas.openxmlformats.org/drawingml/2006/chart" xmlns:r="http://schemas.openxmlformats.org/officeDocument/2006/relationships" r:id="rId5"/>
          </a:graphicData>
        </a:graphic>
      </p:graphicFrame>
      <p:sp>
        <p:nvSpPr>
          <p:cNvPr id="11278" name="TextBox 20"/>
          <p:cNvSpPr txBox="1">
            <a:spLocks noChangeArrowheads="1"/>
          </p:cNvSpPr>
          <p:nvPr/>
        </p:nvSpPr>
        <p:spPr bwMode="auto">
          <a:xfrm>
            <a:off x="0" y="6397625"/>
            <a:ext cx="6357938" cy="460375"/>
          </a:xfrm>
          <a:prstGeom prst="rect">
            <a:avLst/>
          </a:prstGeom>
          <a:noFill/>
          <a:ln w="9525">
            <a:noFill/>
            <a:miter lim="800000"/>
            <a:headEnd/>
            <a:tailEnd/>
          </a:ln>
        </p:spPr>
        <p:txBody>
          <a:bodyPr wrap="none">
            <a:spAutoFit/>
          </a:bodyPr>
          <a:lstStyle/>
          <a:p>
            <a:r>
              <a:rPr lang="th-TH" sz="1200" dirty="0">
                <a:latin typeface="Tahoma" pitchFamily="34" charset="0"/>
                <a:cs typeface="Tahoma" pitchFamily="34" charset="0"/>
              </a:rPr>
              <a:t>    หมายเหตุ</a:t>
            </a:r>
            <a:r>
              <a:rPr lang="en-US" sz="1200" b="1" dirty="0">
                <a:latin typeface="Tahoma" pitchFamily="34" charset="0"/>
                <a:cs typeface="Tahoma" pitchFamily="34" charset="0"/>
              </a:rPr>
              <a:t>*</a:t>
            </a:r>
            <a:r>
              <a:rPr lang="th-TH" sz="1200" dirty="0">
                <a:latin typeface="Tahoma" pitchFamily="34" charset="0"/>
                <a:cs typeface="Tahoma" pitchFamily="34" charset="0"/>
              </a:rPr>
              <a:t> </a:t>
            </a:r>
            <a:r>
              <a:rPr lang="en-US" sz="1200" dirty="0">
                <a:latin typeface="Tahoma" pitchFamily="34" charset="0"/>
                <a:cs typeface="Tahoma" pitchFamily="34" charset="0"/>
              </a:rPr>
              <a:t>: </a:t>
            </a:r>
            <a:r>
              <a:rPr lang="th-TH" sz="1200" dirty="0">
                <a:latin typeface="Tahoma" pitchFamily="34" charset="0"/>
                <a:cs typeface="Tahoma" pitchFamily="34" charset="0"/>
              </a:rPr>
              <a:t>ข้อมูลการนำทรัพย์สินทางปัญญาไปใช้เชิงพาณิชย์ของ </a:t>
            </a:r>
            <a:r>
              <a:rPr lang="th-TH" sz="1200" dirty="0" err="1">
                <a:latin typeface="Tahoma" pitchFamily="34" charset="0"/>
                <a:cs typeface="Tahoma" pitchFamily="34" charset="0"/>
              </a:rPr>
              <a:t>สวทช.</a:t>
            </a:r>
            <a:r>
              <a:rPr lang="th-TH" sz="1200" dirty="0">
                <a:latin typeface="Tahoma" pitchFamily="34" charset="0"/>
                <a:cs typeface="Tahoma" pitchFamily="34" charset="0"/>
              </a:rPr>
              <a:t> เฉพาะปี </a:t>
            </a:r>
            <a:r>
              <a:rPr lang="en-US" sz="1200" dirty="0">
                <a:latin typeface="Tahoma" pitchFamily="34" charset="0"/>
                <a:cs typeface="Tahoma" pitchFamily="34" charset="0"/>
              </a:rPr>
              <a:t>2551-2553</a:t>
            </a:r>
          </a:p>
          <a:p>
            <a:r>
              <a:rPr lang="th-TH" sz="1200" dirty="0">
                <a:latin typeface="Tahoma" pitchFamily="34" charset="0"/>
                <a:cs typeface="Tahoma" pitchFamily="34" charset="0"/>
              </a:rPr>
              <a:t>	 </a:t>
            </a:r>
          </a:p>
        </p:txBody>
      </p:sp>
      <p:sp>
        <p:nvSpPr>
          <p:cNvPr id="16" name="TextBox 15"/>
          <p:cNvSpPr txBox="1"/>
          <p:nvPr/>
        </p:nvSpPr>
        <p:spPr>
          <a:xfrm>
            <a:off x="683568" y="4077072"/>
            <a:ext cx="7396577" cy="2246769"/>
          </a:xfrm>
          <a:prstGeom prst="rect">
            <a:avLst/>
          </a:prstGeom>
          <a:noFill/>
        </p:spPr>
        <p:txBody>
          <a:bodyPr wrap="none" rtlCol="0">
            <a:spAutoFit/>
          </a:bodyPr>
          <a:lstStyle/>
          <a:p>
            <a:r>
              <a:rPr lang="th-TH" b="1" u="sng" dirty="0" smtClean="0"/>
              <a:t>ก้าวต่อไป</a:t>
            </a:r>
          </a:p>
          <a:p>
            <a:r>
              <a:rPr lang="th-TH" dirty="0" smtClean="0"/>
              <a:t>-ยกร่างกฎหมายเอื้อสิทธิการใช้ประโยชน์จาก</a:t>
            </a:r>
            <a:r>
              <a:rPr lang="en-US" dirty="0" smtClean="0"/>
              <a:t>IP </a:t>
            </a:r>
            <a:r>
              <a:rPr lang="th-TH" dirty="0" smtClean="0"/>
              <a:t>ไปยังมหาวิทยาลัย-</a:t>
            </a:r>
            <a:r>
              <a:rPr lang="en-US" dirty="0" smtClean="0"/>
              <a:t>SME?</a:t>
            </a:r>
          </a:p>
          <a:p>
            <a:r>
              <a:rPr lang="en-US" dirty="0" smtClean="0"/>
              <a:t>-</a:t>
            </a:r>
            <a:r>
              <a:rPr lang="th-TH" dirty="0" smtClean="0"/>
              <a:t>ปรับกลไกการจดสิทธิบัตรให้มีประสิทธิภาพ</a:t>
            </a:r>
          </a:p>
          <a:p>
            <a:r>
              <a:rPr lang="th-TH" dirty="0" smtClean="0"/>
              <a:t>-ปรับโครงสร้างทางการเงินและภาษีที่เอื้อต่อระบบวิจัย</a:t>
            </a:r>
          </a:p>
          <a:p>
            <a:r>
              <a:rPr lang="th-TH" dirty="0" smtClean="0"/>
              <a:t>-สร้างความเข้มแข็งให้หน่วยบ่มเพาะในมหาวิทยาลัย</a:t>
            </a:r>
            <a:endParaRPr lang="th-TH" dirty="0"/>
          </a:p>
        </p:txBody>
      </p:sp>
      <p:sp>
        <p:nvSpPr>
          <p:cNvPr id="17" name="Slide Number Placeholder 16"/>
          <p:cNvSpPr>
            <a:spLocks noGrp="1"/>
          </p:cNvSpPr>
          <p:nvPr>
            <p:ph type="sldNum" sz="quarter" idx="12"/>
          </p:nvPr>
        </p:nvSpPr>
        <p:spPr/>
        <p:txBody>
          <a:bodyPr/>
          <a:lstStyle/>
          <a:p>
            <a:fld id="{69ADDD85-5A9F-4E89-AC81-0A64F86A6DC6}" type="slidenum">
              <a:rPr lang="th-TH" smtClean="0"/>
              <a:pPr/>
              <a:t>89</a:t>
            </a:fld>
            <a:endParaRPr lang="th-TH"/>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b="1" dirty="0" smtClean="0"/>
              <a:t>เทคโนโลยีมีผลดีกับการพัฒนาเศรษฐกิจหากเลยจุดเปลี่ยนผ่าน</a:t>
            </a:r>
            <a:endParaRPr lang="th-TH" b="1"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835696" y="1196752"/>
            <a:ext cx="5616624" cy="5209940"/>
          </a:xfrm>
          <a:prstGeom prst="rect">
            <a:avLst/>
          </a:prstGeom>
          <a:noFill/>
          <a:ln w="9525">
            <a:noFill/>
            <a:miter lim="800000"/>
            <a:headEnd/>
            <a:tailEnd/>
          </a:ln>
        </p:spPr>
      </p:pic>
      <p:sp>
        <p:nvSpPr>
          <p:cNvPr id="5" name="TextBox 4"/>
          <p:cNvSpPr txBox="1"/>
          <p:nvPr/>
        </p:nvSpPr>
        <p:spPr>
          <a:xfrm>
            <a:off x="395536" y="6309320"/>
            <a:ext cx="2347117" cy="400110"/>
          </a:xfrm>
          <a:prstGeom prst="rect">
            <a:avLst/>
          </a:prstGeom>
          <a:solidFill>
            <a:schemeClr val="bg2"/>
          </a:solidFill>
        </p:spPr>
        <p:txBody>
          <a:bodyPr wrap="none" rtlCol="0">
            <a:spAutoFit/>
          </a:bodyPr>
          <a:lstStyle/>
          <a:p>
            <a:r>
              <a:rPr lang="th-TH" sz="2000" dirty="0" smtClean="0"/>
              <a:t>ที่มา</a:t>
            </a:r>
            <a:r>
              <a:rPr lang="en-US" sz="2000" dirty="0" smtClean="0"/>
              <a:t>: </a:t>
            </a:r>
            <a:r>
              <a:rPr lang="th-TH" sz="2000" dirty="0" err="1" smtClean="0"/>
              <a:t>สว</a:t>
            </a:r>
            <a:r>
              <a:rPr lang="th-TH" sz="2000" dirty="0" smtClean="0"/>
              <a:t>ทน.ใช้ข้อมูลจาก </a:t>
            </a:r>
            <a:r>
              <a:rPr lang="en-US" sz="2000" dirty="0" smtClean="0"/>
              <a:t>WEF</a:t>
            </a:r>
            <a:endParaRPr lang="th-TH" sz="2000" dirty="0"/>
          </a:p>
        </p:txBody>
      </p:sp>
      <p:sp>
        <p:nvSpPr>
          <p:cNvPr id="6" name="Slide Number Placeholder 5"/>
          <p:cNvSpPr>
            <a:spLocks noGrp="1"/>
          </p:cNvSpPr>
          <p:nvPr>
            <p:ph type="sldNum" sz="quarter" idx="12"/>
          </p:nvPr>
        </p:nvSpPr>
        <p:spPr/>
        <p:txBody>
          <a:bodyPr/>
          <a:lstStyle/>
          <a:p>
            <a:fld id="{69ADDD85-5A9F-4E89-AC81-0A64F86A6DC6}" type="slidenum">
              <a:rPr lang="th-TH" smtClean="0"/>
              <a:pPr/>
              <a:t>9</a:t>
            </a:fld>
            <a:endParaRPr lang="th-TH"/>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1759" y="76200"/>
          <a:ext cx="8879841" cy="6747780"/>
        </p:xfrm>
        <a:graphic>
          <a:graphicData uri="http://schemas.openxmlformats.org/drawingml/2006/table">
            <a:tbl>
              <a:tblPr firstRow="1" bandRow="1">
                <a:tableStyleId>{5C22544A-7EE6-4342-B048-85BDC9FD1C3A}</a:tableStyleId>
              </a:tblPr>
              <a:tblGrid>
                <a:gridCol w="524359"/>
                <a:gridCol w="1380641"/>
                <a:gridCol w="1431613"/>
                <a:gridCol w="1385807"/>
                <a:gridCol w="1385807"/>
                <a:gridCol w="1385807"/>
                <a:gridCol w="1385807"/>
              </a:tblGrid>
              <a:tr h="258705">
                <a:tc>
                  <a:txBody>
                    <a:bodyPr/>
                    <a:lstStyle/>
                    <a:p>
                      <a:endParaRPr lang="en-US" sz="1150" dirty="0">
                        <a:latin typeface="Tahoma" pitchFamily="34" charset="0"/>
                        <a:cs typeface="Tahoma" pitchFamily="34" charset="0"/>
                      </a:endParaRPr>
                    </a:p>
                  </a:txBody>
                  <a:tcPr vert="vert270"/>
                </a:tc>
                <a:tc gridSpan="3">
                  <a:txBody>
                    <a:bodyPr/>
                    <a:lstStyle/>
                    <a:p>
                      <a:pPr algn="ctr"/>
                      <a:r>
                        <a:rPr lang="en-US" sz="1150" dirty="0" smtClean="0">
                          <a:latin typeface="Tahoma" pitchFamily="34" charset="0"/>
                          <a:cs typeface="Tahoma" pitchFamily="34" charset="0"/>
                        </a:rPr>
                        <a:t>PRIMARY</a:t>
                      </a:r>
                      <a:r>
                        <a:rPr lang="en-US" sz="1150" baseline="0" dirty="0" smtClean="0">
                          <a:latin typeface="Tahoma" pitchFamily="34" charset="0"/>
                          <a:cs typeface="Tahoma" pitchFamily="34" charset="0"/>
                        </a:rPr>
                        <a:t> CHALLENGES</a:t>
                      </a:r>
                      <a:endParaRPr lang="en-US" sz="1150" dirty="0">
                        <a:latin typeface="Tahoma" pitchFamily="34" charset="0"/>
                        <a:cs typeface="Tahoma" pitchFamily="34" charset="0"/>
                      </a:endParaRPr>
                    </a:p>
                  </a:txBody>
                  <a:tcPr/>
                </a:tc>
                <a:tc hMerge="1">
                  <a:txBody>
                    <a:bodyPr/>
                    <a:lstStyle/>
                    <a:p>
                      <a:endParaRPr lang="en-US"/>
                    </a:p>
                  </a:txBody>
                  <a:tcPr/>
                </a:tc>
                <a:tc hMerge="1">
                  <a:txBody>
                    <a:bodyPr/>
                    <a:lstStyle/>
                    <a:p>
                      <a:endParaRPr lang="en-US" dirty="0"/>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smtClean="0">
                          <a:latin typeface="Tahoma" pitchFamily="34" charset="0"/>
                          <a:cs typeface="Tahoma" pitchFamily="34" charset="0"/>
                        </a:rPr>
                        <a:t>SECONDARY </a:t>
                      </a:r>
                      <a:r>
                        <a:rPr lang="en-US" sz="1150" baseline="0" dirty="0" smtClean="0">
                          <a:latin typeface="Tahoma" pitchFamily="34" charset="0"/>
                          <a:cs typeface="Tahoma" pitchFamily="34" charset="0"/>
                        </a:rPr>
                        <a:t>CHALLENGES</a:t>
                      </a:r>
                      <a:endParaRPr lang="en-US" sz="1150" dirty="0" smtClean="0">
                        <a:latin typeface="Tahoma" pitchFamily="34" charset="0"/>
                        <a:cs typeface="Tahoma" pitchFamily="34" charset="0"/>
                      </a:endParaRPr>
                    </a:p>
                  </a:txBody>
                  <a:tcPr/>
                </a:tc>
                <a:tc hMerge="1">
                  <a:txBody>
                    <a:bodyPr/>
                    <a:lstStyle/>
                    <a:p>
                      <a:endParaRPr lang="en-US"/>
                    </a:p>
                  </a:txBody>
                  <a:tcPr/>
                </a:tc>
                <a:tc hMerge="1">
                  <a:txBody>
                    <a:bodyPr/>
                    <a:lstStyle/>
                    <a:p>
                      <a:endParaRPr lang="en-US" dirty="0"/>
                    </a:p>
                  </a:txBody>
                  <a:tcPr/>
                </a:tc>
              </a:tr>
              <a:tr h="258705">
                <a:tc>
                  <a:txBody>
                    <a:bodyPr/>
                    <a:lstStyle/>
                    <a:p>
                      <a:pPr algn="ctr"/>
                      <a:endParaRPr lang="en-US" sz="1150">
                        <a:latin typeface="Tahoma" pitchFamily="34" charset="0"/>
                        <a:cs typeface="Tahoma" pitchFamily="34" charset="0"/>
                      </a:endParaRPr>
                    </a:p>
                  </a:txBody>
                  <a:tcPr vert="vert270"/>
                </a:tc>
                <a:tc>
                  <a:txBody>
                    <a:bodyPr/>
                    <a:lstStyle/>
                    <a:p>
                      <a:pPr algn="ctr"/>
                      <a:r>
                        <a:rPr lang="en-US" sz="1150" dirty="0" smtClean="0">
                          <a:latin typeface="Tahoma" pitchFamily="34" charset="0"/>
                          <a:cs typeface="Tahoma" pitchFamily="34" charset="0"/>
                        </a:rPr>
                        <a:t>1</a:t>
                      </a:r>
                      <a:endParaRPr lang="en-US" sz="1150" dirty="0">
                        <a:latin typeface="Tahoma" pitchFamily="34" charset="0"/>
                        <a:cs typeface="Tahoma" pitchFamily="34" charset="0"/>
                      </a:endParaRPr>
                    </a:p>
                  </a:txBody>
                  <a:tcPr/>
                </a:tc>
                <a:tc>
                  <a:txBody>
                    <a:bodyPr/>
                    <a:lstStyle/>
                    <a:p>
                      <a:pPr algn="ctr"/>
                      <a:r>
                        <a:rPr lang="en-US" sz="1150" dirty="0" smtClean="0">
                          <a:latin typeface="Tahoma" pitchFamily="34" charset="0"/>
                          <a:cs typeface="Tahoma" pitchFamily="34" charset="0"/>
                        </a:rPr>
                        <a:t>2</a:t>
                      </a:r>
                      <a:endParaRPr lang="en-US" sz="1150" dirty="0">
                        <a:latin typeface="Tahoma" pitchFamily="34" charset="0"/>
                        <a:cs typeface="Tahoma" pitchFamily="34" charset="0"/>
                      </a:endParaRPr>
                    </a:p>
                  </a:txBody>
                  <a:tcPr/>
                </a:tc>
                <a:tc>
                  <a:txBody>
                    <a:bodyPr/>
                    <a:lstStyle/>
                    <a:p>
                      <a:pPr algn="ctr"/>
                      <a:r>
                        <a:rPr lang="en-US" sz="1150" dirty="0" smtClean="0">
                          <a:latin typeface="Tahoma" pitchFamily="34" charset="0"/>
                          <a:cs typeface="Tahoma" pitchFamily="34" charset="0"/>
                        </a:rPr>
                        <a:t>3</a:t>
                      </a:r>
                      <a:endParaRPr lang="en-US" sz="1150" dirty="0">
                        <a:latin typeface="Tahoma" pitchFamily="34" charset="0"/>
                        <a:cs typeface="Tahoma" pitchFamily="34" charset="0"/>
                      </a:endParaRPr>
                    </a:p>
                  </a:txBody>
                  <a:tcPr/>
                </a:tc>
                <a:tc>
                  <a:txBody>
                    <a:bodyPr/>
                    <a:lstStyle/>
                    <a:p>
                      <a:pPr algn="ctr"/>
                      <a:r>
                        <a:rPr lang="en-US" sz="1150" dirty="0" smtClean="0">
                          <a:latin typeface="Tahoma" pitchFamily="34" charset="0"/>
                          <a:cs typeface="Tahoma" pitchFamily="34" charset="0"/>
                        </a:rPr>
                        <a:t>4</a:t>
                      </a:r>
                      <a:endParaRPr lang="en-US" sz="1150" dirty="0">
                        <a:latin typeface="Tahoma" pitchFamily="34" charset="0"/>
                        <a:cs typeface="Tahoma" pitchFamily="34" charset="0"/>
                      </a:endParaRPr>
                    </a:p>
                  </a:txBody>
                  <a:tcPr/>
                </a:tc>
                <a:tc>
                  <a:txBody>
                    <a:bodyPr/>
                    <a:lstStyle/>
                    <a:p>
                      <a:pPr algn="ctr"/>
                      <a:r>
                        <a:rPr lang="en-US" sz="1150" dirty="0" smtClean="0">
                          <a:latin typeface="Tahoma" pitchFamily="34" charset="0"/>
                          <a:cs typeface="Tahoma" pitchFamily="34" charset="0"/>
                        </a:rPr>
                        <a:t>5</a:t>
                      </a:r>
                      <a:endParaRPr lang="en-US" sz="1150" dirty="0">
                        <a:latin typeface="Tahoma" pitchFamily="34" charset="0"/>
                        <a:cs typeface="Tahoma" pitchFamily="34" charset="0"/>
                      </a:endParaRPr>
                    </a:p>
                  </a:txBody>
                  <a:tcPr/>
                </a:tc>
                <a:tc>
                  <a:txBody>
                    <a:bodyPr/>
                    <a:lstStyle/>
                    <a:p>
                      <a:pPr algn="ctr"/>
                      <a:r>
                        <a:rPr lang="en-US" sz="1150" dirty="0" smtClean="0">
                          <a:latin typeface="Tahoma" pitchFamily="34" charset="0"/>
                          <a:cs typeface="Tahoma" pitchFamily="34" charset="0"/>
                        </a:rPr>
                        <a:t>6</a:t>
                      </a:r>
                      <a:endParaRPr lang="en-US" sz="1150" dirty="0">
                        <a:latin typeface="Tahoma" pitchFamily="34" charset="0"/>
                        <a:cs typeface="Tahoma" pitchFamily="34" charset="0"/>
                      </a:endParaRPr>
                    </a:p>
                  </a:txBody>
                  <a:tcPr/>
                </a:tc>
              </a:tr>
              <a:tr h="845592">
                <a:tc>
                  <a:txBody>
                    <a:bodyPr/>
                    <a:lstStyle/>
                    <a:p>
                      <a:r>
                        <a:rPr lang="en-US" sz="1150" dirty="0" smtClean="0">
                          <a:latin typeface="Tahoma" pitchFamily="34" charset="0"/>
                          <a:cs typeface="Tahoma" pitchFamily="34" charset="0"/>
                        </a:rPr>
                        <a:t>ASEAN</a:t>
                      </a:r>
                      <a:r>
                        <a:rPr lang="en-US" sz="1150" baseline="0" dirty="0" smtClean="0">
                          <a:latin typeface="Tahoma" pitchFamily="34" charset="0"/>
                          <a:cs typeface="Tahoma" pitchFamily="34" charset="0"/>
                        </a:rPr>
                        <a:t> as a Region</a:t>
                      </a:r>
                      <a:endParaRPr lang="en-US" sz="1150" dirty="0">
                        <a:latin typeface="Tahoma" pitchFamily="34" charset="0"/>
                        <a:cs typeface="Tahoma" pitchFamily="34" charset="0"/>
                      </a:endParaRPr>
                    </a:p>
                  </a:txBody>
                  <a:tcPr vert="vert270"/>
                </a:tc>
                <a:tc>
                  <a:txBody>
                    <a:bodyPr/>
                    <a:lstStyle/>
                    <a:p>
                      <a:r>
                        <a:rPr lang="en-US" sz="1150" dirty="0" smtClean="0">
                          <a:latin typeface="Tahoma" pitchFamily="34" charset="0"/>
                          <a:cs typeface="Tahoma" pitchFamily="34" charset="0"/>
                        </a:rPr>
                        <a:t>Promoting Economic Convergence</a:t>
                      </a:r>
                      <a:r>
                        <a:rPr lang="en-US" sz="1150" baseline="0" dirty="0" smtClean="0">
                          <a:latin typeface="Tahoma" pitchFamily="34" charset="0"/>
                          <a:cs typeface="Tahoma" pitchFamily="34" charset="0"/>
                        </a:rPr>
                        <a:t> and Inclusion</a:t>
                      </a:r>
                      <a:endParaRPr lang="en-US" sz="1150" dirty="0">
                        <a:latin typeface="Tahoma" pitchFamily="34" charset="0"/>
                        <a:cs typeface="Tahoma" pitchFamily="34" charset="0"/>
                      </a:endParaRPr>
                    </a:p>
                  </a:txBody>
                  <a:tcPr/>
                </a:tc>
                <a:tc>
                  <a:txBody>
                    <a:bodyPr/>
                    <a:lstStyle/>
                    <a:p>
                      <a:r>
                        <a:rPr lang="en-US" sz="1050" dirty="0" smtClean="0">
                          <a:latin typeface="Tahoma" pitchFamily="34" charset="0"/>
                          <a:cs typeface="Tahoma" pitchFamily="34" charset="0"/>
                        </a:rPr>
                        <a:t>Developing</a:t>
                      </a:r>
                      <a:r>
                        <a:rPr lang="en-US" sz="1050" baseline="0" dirty="0" smtClean="0">
                          <a:latin typeface="Tahoma" pitchFamily="34" charset="0"/>
                          <a:cs typeface="Tahoma" pitchFamily="34" charset="0"/>
                        </a:rPr>
                        <a:t> Human Capital and Managing Demographic Transitions</a:t>
                      </a:r>
                      <a:endParaRPr lang="en-US" sz="10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Managing Natural Resources</a:t>
                      </a:r>
                      <a:r>
                        <a:rPr lang="en-US" sz="1150" baseline="0" dirty="0" smtClean="0">
                          <a:latin typeface="Tahoma" pitchFamily="34" charset="0"/>
                          <a:cs typeface="Tahoma" pitchFamily="34" charset="0"/>
                        </a:rPr>
                        <a:t> and the Environment</a:t>
                      </a:r>
                      <a:endParaRPr lang="en-US" sz="11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Forging a Competitive and Innovative</a:t>
                      </a:r>
                      <a:r>
                        <a:rPr lang="en-US" sz="1150" baseline="0" dirty="0" smtClean="0">
                          <a:latin typeface="Tahoma" pitchFamily="34" charset="0"/>
                          <a:cs typeface="Tahoma" pitchFamily="34" charset="0"/>
                        </a:rPr>
                        <a:t> Region</a:t>
                      </a:r>
                      <a:endParaRPr lang="en-US" sz="11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Cooperating in Macroeconomic</a:t>
                      </a:r>
                      <a:r>
                        <a:rPr lang="en-US" sz="1150" baseline="0" dirty="0" smtClean="0">
                          <a:latin typeface="Tahoma" pitchFamily="34" charset="0"/>
                          <a:cs typeface="Tahoma" pitchFamily="34" charset="0"/>
                        </a:rPr>
                        <a:t> Policy and Finance</a:t>
                      </a:r>
                      <a:endParaRPr lang="en-US" sz="11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Strengthening Governance and Institutions</a:t>
                      </a:r>
                      <a:endParaRPr lang="en-US" sz="1150" dirty="0">
                        <a:latin typeface="Tahoma" pitchFamily="34" charset="0"/>
                        <a:cs typeface="Tahoma" pitchFamily="34" charset="0"/>
                      </a:endParaRPr>
                    </a:p>
                  </a:txBody>
                  <a:tcPr/>
                </a:tc>
              </a:tr>
              <a:tr h="258705">
                <a:tc gridSpan="7">
                  <a:txBody>
                    <a:bodyPr/>
                    <a:lstStyle/>
                    <a:p>
                      <a:pPr algn="ctr"/>
                      <a:r>
                        <a:rPr lang="en-US" sz="1150" baseline="0" dirty="0" smtClean="0">
                          <a:solidFill>
                            <a:srgbClr val="000000"/>
                          </a:solidFill>
                          <a:latin typeface="Tahoma" pitchFamily="34" charset="0"/>
                          <a:cs typeface="Tahoma" pitchFamily="34" charset="0"/>
                        </a:rPr>
                        <a:t>Maintaining ASEAN Centrality</a:t>
                      </a:r>
                    </a:p>
                  </a:txBody>
                  <a:tcPr/>
                </a:tc>
                <a:tc hMerge="1">
                  <a:txBody>
                    <a:bodyPr/>
                    <a:lstStyle/>
                    <a:p>
                      <a:endParaRPr lang="en-US"/>
                    </a:p>
                  </a:txBody>
                  <a:tcPr/>
                </a:tc>
                <a:tc hMerge="1">
                  <a:txBody>
                    <a:bodyPr/>
                    <a:lstStyle/>
                    <a:p>
                      <a:endParaRPr lang="en-US"/>
                    </a:p>
                  </a:txBody>
                  <a:tcPr/>
                </a:tc>
                <a:tc hMerge="1">
                  <a:txBody>
                    <a:bodyPr/>
                    <a:lstStyle/>
                    <a:p>
                      <a:pPr algn="l"/>
                      <a:endParaRPr lang="en-US" sz="1400" baseline="0" dirty="0" smtClean="0">
                        <a:solidFill>
                          <a:srgbClr val="000000"/>
                        </a:solidFill>
                        <a:latin typeface="Tahoma" pitchFamily="34" charset="0"/>
                        <a:cs typeface="Tahoma" pitchFamily="34" charset="0"/>
                      </a:endParaRPr>
                    </a:p>
                  </a:txBody>
                  <a:tcPr/>
                </a:tc>
                <a:tc hMerge="1">
                  <a:txBody>
                    <a:bodyPr/>
                    <a:lstStyle/>
                    <a:p>
                      <a:pPr algn="l"/>
                      <a:endParaRPr lang="en-US" sz="1400" baseline="0" dirty="0" smtClean="0">
                        <a:solidFill>
                          <a:srgbClr val="000000"/>
                        </a:solidFill>
                        <a:latin typeface="Tahoma" pitchFamily="34" charset="0"/>
                        <a:cs typeface="Tahoma" pitchFamily="34" charset="0"/>
                      </a:endParaRPr>
                    </a:p>
                  </a:txBody>
                  <a:tcPr/>
                </a:tc>
                <a:tc hMerge="1">
                  <a:txBody>
                    <a:bodyPr/>
                    <a:lstStyle/>
                    <a:p>
                      <a:pPr algn="l"/>
                      <a:endParaRPr lang="en-US" sz="1400" baseline="0" dirty="0" smtClean="0">
                        <a:solidFill>
                          <a:srgbClr val="000000"/>
                        </a:solidFill>
                        <a:latin typeface="Tahoma" pitchFamily="34" charset="0"/>
                        <a:cs typeface="Tahoma" pitchFamily="34" charset="0"/>
                      </a:endParaRPr>
                    </a:p>
                  </a:txBody>
                  <a:tcPr/>
                </a:tc>
                <a:tc hMerge="1">
                  <a:txBody>
                    <a:bodyPr/>
                    <a:lstStyle/>
                    <a:p>
                      <a:pPr algn="l"/>
                      <a:endParaRPr lang="en-US" sz="1400" baseline="0" dirty="0" smtClean="0">
                        <a:solidFill>
                          <a:srgbClr val="000000"/>
                        </a:solidFill>
                        <a:latin typeface="Tahoma" pitchFamily="34" charset="0"/>
                        <a:cs typeface="Tahoma" pitchFamily="34" charset="0"/>
                      </a:endParaRPr>
                    </a:p>
                  </a:txBody>
                  <a:tcPr/>
                </a:tc>
              </a:tr>
              <a:tr h="813072">
                <a:tc>
                  <a:txBody>
                    <a:bodyPr/>
                    <a:lstStyle/>
                    <a:p>
                      <a:r>
                        <a:rPr lang="en-US" sz="1150" dirty="0" smtClean="0">
                          <a:latin typeface="Tahoma" pitchFamily="34" charset="0"/>
                          <a:cs typeface="Tahoma" pitchFamily="34" charset="0"/>
                        </a:rPr>
                        <a:t>Indonesia</a:t>
                      </a:r>
                      <a:endParaRPr lang="en-US" sz="1150" dirty="0">
                        <a:latin typeface="Tahoma" pitchFamily="34" charset="0"/>
                        <a:cs typeface="Tahoma" pitchFamily="34" charset="0"/>
                      </a:endParaRPr>
                    </a:p>
                  </a:txBody>
                  <a:tcPr vert="vert270"/>
                </a:tc>
                <a:tc>
                  <a:txBody>
                    <a:bodyPr/>
                    <a:lstStyle/>
                    <a:p>
                      <a:r>
                        <a:rPr lang="en-US" sz="1150" baseline="0" dirty="0" smtClean="0">
                          <a:solidFill>
                            <a:srgbClr val="000000"/>
                          </a:solidFill>
                          <a:latin typeface="Tahoma" pitchFamily="34" charset="0"/>
                          <a:cs typeface="Tahoma" pitchFamily="34" charset="0"/>
                        </a:rPr>
                        <a:t>Strengthening Macroeconomic Management and Reforms 	</a:t>
                      </a:r>
                    </a:p>
                  </a:txBody>
                  <a:tcPr/>
                </a:tc>
                <a:tc>
                  <a:txBody>
                    <a:bodyPr/>
                    <a:lstStyle/>
                    <a:p>
                      <a:pPr algn="l"/>
                      <a:r>
                        <a:rPr lang="en-US" sz="1150" baseline="0" dirty="0" smtClean="0">
                          <a:solidFill>
                            <a:srgbClr val="000000"/>
                          </a:solidFill>
                          <a:latin typeface="Tahoma" pitchFamily="34" charset="0"/>
                          <a:cs typeface="Tahoma" pitchFamily="34" charset="0"/>
                        </a:rPr>
                        <a:t>Managing Natural Resources 	</a:t>
                      </a:r>
                    </a:p>
                  </a:txBody>
                  <a:tcPr/>
                </a:tc>
                <a:tc>
                  <a:txBody>
                    <a:bodyPr/>
                    <a:lstStyle/>
                    <a:p>
                      <a:pPr algn="l"/>
                      <a:r>
                        <a:rPr lang="en-US" sz="1150" baseline="0" dirty="0" smtClean="0">
                          <a:solidFill>
                            <a:srgbClr val="000000"/>
                          </a:solidFill>
                          <a:latin typeface="Tahoma" pitchFamily="34" charset="0"/>
                          <a:cs typeface="Tahoma" pitchFamily="34" charset="0"/>
                        </a:rPr>
                        <a:t>Developing Economic Infrastructure 	</a:t>
                      </a:r>
                    </a:p>
                  </a:txBody>
                  <a:tcPr/>
                </a:tc>
                <a:tc>
                  <a:txBody>
                    <a:bodyPr/>
                    <a:lstStyle/>
                    <a:p>
                      <a:pPr algn="l"/>
                      <a:r>
                        <a:rPr lang="en-US" sz="1150" baseline="0" dirty="0" smtClean="0">
                          <a:solidFill>
                            <a:srgbClr val="000000"/>
                          </a:solidFill>
                          <a:latin typeface="Tahoma" pitchFamily="34" charset="0"/>
                          <a:cs typeface="Tahoma" pitchFamily="34" charset="0"/>
                        </a:rPr>
                        <a:t>Protecting the Environment and Mitigating Natural Disasters </a:t>
                      </a:r>
                    </a:p>
                  </a:txBody>
                  <a:tcPr/>
                </a:tc>
                <a:tc>
                  <a:txBody>
                    <a:bodyPr/>
                    <a:lstStyle/>
                    <a:p>
                      <a:pPr algn="l"/>
                      <a:r>
                        <a:rPr lang="en-US" sz="1150" baseline="0" dirty="0" smtClean="0">
                          <a:solidFill>
                            <a:srgbClr val="000000"/>
                          </a:solidFill>
                          <a:latin typeface="Tahoma" pitchFamily="34" charset="0"/>
                          <a:cs typeface="Tahoma" pitchFamily="34" charset="0"/>
                        </a:rPr>
                        <a:t>Narrowing Development Gap and Inequalities 	</a:t>
                      </a:r>
                    </a:p>
                  </a:txBody>
                  <a:tcPr/>
                </a:tc>
                <a:tc>
                  <a:txBody>
                    <a:bodyPr/>
                    <a:lstStyle/>
                    <a:p>
                      <a:pPr algn="l"/>
                      <a:r>
                        <a:rPr lang="en-US" sz="1150" baseline="0" dirty="0" smtClean="0">
                          <a:solidFill>
                            <a:srgbClr val="000000"/>
                          </a:solidFill>
                          <a:latin typeface="Tahoma" pitchFamily="34" charset="0"/>
                          <a:cs typeface="Tahoma" pitchFamily="34" charset="0"/>
                        </a:rPr>
                        <a:t>Improving the Investment and Business Climate 	</a:t>
                      </a:r>
                    </a:p>
                  </a:txBody>
                  <a:tcPr/>
                </a:tc>
              </a:tr>
              <a:tr h="813072">
                <a:tc>
                  <a:txBody>
                    <a:bodyPr/>
                    <a:lstStyle/>
                    <a:p>
                      <a:r>
                        <a:rPr lang="en-US" sz="1150" dirty="0" smtClean="0">
                          <a:latin typeface="Tahoma" pitchFamily="34" charset="0"/>
                          <a:cs typeface="Tahoma" pitchFamily="34" charset="0"/>
                        </a:rPr>
                        <a:t>Malaysia</a:t>
                      </a:r>
                      <a:endParaRPr lang="en-US" sz="1150" dirty="0">
                        <a:latin typeface="Tahoma" pitchFamily="34" charset="0"/>
                        <a:cs typeface="Tahoma" pitchFamily="34" charset="0"/>
                      </a:endParaRPr>
                    </a:p>
                  </a:txBody>
                  <a:tcPr vert="vert270"/>
                </a:tc>
                <a:tc>
                  <a:txBody>
                    <a:bodyPr/>
                    <a:lstStyle/>
                    <a:p>
                      <a:r>
                        <a:rPr lang="en-US" sz="1150" dirty="0" smtClean="0">
                          <a:latin typeface="Tahoma" pitchFamily="34" charset="0"/>
                          <a:cs typeface="Tahoma" pitchFamily="34" charset="0"/>
                        </a:rPr>
                        <a:t>Improving the Investment and Business Climate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50" dirty="0" smtClean="0">
                          <a:latin typeface="Tahoma" pitchFamily="34" charset="0"/>
                          <a:cs typeface="Tahoma" pitchFamily="34" charset="0"/>
                        </a:rPr>
                        <a:t>Fostering Human Capital</a:t>
                      </a:r>
                    </a:p>
                    <a:p>
                      <a:endParaRPr lang="en-US" sz="11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Cultivating Technology and Innovation Capabilities</a:t>
                      </a:r>
                    </a:p>
                  </a:txBody>
                  <a:tcPr/>
                </a:tc>
                <a:tc>
                  <a:txBody>
                    <a:bodyPr/>
                    <a:lstStyle/>
                    <a:p>
                      <a:r>
                        <a:rPr lang="en-US" sz="1150" dirty="0" smtClean="0">
                          <a:latin typeface="Tahoma" pitchFamily="34" charset="0"/>
                          <a:cs typeface="Tahoma" pitchFamily="34" charset="0"/>
                        </a:rPr>
                        <a:t>Improving Industrial Productivity</a:t>
                      </a:r>
                    </a:p>
                    <a:p>
                      <a:endParaRPr lang="en-US" sz="11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Narrowing Development Gap and Inequalities</a:t>
                      </a:r>
                    </a:p>
                    <a:p>
                      <a:endParaRPr lang="en-US" sz="1150" dirty="0">
                        <a:latin typeface="Tahoma" pitchFamily="34" charset="0"/>
                        <a:cs typeface="Tahoma"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50" dirty="0" smtClean="0">
                          <a:latin typeface="Tahoma" pitchFamily="34" charset="0"/>
                          <a:cs typeface="Tahoma" pitchFamily="34" charset="0"/>
                        </a:rPr>
                        <a:t>Strengthening Macroeconomic Management and Reforms</a:t>
                      </a:r>
                    </a:p>
                  </a:txBody>
                  <a:tcPr/>
                </a:tc>
              </a:tr>
              <a:tr h="804408">
                <a:tc>
                  <a:txBody>
                    <a:bodyPr/>
                    <a:lstStyle/>
                    <a:p>
                      <a:r>
                        <a:rPr lang="en-US" sz="1150" kern="1200" baseline="0" dirty="0" smtClean="0">
                          <a:solidFill>
                            <a:schemeClr val="dk1"/>
                          </a:solidFill>
                          <a:latin typeface="Tahoma" pitchFamily="34" charset="0"/>
                          <a:ea typeface="+mn-ea"/>
                          <a:cs typeface="Tahoma" pitchFamily="34" charset="0"/>
                        </a:rPr>
                        <a:t>Philippines </a:t>
                      </a:r>
                      <a:endParaRPr lang="en-US" sz="1150" dirty="0">
                        <a:latin typeface="Tahoma" pitchFamily="34" charset="0"/>
                        <a:cs typeface="Tahoma" pitchFamily="34" charset="0"/>
                      </a:endParaRPr>
                    </a:p>
                  </a:txBody>
                  <a:tcPr vert="vert270"/>
                </a:tc>
                <a:tc>
                  <a:txBody>
                    <a:bodyPr/>
                    <a:lstStyle/>
                    <a:p>
                      <a:r>
                        <a:rPr lang="en-US" sz="1150" dirty="0" smtClean="0">
                          <a:latin typeface="Tahoma" pitchFamily="34" charset="0"/>
                          <a:cs typeface="Tahoma" pitchFamily="34" charset="0"/>
                        </a:rPr>
                        <a:t>Improving the Investment and Business Climate</a:t>
                      </a:r>
                    </a:p>
                  </a:txBody>
                  <a:tcPr/>
                </a:tc>
                <a:tc>
                  <a:txBody>
                    <a:bodyPr/>
                    <a:lstStyle/>
                    <a:p>
                      <a:r>
                        <a:rPr lang="en-US" sz="1150" dirty="0" smtClean="0">
                          <a:latin typeface="Tahoma" pitchFamily="34" charset="0"/>
                          <a:cs typeface="Tahoma" pitchFamily="34" charset="0"/>
                        </a:rPr>
                        <a:t>Developing Economic Infrastructure</a:t>
                      </a:r>
                    </a:p>
                    <a:p>
                      <a:r>
                        <a:rPr lang="en-US" sz="1150" dirty="0" smtClean="0">
                          <a:latin typeface="Tahoma" pitchFamily="34" charset="0"/>
                          <a:cs typeface="Tahoma" pitchFamily="34" charset="0"/>
                        </a:rPr>
                        <a:t>Standard</a:t>
                      </a:r>
                    </a:p>
                  </a:txBody>
                  <a:tcPr/>
                </a:tc>
                <a:tc>
                  <a:txBody>
                    <a:bodyPr/>
                    <a:lstStyle/>
                    <a:p>
                      <a:r>
                        <a:rPr lang="en-US" sz="1150" dirty="0" smtClean="0">
                          <a:latin typeface="Tahoma" pitchFamily="34" charset="0"/>
                          <a:cs typeface="Tahoma" pitchFamily="34" charset="0"/>
                        </a:rPr>
                        <a:t>Strengthening Macroeconomic Management and Reforms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50" dirty="0" smtClean="0">
                          <a:latin typeface="Tahoma" pitchFamily="34" charset="0"/>
                          <a:cs typeface="Tahoma" pitchFamily="34" charset="0"/>
                        </a:rPr>
                        <a:t>Improving Regulatory Framework and Competition Policy</a:t>
                      </a:r>
                    </a:p>
                  </a:txBody>
                  <a:tcPr/>
                </a:tc>
                <a:tc>
                  <a:txBody>
                    <a:bodyPr/>
                    <a:lstStyle/>
                    <a:p>
                      <a:r>
                        <a:rPr lang="en-US" sz="1150" dirty="0" smtClean="0">
                          <a:latin typeface="Tahoma" pitchFamily="34" charset="0"/>
                          <a:cs typeface="Tahoma" pitchFamily="34" charset="0"/>
                        </a:rPr>
                        <a:t>Narrowing Development Gap and Inequalities</a:t>
                      </a:r>
                    </a:p>
                    <a:p>
                      <a:endParaRPr lang="en-US" sz="1150" dirty="0">
                        <a:latin typeface="Tahoma" pitchFamily="34" charset="0"/>
                        <a:cs typeface="Tahoma"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50" dirty="0" smtClean="0">
                          <a:latin typeface="Tahoma" pitchFamily="34" charset="0"/>
                          <a:cs typeface="Tahoma" pitchFamily="34" charset="0"/>
                        </a:rPr>
                        <a:t>Improving Health and Education </a:t>
                      </a:r>
                    </a:p>
                    <a:p>
                      <a:endParaRPr lang="en-US" sz="1150" dirty="0">
                        <a:latin typeface="Tahoma" pitchFamily="34" charset="0"/>
                        <a:cs typeface="Tahoma" pitchFamily="34" charset="0"/>
                      </a:endParaRPr>
                    </a:p>
                  </a:txBody>
                  <a:tcPr/>
                </a:tc>
              </a:tr>
              <a:tr h="10200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50" kern="1200" baseline="0" dirty="0" smtClean="0">
                          <a:solidFill>
                            <a:schemeClr val="dk1"/>
                          </a:solidFill>
                          <a:latin typeface="Tahoma" pitchFamily="34" charset="0"/>
                          <a:ea typeface="+mn-ea"/>
                          <a:cs typeface="Tahoma" pitchFamily="34" charset="0"/>
                        </a:rPr>
                        <a:t>Singapore 	</a:t>
                      </a:r>
                    </a:p>
                    <a:p>
                      <a:endParaRPr lang="en-US" sz="1150" kern="1200" baseline="0" dirty="0" smtClean="0">
                        <a:solidFill>
                          <a:schemeClr val="dk1"/>
                        </a:solidFill>
                        <a:latin typeface="Tahoma" pitchFamily="34" charset="0"/>
                        <a:ea typeface="+mn-ea"/>
                        <a:cs typeface="Tahoma" pitchFamily="34" charset="0"/>
                      </a:endParaRPr>
                    </a:p>
                    <a:p>
                      <a:endParaRPr lang="en-US" sz="1150" dirty="0">
                        <a:latin typeface="Tahoma" pitchFamily="34" charset="0"/>
                        <a:cs typeface="Tahoma" pitchFamily="34" charset="0"/>
                      </a:endParaRPr>
                    </a:p>
                  </a:txBody>
                  <a:tcPr vert="vert270"/>
                </a:tc>
                <a:tc>
                  <a:txBody>
                    <a:bodyPr/>
                    <a:lstStyle/>
                    <a:p>
                      <a:r>
                        <a:rPr lang="en-US" sz="1150" dirty="0" smtClean="0">
                          <a:latin typeface="Tahoma" pitchFamily="34" charset="0"/>
                          <a:cs typeface="Tahoma" pitchFamily="34" charset="0"/>
                        </a:rPr>
                        <a:t>Improving Productivity, Skills’ Development and Innovation</a:t>
                      </a:r>
                    </a:p>
                  </a:txBody>
                  <a:tcPr/>
                </a:tc>
                <a:tc>
                  <a:txBody>
                    <a:bodyPr/>
                    <a:lstStyle/>
                    <a:p>
                      <a:r>
                        <a:rPr lang="en-US" sz="1150" dirty="0" smtClean="0">
                          <a:latin typeface="Tahoma" pitchFamily="34" charset="0"/>
                          <a:cs typeface="Tahoma" pitchFamily="34" charset="0"/>
                        </a:rPr>
                        <a:t>Identifying New Drivers of Growth</a:t>
                      </a:r>
                    </a:p>
                    <a:p>
                      <a:endParaRPr lang="en-US" sz="1150" dirty="0" smtClean="0">
                        <a:latin typeface="Tahoma" pitchFamily="34" charset="0"/>
                        <a:cs typeface="Tahoma" pitchFamily="34" charset="0"/>
                      </a:endParaRPr>
                    </a:p>
                    <a:p>
                      <a:endParaRPr lang="en-US" sz="11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Improving the Investment and Business Climate</a:t>
                      </a:r>
                    </a:p>
                  </a:txBody>
                  <a:tcPr/>
                </a:tc>
                <a:tc>
                  <a:txBody>
                    <a:bodyPr/>
                    <a:lstStyle/>
                    <a:p>
                      <a:r>
                        <a:rPr lang="en-US" sz="1150" dirty="0" smtClean="0">
                          <a:latin typeface="Tahoma" pitchFamily="34" charset="0"/>
                          <a:cs typeface="Tahoma" pitchFamily="34" charset="0"/>
                        </a:rPr>
                        <a:t>Managing Dependence of Foreign Workers</a:t>
                      </a:r>
                    </a:p>
                    <a:p>
                      <a:endParaRPr lang="en-US" sz="11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Ensuring Social Inclusiveness and Environmental Sustainability</a:t>
                      </a:r>
                    </a:p>
                  </a:txBody>
                  <a:tcPr/>
                </a:tc>
                <a:tc>
                  <a:txBody>
                    <a:bodyPr/>
                    <a:lstStyle/>
                    <a:p>
                      <a:r>
                        <a:rPr lang="en-US" sz="1150" dirty="0" smtClean="0">
                          <a:latin typeface="Tahoma" pitchFamily="34" charset="0"/>
                          <a:cs typeface="Tahoma" pitchFamily="34" charset="0"/>
                        </a:rPr>
                        <a:t>Ensuring a Smooth Transition to a Two-Party Parliamentary Democracy</a:t>
                      </a:r>
                    </a:p>
                  </a:txBody>
                  <a:tcPr/>
                </a:tc>
              </a:tr>
              <a:tr h="813072">
                <a:tc>
                  <a:txBody>
                    <a:bodyPr/>
                    <a:lstStyle/>
                    <a:p>
                      <a:r>
                        <a:rPr lang="en-US" sz="1150" kern="1200" baseline="0" dirty="0" smtClean="0">
                          <a:solidFill>
                            <a:schemeClr val="dk1"/>
                          </a:solidFill>
                          <a:latin typeface="Tahoma" pitchFamily="34" charset="0"/>
                          <a:ea typeface="+mn-ea"/>
                          <a:cs typeface="Tahoma" pitchFamily="34" charset="0"/>
                        </a:rPr>
                        <a:t>Thailand </a:t>
                      </a:r>
                    </a:p>
                  </a:txBody>
                  <a:tcPr vert="vert270">
                    <a:solidFill>
                      <a:srgbClr val="00B0F0"/>
                    </a:solidFill>
                  </a:tcPr>
                </a:tc>
                <a:tc>
                  <a:txBody>
                    <a:bodyPr/>
                    <a:lstStyle/>
                    <a:p>
                      <a:r>
                        <a:rPr lang="en-US" sz="1150" dirty="0" smtClean="0">
                          <a:latin typeface="Tahoma" pitchFamily="34" charset="0"/>
                          <a:cs typeface="Tahoma" pitchFamily="34" charset="0"/>
                        </a:rPr>
                        <a:t>Fostering Human Capital</a:t>
                      </a:r>
                    </a:p>
                  </a:txBody>
                  <a:tcPr>
                    <a:solidFill>
                      <a:srgbClr val="00B0F0"/>
                    </a:solidFill>
                  </a:tcPr>
                </a:tc>
                <a:tc>
                  <a:txBody>
                    <a:bodyPr/>
                    <a:lstStyle/>
                    <a:p>
                      <a:r>
                        <a:rPr lang="en-US" sz="1150" dirty="0" smtClean="0">
                          <a:latin typeface="Tahoma" pitchFamily="34" charset="0"/>
                          <a:cs typeface="Tahoma" pitchFamily="34" charset="0"/>
                        </a:rPr>
                        <a:t>Narrowing Development Gap and Inequalities</a:t>
                      </a:r>
                    </a:p>
                    <a:p>
                      <a:endParaRPr lang="en-US" sz="1150" dirty="0">
                        <a:latin typeface="Tahoma" pitchFamily="34" charset="0"/>
                        <a:cs typeface="Tahoma" pitchFamily="34" charset="0"/>
                      </a:endParaRPr>
                    </a:p>
                  </a:txBody>
                  <a:tcPr>
                    <a:solidFill>
                      <a:srgbClr val="00B0F0"/>
                    </a:solidFill>
                  </a:tcPr>
                </a:tc>
                <a:tc>
                  <a:txBody>
                    <a:bodyPr/>
                    <a:lstStyle/>
                    <a:p>
                      <a:r>
                        <a:rPr lang="en-US" sz="1150" dirty="0" smtClean="0">
                          <a:latin typeface="Tahoma" pitchFamily="34" charset="0"/>
                          <a:cs typeface="Tahoma" pitchFamily="34" charset="0"/>
                        </a:rPr>
                        <a:t>Improving Industrial Productivity</a:t>
                      </a:r>
                    </a:p>
                    <a:p>
                      <a:endParaRPr lang="en-US" sz="1150" dirty="0">
                        <a:latin typeface="Tahoma" pitchFamily="34" charset="0"/>
                        <a:cs typeface="Tahoma" pitchFamily="34" charset="0"/>
                      </a:endParaRPr>
                    </a:p>
                  </a:txBody>
                  <a:tcPr>
                    <a:solidFill>
                      <a:srgbClr val="00B0F0"/>
                    </a:solidFill>
                  </a:tcPr>
                </a:tc>
                <a:tc>
                  <a:txBody>
                    <a:bodyPr/>
                    <a:lstStyle/>
                    <a:p>
                      <a:r>
                        <a:rPr lang="en-US" sz="1150" dirty="0" smtClean="0">
                          <a:latin typeface="Tahoma" pitchFamily="34" charset="0"/>
                          <a:cs typeface="Tahoma" pitchFamily="34" charset="0"/>
                        </a:rPr>
                        <a:t>Improving Governance Systems</a:t>
                      </a:r>
                    </a:p>
                    <a:p>
                      <a:endParaRPr lang="en-US" sz="1150" dirty="0">
                        <a:latin typeface="Tahoma" pitchFamily="34" charset="0"/>
                        <a:cs typeface="Tahoma" pitchFamily="34" charset="0"/>
                      </a:endParaRPr>
                    </a:p>
                  </a:txBody>
                  <a:tcPr>
                    <a:solidFill>
                      <a:srgbClr val="00B0F0"/>
                    </a:solidFill>
                  </a:tcPr>
                </a:tc>
                <a:tc>
                  <a:txBody>
                    <a:bodyPr/>
                    <a:lstStyle/>
                    <a:p>
                      <a:r>
                        <a:rPr lang="en-US" sz="1150" dirty="0" smtClean="0">
                          <a:latin typeface="Tahoma" pitchFamily="34" charset="0"/>
                          <a:cs typeface="Tahoma" pitchFamily="34" charset="0"/>
                        </a:rPr>
                        <a:t>Strengthening Macroeconomic Management and Reforms</a:t>
                      </a:r>
                    </a:p>
                  </a:txBody>
                  <a:tcPr>
                    <a:solidFill>
                      <a:srgbClr val="00B0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50" dirty="0" smtClean="0">
                          <a:latin typeface="Tahoma" pitchFamily="34" charset="0"/>
                          <a:cs typeface="Tahoma" pitchFamily="34" charset="0"/>
                        </a:rPr>
                        <a:t>Ensuring Energy Security</a:t>
                      </a:r>
                    </a:p>
                    <a:p>
                      <a:endParaRPr lang="en-US" sz="1150" dirty="0">
                        <a:latin typeface="Tahoma" pitchFamily="34" charset="0"/>
                        <a:cs typeface="Tahoma" pitchFamily="34" charset="0"/>
                      </a:endParaRPr>
                    </a:p>
                  </a:txBody>
                  <a:tcPr>
                    <a:solidFill>
                      <a:srgbClr val="00B0F0"/>
                    </a:solidFill>
                  </a:tcPr>
                </a:tc>
              </a:tr>
              <a:tr h="768723">
                <a:tc>
                  <a:txBody>
                    <a:bodyPr/>
                    <a:lstStyle/>
                    <a:p>
                      <a:r>
                        <a:rPr lang="en-US" sz="1150" kern="1200" baseline="0" dirty="0" smtClean="0">
                          <a:solidFill>
                            <a:schemeClr val="dk1"/>
                          </a:solidFill>
                          <a:latin typeface="Tahoma" pitchFamily="34" charset="0"/>
                          <a:ea typeface="+mn-ea"/>
                          <a:cs typeface="Tahoma" pitchFamily="34" charset="0"/>
                        </a:rPr>
                        <a:t>Viet Nam 	</a:t>
                      </a:r>
                    </a:p>
                    <a:p>
                      <a:endParaRPr lang="en-US" sz="1150" dirty="0">
                        <a:latin typeface="Tahoma" pitchFamily="34" charset="0"/>
                        <a:cs typeface="Tahoma" pitchFamily="34" charset="0"/>
                      </a:endParaRPr>
                    </a:p>
                  </a:txBody>
                  <a:tcPr vert="vert270"/>
                </a:tc>
                <a:tc>
                  <a:txBody>
                    <a:bodyPr/>
                    <a:lstStyle/>
                    <a:p>
                      <a:r>
                        <a:rPr lang="en-US" sz="1150" dirty="0" smtClean="0">
                          <a:latin typeface="Tahoma" pitchFamily="34" charset="0"/>
                          <a:cs typeface="Tahoma" pitchFamily="34" charset="0"/>
                        </a:rPr>
                        <a:t>Strengthening Institutions and Governance Systems</a:t>
                      </a:r>
                    </a:p>
                  </a:txBody>
                  <a:tcPr/>
                </a:tc>
                <a:tc>
                  <a:txBody>
                    <a:bodyPr/>
                    <a:lstStyle/>
                    <a:p>
                      <a:r>
                        <a:rPr lang="en-US" sz="1150" dirty="0" smtClean="0">
                          <a:latin typeface="Tahoma" pitchFamily="34" charset="0"/>
                          <a:cs typeface="Tahoma" pitchFamily="34" charset="0"/>
                        </a:rPr>
                        <a:t>Fostering Human Capital</a:t>
                      </a:r>
                    </a:p>
                    <a:p>
                      <a:endParaRPr lang="en-US" sz="11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Developing Economic Infrastructure</a:t>
                      </a:r>
                    </a:p>
                    <a:p>
                      <a:endParaRPr lang="en-US" sz="1150" dirty="0">
                        <a:latin typeface="Tahoma" pitchFamily="34" charset="0"/>
                        <a:cs typeface="Tahoma"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50" dirty="0" smtClean="0">
                          <a:latin typeface="Tahoma" pitchFamily="34" charset="0"/>
                          <a:cs typeface="Tahoma" pitchFamily="34" charset="0"/>
                        </a:rPr>
                        <a:t>Managing the Trend Towards Urbanization</a:t>
                      </a:r>
                    </a:p>
                    <a:p>
                      <a:endParaRPr lang="en-US" sz="1150" dirty="0">
                        <a:latin typeface="Tahoma" pitchFamily="34" charset="0"/>
                        <a:cs typeface="Tahoma" pitchFamily="34" charset="0"/>
                      </a:endParaRPr>
                    </a:p>
                  </a:txBody>
                  <a:tcPr/>
                </a:tc>
                <a:tc>
                  <a:txBody>
                    <a:bodyPr/>
                    <a:lstStyle/>
                    <a:p>
                      <a:r>
                        <a:rPr lang="en-US" sz="1150" dirty="0" smtClean="0">
                          <a:latin typeface="Tahoma" pitchFamily="34" charset="0"/>
                          <a:cs typeface="Tahoma" pitchFamily="34" charset="0"/>
                        </a:rPr>
                        <a:t>Protecting the Environment</a:t>
                      </a:r>
                    </a:p>
                    <a:p>
                      <a:endParaRPr lang="en-US" sz="1150" dirty="0">
                        <a:latin typeface="Tahoma" pitchFamily="34" charset="0"/>
                        <a:cs typeface="Tahoma"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50" dirty="0" smtClean="0">
                          <a:latin typeface="Tahoma" pitchFamily="34" charset="0"/>
                          <a:cs typeface="Tahoma" pitchFamily="34" charset="0"/>
                        </a:rPr>
                        <a:t>Developing a Sustainable Social Safety Nets’ System</a:t>
                      </a:r>
                    </a:p>
                  </a:txBody>
                  <a:tcPr/>
                </a:tc>
              </a:tr>
            </a:tbl>
          </a:graphicData>
        </a:graphic>
      </p:graphicFrame>
      <p:sp>
        <p:nvSpPr>
          <p:cNvPr id="3" name="TextBox 2"/>
          <p:cNvSpPr txBox="1"/>
          <p:nvPr/>
        </p:nvSpPr>
        <p:spPr>
          <a:xfrm>
            <a:off x="0" y="0"/>
            <a:ext cx="2808312" cy="369332"/>
          </a:xfrm>
          <a:prstGeom prst="rect">
            <a:avLst/>
          </a:prstGeom>
          <a:noFill/>
        </p:spPr>
        <p:txBody>
          <a:bodyPr wrap="square" rtlCol="0">
            <a:spAutoFit/>
          </a:bodyPr>
          <a:lstStyle/>
          <a:p>
            <a:r>
              <a:rPr lang="en-US" sz="1800" b="1" dirty="0" smtClean="0"/>
              <a:t>Source: ADB, 2011</a:t>
            </a:r>
            <a:endParaRPr lang="th-TH" sz="1800" b="1" dirty="0"/>
          </a:p>
        </p:txBody>
      </p:sp>
      <p:sp>
        <p:nvSpPr>
          <p:cNvPr id="5" name="ตัวยึดหมายเลขภาพนิ่ง 14"/>
          <p:cNvSpPr>
            <a:spLocks noGrp="1"/>
          </p:cNvSpPr>
          <p:nvPr>
            <p:ph type="sldNum" sz="quarter" idx="12"/>
          </p:nvPr>
        </p:nvSpPr>
        <p:spPr>
          <a:xfrm>
            <a:off x="7010400" y="6492875"/>
            <a:ext cx="2133600" cy="365125"/>
          </a:xfrm>
        </p:spPr>
        <p:txBody>
          <a:bodyPr/>
          <a:lstStyle/>
          <a:p>
            <a:pPr>
              <a:defRPr/>
            </a:pPr>
            <a:fld id="{6962A9B6-AB46-4A58-9CF2-1242F3E1F1F1}" type="slidenum">
              <a:rPr lang="en-US">
                <a:solidFill>
                  <a:schemeClr val="tx1">
                    <a:lumMod val="65000"/>
                    <a:lumOff val="35000"/>
                  </a:schemeClr>
                </a:solidFill>
                <a:latin typeface="Tahoma" pitchFamily="34" charset="0"/>
                <a:ea typeface="Tahoma" pitchFamily="34" charset="0"/>
                <a:cs typeface="Tahoma" pitchFamily="34" charset="0"/>
              </a:rPr>
              <a:pPr>
                <a:defRPr/>
              </a:pPr>
              <a:t>90</a:t>
            </a:fld>
            <a:endParaRPr lang="en-US" dirty="0">
              <a:solidFill>
                <a:schemeClr val="tx1">
                  <a:lumMod val="65000"/>
                  <a:lumOff val="35000"/>
                </a:schemeClr>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cstate="print"/>
          <a:srcRect/>
          <a:stretch>
            <a:fillRect/>
          </a:stretch>
        </p:blipFill>
        <p:spPr bwMode="auto">
          <a:xfrm>
            <a:off x="0" y="137014"/>
            <a:ext cx="9143999" cy="658397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9ADDD85-5A9F-4E89-AC81-0A64F86A6DC6}" type="slidenum">
              <a:rPr lang="th-TH" smtClean="0"/>
              <a:pPr/>
              <a:t>91</a:t>
            </a:fld>
            <a:endParaRPr lang="th-TH"/>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600" y="5562600"/>
            <a:ext cx="8686800" cy="1143000"/>
          </a:xfrm>
          <a:prstGeom prst="roundRect">
            <a:avLst/>
          </a:prstGeom>
          <a:solidFill>
            <a:schemeClr val="bg1"/>
          </a:solidFill>
          <a:ln>
            <a:noFill/>
          </a:ln>
          <a:effectLst>
            <a:glow rad="228600">
              <a:schemeClr val="bg1">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defRPr/>
            </a:pPr>
            <a:r>
              <a:rPr lang="en-US" sz="1200" dirty="0">
                <a:solidFill>
                  <a:schemeClr val="tx1"/>
                </a:solidFill>
                <a:latin typeface="Times New Roman" pitchFamily="18" charset="0"/>
                <a:cs typeface="Times New Roman" pitchFamily="18" charset="0"/>
              </a:rPr>
              <a:t>Notes</a:t>
            </a:r>
            <a:r>
              <a:rPr lang="th-TH" sz="1200" dirty="0">
                <a:solidFill>
                  <a:schemeClr val="tx1"/>
                </a:solidFill>
                <a:latin typeface="Times New Roman" pitchFamily="18" charset="0"/>
              </a:rPr>
              <a:t> </a:t>
            </a:r>
            <a:r>
              <a:rPr lang="en-US" sz="1200" dirty="0" smtClean="0">
                <a:solidFill>
                  <a:schemeClr val="tx1"/>
                </a:solidFill>
                <a:latin typeface="Times New Roman" pitchFamily="18" charset="0"/>
                <a:cs typeface="Times New Roman" pitchFamily="18" charset="0"/>
              </a:rPr>
              <a:t>:</a:t>
            </a:r>
            <a:endParaRPr lang="en-US" sz="1200" dirty="0">
              <a:solidFill>
                <a:schemeClr val="tx1"/>
              </a:solidFill>
              <a:latin typeface="Times New Roman" pitchFamily="18" charset="0"/>
              <a:cs typeface="Cordia New" pitchFamily="34" charset="-34"/>
            </a:endParaRPr>
          </a:p>
          <a:p>
            <a:pPr>
              <a:lnSpc>
                <a:spcPct val="80000"/>
              </a:lnSpc>
              <a:buFont typeface="Calibri" pitchFamily="34" charset="0"/>
              <a:buAutoNum type="arabicPeriod"/>
              <a:defRPr/>
            </a:pPr>
            <a:r>
              <a:rPr lang="en-US" sz="1200" dirty="0">
                <a:solidFill>
                  <a:schemeClr val="tx1"/>
                </a:solidFill>
                <a:latin typeface="Times New Roman" pitchFamily="18" charset="0"/>
                <a:cs typeface="Times New Roman" pitchFamily="18" charset="0"/>
              </a:rPr>
              <a:t>There were 0.3% of the enterprises whose information on size was unavailable.</a:t>
            </a:r>
            <a:endParaRPr lang="en-US" sz="1200" dirty="0">
              <a:solidFill>
                <a:schemeClr val="tx1"/>
              </a:solidFill>
              <a:latin typeface="Times New Roman" pitchFamily="18" charset="0"/>
              <a:cs typeface="Cordia New" pitchFamily="34" charset="-34"/>
            </a:endParaRPr>
          </a:p>
          <a:p>
            <a:pPr>
              <a:lnSpc>
                <a:spcPct val="80000"/>
              </a:lnSpc>
              <a:buFont typeface="Calibri" pitchFamily="34" charset="0"/>
              <a:buAutoNum type="arabicPeriod"/>
              <a:defRPr/>
            </a:pPr>
            <a:r>
              <a:rPr lang="en-US" sz="1200" dirty="0">
                <a:solidFill>
                  <a:schemeClr val="tx1"/>
                </a:solidFill>
                <a:latin typeface="Times New Roman" pitchFamily="18" charset="0"/>
                <a:cs typeface="Times New Roman" pitchFamily="18" charset="0"/>
              </a:rPr>
              <a:t>GDP</a:t>
            </a:r>
            <a:r>
              <a:rPr lang="th-TH" sz="1200" dirty="0">
                <a:solidFill>
                  <a:schemeClr val="tx1"/>
                </a:solidFill>
                <a:latin typeface="Times New Roman" pitchFamily="18" charset="0"/>
              </a:rPr>
              <a:t> </a:t>
            </a:r>
            <a:r>
              <a:rPr lang="en-US" sz="1200" dirty="0">
                <a:solidFill>
                  <a:schemeClr val="tx1"/>
                </a:solidFill>
                <a:latin typeface="Times New Roman" pitchFamily="18" charset="0"/>
                <a:cs typeface="Times New Roman" pitchFamily="18" charset="0"/>
              </a:rPr>
              <a:t>of agricultural sector was </a:t>
            </a:r>
            <a:r>
              <a:rPr lang="en-US" sz="1200" dirty="0" smtClean="0">
                <a:solidFill>
                  <a:schemeClr val="tx1"/>
                </a:solidFill>
                <a:latin typeface="Times New Roman" pitchFamily="18" charset="0"/>
                <a:cs typeface="Times New Roman" pitchFamily="18" charset="0"/>
              </a:rPr>
              <a:t>included</a:t>
            </a:r>
            <a:r>
              <a:rPr lang="en-US" sz="1200" dirty="0">
                <a:solidFill>
                  <a:schemeClr val="tx1"/>
                </a:solidFill>
                <a:latin typeface="Times New Roman" pitchFamily="18" charset="0"/>
                <a:cs typeface="Times New Roman" pitchFamily="18" charset="0"/>
              </a:rPr>
              <a:t>.</a:t>
            </a:r>
            <a:endParaRPr lang="th-TH" sz="1200" dirty="0">
              <a:solidFill>
                <a:schemeClr val="tx1"/>
              </a:solidFill>
              <a:latin typeface="Times New Roman" pitchFamily="18" charset="0"/>
            </a:endParaRPr>
          </a:p>
          <a:p>
            <a:pPr>
              <a:lnSpc>
                <a:spcPct val="80000"/>
              </a:lnSpc>
              <a:buFont typeface="Calibri" pitchFamily="34" charset="0"/>
              <a:buAutoNum type="arabicPeriod"/>
              <a:defRPr/>
            </a:pPr>
            <a:r>
              <a:rPr lang="en-US" sz="1200" dirty="0">
                <a:solidFill>
                  <a:schemeClr val="tx1"/>
                </a:solidFill>
                <a:latin typeface="Times New Roman" pitchFamily="18" charset="0"/>
                <a:cs typeface="Times New Roman" pitchFamily="18" charset="0"/>
              </a:rPr>
              <a:t>There were 2.2% of the export transactions whose information on the exporters’ size was unavailable.</a:t>
            </a:r>
          </a:p>
          <a:p>
            <a:pPr>
              <a:lnSpc>
                <a:spcPct val="80000"/>
              </a:lnSpc>
              <a:buFont typeface="Calibri" pitchFamily="34" charset="0"/>
              <a:buAutoNum type="arabicPeriod"/>
              <a:defRPr/>
            </a:pPr>
            <a:r>
              <a:rPr lang="en-US" sz="1200" dirty="0">
                <a:solidFill>
                  <a:schemeClr val="tx1"/>
                </a:solidFill>
                <a:latin typeface="Times New Roman" pitchFamily="18" charset="0"/>
                <a:cs typeface="Times New Roman" pitchFamily="18" charset="0"/>
              </a:rPr>
              <a:t>1 USD = </a:t>
            </a:r>
            <a:r>
              <a:rPr lang="en-US" sz="1200" dirty="0" smtClean="0">
                <a:solidFill>
                  <a:schemeClr val="tx1"/>
                </a:solidFill>
                <a:latin typeface="Times New Roman" pitchFamily="18" charset="0"/>
                <a:cs typeface="Times New Roman" pitchFamily="18" charset="0"/>
              </a:rPr>
              <a:t>31 Baht</a:t>
            </a:r>
          </a:p>
          <a:p>
            <a:pPr>
              <a:lnSpc>
                <a:spcPct val="80000"/>
              </a:lnSpc>
              <a:buFont typeface="Calibri" pitchFamily="34" charset="0"/>
              <a:buAutoNum type="arabicPeriod"/>
              <a:defRPr/>
            </a:pPr>
            <a:r>
              <a:rPr lang="en-US" sz="1200" dirty="0" smtClean="0">
                <a:solidFill>
                  <a:schemeClr val="tx1"/>
                </a:solidFill>
                <a:latin typeface="Times New Roman" pitchFamily="18" charset="0"/>
                <a:cs typeface="Times New Roman" pitchFamily="18" charset="0"/>
              </a:rPr>
              <a:t>  LEs were included their diversification enterprises (12% GDP) </a:t>
            </a:r>
            <a:endParaRPr lang="th-TH" sz="1200" dirty="0">
              <a:solidFill>
                <a:schemeClr val="tx1"/>
              </a:solidFill>
              <a:latin typeface="Times New Roman" pitchFamily="18" charset="0"/>
            </a:endParaRPr>
          </a:p>
        </p:txBody>
      </p:sp>
      <p:sp>
        <p:nvSpPr>
          <p:cNvPr id="7170" name="Slide Number Placeholder 3"/>
          <p:cNvSpPr txBox="1">
            <a:spLocks noGrp="1"/>
          </p:cNvSpPr>
          <p:nvPr/>
        </p:nvSpPr>
        <p:spPr bwMode="auto">
          <a:xfrm>
            <a:off x="6553200" y="6356350"/>
            <a:ext cx="2133600" cy="365125"/>
          </a:xfrm>
          <a:prstGeom prst="rect">
            <a:avLst/>
          </a:prstGeom>
          <a:noFill/>
          <a:ln>
            <a:miter lim="800000"/>
            <a:headEnd/>
            <a:tailEnd/>
          </a:ln>
        </p:spPr>
        <p:txBody>
          <a:bodyPr anchor="ctr"/>
          <a:lstStyle/>
          <a:p>
            <a:pPr algn="r">
              <a:defRPr/>
            </a:pPr>
            <a:fld id="{E3FBB580-DF23-425B-84D5-9B97E8030C83}" type="slidenum">
              <a:rPr lang="en-US" sz="1200">
                <a:latin typeface="Arial" charset="0"/>
                <a:cs typeface="+mn-cs"/>
              </a:rPr>
              <a:pPr algn="r">
                <a:defRPr/>
              </a:pPr>
              <a:t>92</a:t>
            </a:fld>
            <a:endParaRPr lang="th-TH" sz="1200">
              <a:latin typeface="Arial" charset="0"/>
              <a:cs typeface="+mn-cs"/>
            </a:endParaRPr>
          </a:p>
        </p:txBody>
      </p:sp>
      <p:sp>
        <p:nvSpPr>
          <p:cNvPr id="12" name="AutoShape 11"/>
          <p:cNvSpPr>
            <a:spLocks noChangeArrowheads="1"/>
          </p:cNvSpPr>
          <p:nvPr/>
        </p:nvSpPr>
        <p:spPr bwMode="auto">
          <a:xfrm rot="5400000">
            <a:off x="5199229" y="349418"/>
            <a:ext cx="698835" cy="1371600"/>
          </a:xfrm>
          <a:prstGeom prst="homePlate">
            <a:avLst>
              <a:gd name="adj" fmla="val 25000"/>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16200000" scaled="1"/>
            <a:tileRect/>
          </a:gradFill>
          <a:ln w="38100">
            <a:noFill/>
            <a:miter lim="800000"/>
            <a:headEnd/>
            <a:tailEnd/>
          </a:ln>
          <a:effectLst>
            <a:glow rad="228600">
              <a:srgbClr val="00FFFF">
                <a:alpha val="40000"/>
              </a:srgbClr>
            </a:glow>
          </a:effectLst>
          <a:scene3d>
            <a:camera prst="orthographicFront"/>
            <a:lightRig rig="threePt" dir="t"/>
          </a:scene3d>
          <a:sp3d>
            <a:bevelT w="165100" prst="coolSlant"/>
          </a:sp3d>
        </p:spPr>
        <p:txBody>
          <a:bodyPr rot="10800000" vert="eaVert" lIns="90000" tIns="46800" rIns="90000" bIns="46800" anchor="ctr"/>
          <a:lstStyle/>
          <a:p>
            <a:pPr algn="ctr" fontAlgn="auto">
              <a:lnSpc>
                <a:spcPct val="70000"/>
              </a:lnSpc>
              <a:spcBef>
                <a:spcPts val="0"/>
              </a:spcBef>
              <a:spcAft>
                <a:spcPts val="0"/>
              </a:spcAft>
              <a:defRPr/>
            </a:pPr>
            <a:r>
              <a:rPr lang="en-US" sz="2000" b="1" dirty="0">
                <a:latin typeface="Angsana New" pitchFamily="18" charset="-34"/>
                <a:cs typeface="+mn-cs"/>
              </a:rPr>
              <a:t>Employment</a:t>
            </a:r>
          </a:p>
          <a:p>
            <a:pPr algn="ctr" fontAlgn="auto">
              <a:lnSpc>
                <a:spcPct val="70000"/>
              </a:lnSpc>
              <a:spcBef>
                <a:spcPts val="0"/>
              </a:spcBef>
              <a:spcAft>
                <a:spcPts val="0"/>
              </a:spcAft>
              <a:defRPr/>
            </a:pPr>
            <a:r>
              <a:rPr lang="en-US" sz="2000" b="1" dirty="0">
                <a:latin typeface="Angsana New" pitchFamily="18" charset="-34"/>
                <a:cs typeface="+mn-cs"/>
              </a:rPr>
              <a:t>(Person)</a:t>
            </a:r>
            <a:endParaRPr lang="th-TH" sz="2000" b="1" dirty="0">
              <a:latin typeface="Angsana New" pitchFamily="18" charset="-34"/>
              <a:cs typeface="+mn-cs"/>
            </a:endParaRPr>
          </a:p>
        </p:txBody>
      </p:sp>
      <p:sp>
        <p:nvSpPr>
          <p:cNvPr id="46" name="AutoShape 37"/>
          <p:cNvSpPr>
            <a:spLocks noChangeArrowheads="1"/>
          </p:cNvSpPr>
          <p:nvPr/>
        </p:nvSpPr>
        <p:spPr bwMode="auto">
          <a:xfrm>
            <a:off x="2596434" y="4891625"/>
            <a:ext cx="757238" cy="533400"/>
          </a:xfrm>
          <a:prstGeom prst="rightArrow">
            <a:avLst>
              <a:gd name="adj1" fmla="val 67093"/>
              <a:gd name="adj2" fmla="val 65474"/>
            </a:avLst>
          </a:prstGeom>
          <a:solidFill>
            <a:schemeClr val="bg1"/>
          </a:solidFill>
          <a:ln w="9525">
            <a:noFill/>
            <a:miter lim="800000"/>
            <a:headEnd/>
            <a:tailEnd/>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auto">
              <a:spcBef>
                <a:spcPts val="0"/>
              </a:spcBef>
              <a:spcAft>
                <a:spcPts val="0"/>
              </a:spcAft>
              <a:defRPr/>
            </a:pPr>
            <a:r>
              <a:rPr lang="en-US" sz="2400" b="1" dirty="0">
                <a:latin typeface="Angsana New" pitchFamily="18" charset="-34"/>
                <a:cs typeface="+mn-cs"/>
              </a:rPr>
              <a:t>Total</a:t>
            </a:r>
            <a:endParaRPr lang="th-TH" sz="2400" b="1" dirty="0">
              <a:latin typeface="Angsana New" pitchFamily="18" charset="-34"/>
              <a:cs typeface="+mn-cs"/>
            </a:endParaRPr>
          </a:p>
        </p:txBody>
      </p:sp>
      <p:sp>
        <p:nvSpPr>
          <p:cNvPr id="49" name="Rectangle 48"/>
          <p:cNvSpPr/>
          <p:nvPr/>
        </p:nvSpPr>
        <p:spPr>
          <a:xfrm>
            <a:off x="4862847" y="1498242"/>
            <a:ext cx="1371600" cy="64487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solidFill>
                  <a:schemeClr val="tx1"/>
                </a:solidFill>
                <a:latin typeface="AngsanaUPC" pitchFamily="18" charset="-34"/>
                <a:cs typeface="AngsanaUPC" pitchFamily="18" charset="-34"/>
              </a:rPr>
              <a:t>2</a:t>
            </a:r>
            <a:r>
              <a:rPr lang="th-TH" sz="1800" b="1" dirty="0">
                <a:solidFill>
                  <a:schemeClr val="tx1"/>
                </a:solidFill>
                <a:latin typeface="AngsanaUPC" pitchFamily="18" charset="-34"/>
                <a:cs typeface="AngsanaUPC" pitchFamily="18" charset="-34"/>
              </a:rPr>
              <a:t>,</a:t>
            </a:r>
            <a:r>
              <a:rPr lang="en-US" sz="1800" b="1" dirty="0">
                <a:solidFill>
                  <a:schemeClr val="tx1"/>
                </a:solidFill>
                <a:latin typeface="AngsanaUPC" pitchFamily="18" charset="-34"/>
                <a:cs typeface="AngsanaUPC" pitchFamily="18" charset="-34"/>
              </a:rPr>
              <a:t>875</a:t>
            </a:r>
            <a:r>
              <a:rPr lang="th-TH" sz="1800" b="1" dirty="0">
                <a:solidFill>
                  <a:schemeClr val="tx1"/>
                </a:solidFill>
                <a:latin typeface="AngsanaUPC" pitchFamily="18" charset="-34"/>
                <a:cs typeface="AngsanaUPC" pitchFamily="18" charset="-34"/>
              </a:rPr>
              <a:t>,</a:t>
            </a:r>
            <a:r>
              <a:rPr lang="en-US" sz="1800" b="1" dirty="0">
                <a:solidFill>
                  <a:schemeClr val="tx1"/>
                </a:solidFill>
                <a:latin typeface="AngsanaUPC" pitchFamily="18" charset="-34"/>
                <a:cs typeface="AngsanaUPC" pitchFamily="18" charset="-34"/>
              </a:rPr>
              <a:t>49</a:t>
            </a:r>
            <a:r>
              <a:rPr lang="th-TH" sz="1800" b="1" dirty="0">
                <a:solidFill>
                  <a:schemeClr val="tx1"/>
                </a:solidFill>
                <a:latin typeface="AngsanaUPC" pitchFamily="18" charset="-34"/>
                <a:cs typeface="AngsanaUPC" pitchFamily="18" charset="-34"/>
              </a:rPr>
              <a:t>5</a:t>
            </a:r>
          </a:p>
          <a:p>
            <a:pPr algn="ctr" fontAlgn="auto">
              <a:spcBef>
                <a:spcPts val="0"/>
              </a:spcBef>
              <a:spcAft>
                <a:spcPts val="0"/>
              </a:spcAft>
              <a:defRPr/>
            </a:pPr>
            <a:r>
              <a:rPr lang="en-US" sz="1800" b="1" dirty="0" smtClean="0">
                <a:solidFill>
                  <a:schemeClr val="tx1"/>
                </a:solidFill>
                <a:latin typeface="AngsanaUPC" pitchFamily="18" charset="-34"/>
                <a:cs typeface="AngsanaUPC" pitchFamily="18" charset="-34"/>
              </a:rPr>
              <a:t>(10.80%)</a:t>
            </a:r>
            <a:endParaRPr lang="th-TH" sz="1800" b="1" dirty="0">
              <a:solidFill>
                <a:schemeClr val="tx1"/>
              </a:solidFill>
              <a:latin typeface="AngsanaUPC" pitchFamily="18" charset="-34"/>
              <a:cs typeface="AngsanaUPC" pitchFamily="18" charset="-34"/>
            </a:endParaRPr>
          </a:p>
        </p:txBody>
      </p:sp>
      <p:sp>
        <p:nvSpPr>
          <p:cNvPr id="52" name="AutoShape 11"/>
          <p:cNvSpPr>
            <a:spLocks noChangeArrowheads="1"/>
          </p:cNvSpPr>
          <p:nvPr/>
        </p:nvSpPr>
        <p:spPr bwMode="auto">
          <a:xfrm rot="5400000">
            <a:off x="3778261" y="350492"/>
            <a:ext cx="698835" cy="1371600"/>
          </a:xfrm>
          <a:prstGeom prst="homePlate">
            <a:avLst>
              <a:gd name="adj" fmla="val 25000"/>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16200000" scaled="1"/>
            <a:tileRect/>
          </a:gradFill>
          <a:ln w="38100">
            <a:noFill/>
            <a:miter lim="800000"/>
            <a:headEnd/>
            <a:tailEnd/>
          </a:ln>
          <a:effectLst>
            <a:glow rad="228600">
              <a:srgbClr val="00FFFF">
                <a:alpha val="40000"/>
              </a:srgbClr>
            </a:glow>
          </a:effectLst>
          <a:scene3d>
            <a:camera prst="orthographicFront"/>
            <a:lightRig rig="threePt" dir="t"/>
          </a:scene3d>
          <a:sp3d>
            <a:bevelT w="165100" prst="coolSlant"/>
          </a:sp3d>
        </p:spPr>
        <p:txBody>
          <a:bodyPr rot="10800000" vert="eaVert" wrap="none" lIns="90000" tIns="46800" rIns="90000" bIns="46800" anchor="ctr"/>
          <a:lstStyle/>
          <a:p>
            <a:pPr algn="ctr" fontAlgn="auto">
              <a:lnSpc>
                <a:spcPct val="70000"/>
              </a:lnSpc>
              <a:spcBef>
                <a:spcPts val="0"/>
              </a:spcBef>
              <a:spcAft>
                <a:spcPts val="0"/>
              </a:spcAft>
              <a:defRPr/>
            </a:pPr>
            <a:r>
              <a:rPr lang="en-US" sz="2000" b="1" dirty="0">
                <a:latin typeface="Angsana New" pitchFamily="18" charset="-34"/>
                <a:cs typeface="+mj-cs"/>
              </a:rPr>
              <a:t>No. of </a:t>
            </a:r>
            <a:r>
              <a:rPr lang="en-US" sz="2000" b="1" dirty="0" smtClean="0">
                <a:latin typeface="Angsana New" pitchFamily="18" charset="-34"/>
                <a:cs typeface="+mj-cs"/>
              </a:rPr>
              <a:t>Enterprises</a:t>
            </a:r>
            <a:endParaRPr lang="en-US" sz="2000" b="1" dirty="0">
              <a:latin typeface="Angsana New" pitchFamily="18" charset="-34"/>
              <a:cs typeface="+mj-cs"/>
            </a:endParaRPr>
          </a:p>
          <a:p>
            <a:pPr algn="ctr" fontAlgn="auto">
              <a:lnSpc>
                <a:spcPct val="70000"/>
              </a:lnSpc>
              <a:spcBef>
                <a:spcPts val="0"/>
              </a:spcBef>
              <a:spcAft>
                <a:spcPts val="0"/>
              </a:spcAft>
              <a:defRPr/>
            </a:pPr>
            <a:r>
              <a:rPr lang="th-TH" sz="2000" b="1" dirty="0">
                <a:latin typeface="Angsana New" pitchFamily="18" charset="-34"/>
                <a:cs typeface="+mj-cs"/>
              </a:rPr>
              <a:t>(</a:t>
            </a:r>
            <a:r>
              <a:rPr lang="en-US" sz="2000" b="1" dirty="0" smtClean="0">
                <a:latin typeface="Angsana New" pitchFamily="18" charset="-34"/>
                <a:cs typeface="+mj-cs"/>
              </a:rPr>
              <a:t>Enterprise</a:t>
            </a:r>
            <a:r>
              <a:rPr lang="th-TH" sz="2000" b="1" dirty="0" smtClean="0">
                <a:latin typeface="Angsana New" pitchFamily="18" charset="-34"/>
                <a:cs typeface="+mj-cs"/>
              </a:rPr>
              <a:t>)</a:t>
            </a:r>
            <a:endParaRPr lang="en-US" sz="2000" b="1" dirty="0">
              <a:latin typeface="Angsana New" pitchFamily="18" charset="-34"/>
              <a:cs typeface="+mj-cs"/>
            </a:endParaRPr>
          </a:p>
        </p:txBody>
      </p:sp>
      <p:sp>
        <p:nvSpPr>
          <p:cNvPr id="53" name="Rectangle 52"/>
          <p:cNvSpPr/>
          <p:nvPr/>
        </p:nvSpPr>
        <p:spPr>
          <a:xfrm>
            <a:off x="3441879" y="1486436"/>
            <a:ext cx="1371600" cy="51380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solidFill>
                  <a:schemeClr val="tx1"/>
                </a:solidFill>
                <a:latin typeface="AngsanaUPC" pitchFamily="18" charset="-34"/>
                <a:cs typeface="AngsanaUPC" pitchFamily="18" charset="-34"/>
              </a:rPr>
              <a:t>4,</a:t>
            </a:r>
            <a:r>
              <a:rPr lang="th-TH" sz="1800" b="1" dirty="0">
                <a:solidFill>
                  <a:schemeClr val="tx1"/>
                </a:solidFill>
                <a:latin typeface="AngsanaUPC" pitchFamily="18" charset="-34"/>
                <a:cs typeface="AngsanaUPC" pitchFamily="18" charset="-34"/>
              </a:rPr>
              <a:t>614</a:t>
            </a:r>
            <a:r>
              <a:rPr lang="en-US" sz="1800" b="1" dirty="0">
                <a:solidFill>
                  <a:schemeClr val="tx1"/>
                </a:solidFill>
                <a:latin typeface="AngsanaUPC" pitchFamily="18" charset="-34"/>
                <a:cs typeface="AngsanaUPC" pitchFamily="18" charset="-34"/>
              </a:rPr>
              <a:t> </a:t>
            </a:r>
            <a:endParaRPr lang="th-TH" sz="1800" b="1" dirty="0">
              <a:solidFill>
                <a:schemeClr val="tx1"/>
              </a:solidFill>
              <a:latin typeface="AngsanaUPC" pitchFamily="18" charset="-34"/>
              <a:cs typeface="AngsanaUPC" pitchFamily="18" charset="-34"/>
            </a:endParaRPr>
          </a:p>
          <a:p>
            <a:pPr algn="ctr" fontAlgn="auto">
              <a:spcBef>
                <a:spcPts val="0"/>
              </a:spcBef>
              <a:spcAft>
                <a:spcPts val="0"/>
              </a:spcAft>
              <a:defRPr/>
            </a:pPr>
            <a:r>
              <a:rPr lang="en-US" sz="1800" b="1" dirty="0" smtClean="0">
                <a:solidFill>
                  <a:schemeClr val="tx1"/>
                </a:solidFill>
                <a:latin typeface="AngsanaUPC" pitchFamily="18" charset="-34"/>
                <a:cs typeface="AngsanaUPC" pitchFamily="18" charset="-34"/>
              </a:rPr>
              <a:t>(0.06%)</a:t>
            </a:r>
            <a:endParaRPr lang="th-TH" sz="1800" b="1" dirty="0">
              <a:solidFill>
                <a:schemeClr val="tx1"/>
              </a:solidFill>
              <a:latin typeface="AngsanaUPC" pitchFamily="18" charset="-34"/>
              <a:cs typeface="AngsanaUPC" pitchFamily="18" charset="-34"/>
            </a:endParaRPr>
          </a:p>
        </p:txBody>
      </p:sp>
      <p:sp>
        <p:nvSpPr>
          <p:cNvPr id="54" name="Rectangle 53"/>
          <p:cNvSpPr/>
          <p:nvPr/>
        </p:nvSpPr>
        <p:spPr>
          <a:xfrm>
            <a:off x="3441879" y="2000240"/>
            <a:ext cx="1371600" cy="114300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1" dirty="0">
              <a:solidFill>
                <a:schemeClr val="tx1"/>
              </a:solidFill>
              <a:latin typeface="AngsanaUPC" pitchFamily="18" charset="-34"/>
              <a:cs typeface="AngsanaUPC" pitchFamily="18" charset="-34"/>
            </a:endParaRPr>
          </a:p>
          <a:p>
            <a:pPr algn="ctr" fontAlgn="auto">
              <a:spcBef>
                <a:spcPts val="0"/>
              </a:spcBef>
              <a:spcAft>
                <a:spcPts val="0"/>
              </a:spcAft>
              <a:defRPr/>
            </a:pPr>
            <a:r>
              <a:rPr lang="th-TH" sz="1800" b="1" dirty="0">
                <a:solidFill>
                  <a:schemeClr val="tx1"/>
                </a:solidFill>
                <a:latin typeface="AngsanaUPC" pitchFamily="18" charset="-34"/>
                <a:cs typeface="AngsanaUPC" pitchFamily="18" charset="-34"/>
              </a:rPr>
              <a:t>2,848,256</a:t>
            </a:r>
            <a:r>
              <a:rPr lang="th-TH" sz="1800" dirty="0">
                <a:solidFill>
                  <a:schemeClr val="tx1"/>
                </a:solidFill>
                <a:latin typeface="AngsanaUPC" pitchFamily="18" charset="-34"/>
                <a:cs typeface="AngsanaUPC" pitchFamily="18" charset="-34"/>
              </a:rPr>
              <a:t> </a:t>
            </a:r>
            <a:r>
              <a:rPr lang="en-US" sz="1800" b="1" dirty="0">
                <a:solidFill>
                  <a:schemeClr val="tx1"/>
                </a:solidFill>
                <a:latin typeface="AngsanaUPC" pitchFamily="18" charset="-34"/>
                <a:cs typeface="AngsanaUPC" pitchFamily="18" charset="-34"/>
              </a:rPr>
              <a:t> </a:t>
            </a:r>
            <a:r>
              <a:rPr lang="en-US" sz="1800" b="1" dirty="0" smtClean="0">
                <a:solidFill>
                  <a:schemeClr val="tx1"/>
                </a:solidFill>
                <a:latin typeface="AngsanaUPC" pitchFamily="18" charset="-34"/>
                <a:cs typeface="AngsanaUPC" pitchFamily="18" charset="-34"/>
              </a:rPr>
              <a:t>(35.83%)</a:t>
            </a:r>
            <a:endParaRPr lang="en-US" sz="1800" b="1" dirty="0">
              <a:solidFill>
                <a:schemeClr val="tx1"/>
              </a:solidFill>
              <a:latin typeface="AngsanaUPC" pitchFamily="18" charset="-34"/>
              <a:cs typeface="AngsanaUPC" pitchFamily="18" charset="-34"/>
            </a:endParaRPr>
          </a:p>
          <a:p>
            <a:pPr algn="ctr" fontAlgn="auto">
              <a:spcBef>
                <a:spcPts val="0"/>
              </a:spcBef>
              <a:spcAft>
                <a:spcPts val="0"/>
              </a:spcAft>
              <a:defRPr/>
            </a:pPr>
            <a:endParaRPr lang="th-TH" sz="1800" dirty="0">
              <a:solidFill>
                <a:schemeClr val="tx1"/>
              </a:solidFill>
              <a:latin typeface="AngsanaUPC" pitchFamily="18" charset="-34"/>
              <a:cs typeface="AngsanaUPC" pitchFamily="18" charset="-34"/>
            </a:endParaRPr>
          </a:p>
        </p:txBody>
      </p:sp>
      <p:sp>
        <p:nvSpPr>
          <p:cNvPr id="56" name="Rectangle 55"/>
          <p:cNvSpPr/>
          <p:nvPr/>
        </p:nvSpPr>
        <p:spPr>
          <a:xfrm>
            <a:off x="7683321" y="1496093"/>
            <a:ext cx="1371600" cy="22900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1800" b="1" dirty="0" smtClean="0">
                <a:solidFill>
                  <a:schemeClr val="tx1"/>
                </a:solidFill>
                <a:latin typeface="AngsanaUPC" pitchFamily="18" charset="-34"/>
                <a:cs typeface="AngsanaUPC" pitchFamily="18" charset="-34"/>
              </a:rPr>
              <a:t>3,432,006.1</a:t>
            </a:r>
            <a:r>
              <a:rPr lang="en-US" sz="1800" b="1" dirty="0" smtClean="0">
                <a:solidFill>
                  <a:schemeClr val="tx1"/>
                </a:solidFill>
                <a:latin typeface="AngsanaUPC" pitchFamily="18" charset="-34"/>
                <a:cs typeface="AngsanaUPC" pitchFamily="18" charset="-34"/>
              </a:rPr>
              <a:t>6 (65.04%)</a:t>
            </a:r>
            <a:endParaRPr lang="th-TH" sz="1800" b="1" dirty="0">
              <a:solidFill>
                <a:schemeClr val="tx1"/>
              </a:solidFill>
              <a:latin typeface="AngsanaUPC" pitchFamily="18" charset="-34"/>
              <a:cs typeface="AngsanaUPC" pitchFamily="18" charset="-34"/>
            </a:endParaRPr>
          </a:p>
        </p:txBody>
      </p:sp>
      <p:sp>
        <p:nvSpPr>
          <p:cNvPr id="57" name="Rectangle 56"/>
          <p:cNvSpPr/>
          <p:nvPr/>
        </p:nvSpPr>
        <p:spPr>
          <a:xfrm>
            <a:off x="7671130" y="3857628"/>
            <a:ext cx="1371600" cy="85725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h-TH" sz="1600" b="1" dirty="0" smtClean="0">
                <a:solidFill>
                  <a:schemeClr val="tx1"/>
                </a:solidFill>
                <a:latin typeface="AngsanaUPC" pitchFamily="18" charset="-34"/>
                <a:cs typeface="AngsanaUPC" pitchFamily="18" charset="-34"/>
              </a:rPr>
              <a:t>1,</a:t>
            </a:r>
            <a:r>
              <a:rPr lang="en-US" sz="1600" b="1" dirty="0" smtClean="0">
                <a:solidFill>
                  <a:schemeClr val="tx1"/>
                </a:solidFill>
                <a:latin typeface="AngsanaUPC" pitchFamily="18" charset="-34"/>
                <a:cs typeface="AngsanaUPC" pitchFamily="18" charset="-34"/>
              </a:rPr>
              <a:t>844</a:t>
            </a:r>
            <a:r>
              <a:rPr lang="th-TH" sz="1600" b="1" dirty="0" smtClean="0">
                <a:solidFill>
                  <a:schemeClr val="tx1"/>
                </a:solidFill>
                <a:latin typeface="AngsanaUPC" pitchFamily="18" charset="-34"/>
                <a:cs typeface="AngsanaUPC" pitchFamily="18" charset="-34"/>
              </a:rPr>
              <a:t>,</a:t>
            </a:r>
            <a:r>
              <a:rPr lang="en-US" sz="1600" b="1" dirty="0" smtClean="0">
                <a:solidFill>
                  <a:schemeClr val="tx1"/>
                </a:solidFill>
                <a:latin typeface="AngsanaUPC" pitchFamily="18" charset="-34"/>
                <a:cs typeface="AngsanaUPC" pitchFamily="18" charset="-34"/>
              </a:rPr>
              <a:t>433</a:t>
            </a:r>
            <a:r>
              <a:rPr lang="th-TH" sz="1600" b="1" dirty="0" smtClean="0">
                <a:solidFill>
                  <a:schemeClr val="tx1"/>
                </a:solidFill>
                <a:latin typeface="AngsanaUPC" pitchFamily="18" charset="-34"/>
                <a:cs typeface="AngsanaUPC" pitchFamily="18" charset="-34"/>
              </a:rPr>
              <a:t>.</a:t>
            </a:r>
            <a:r>
              <a:rPr lang="en-US" sz="1600" b="1" dirty="0" smtClean="0">
                <a:solidFill>
                  <a:schemeClr val="tx1"/>
                </a:solidFill>
                <a:latin typeface="AngsanaUPC" pitchFamily="18" charset="-34"/>
                <a:cs typeface="AngsanaUPC" pitchFamily="18" charset="-34"/>
              </a:rPr>
              <a:t>36</a:t>
            </a:r>
            <a:endParaRPr lang="th-TH" sz="1600" b="1" dirty="0">
              <a:solidFill>
                <a:schemeClr val="tx1"/>
              </a:solidFill>
              <a:latin typeface="AngsanaUPC" pitchFamily="18" charset="-34"/>
              <a:cs typeface="AngsanaUPC" pitchFamily="18" charset="-34"/>
            </a:endParaRPr>
          </a:p>
          <a:p>
            <a:pPr algn="ctr">
              <a:defRPr/>
            </a:pPr>
            <a:r>
              <a:rPr lang="th-TH" sz="1600" b="1" dirty="0" smtClean="0">
                <a:solidFill>
                  <a:schemeClr val="tx1"/>
                </a:solidFill>
                <a:latin typeface="AngsanaUPC" pitchFamily="18" charset="-34"/>
                <a:cs typeface="AngsanaUPC" pitchFamily="18" charset="-34"/>
              </a:rPr>
              <a:t>(</a:t>
            </a:r>
            <a:r>
              <a:rPr lang="en-US" sz="1600" b="1" dirty="0" smtClean="0">
                <a:solidFill>
                  <a:schemeClr val="tx1"/>
                </a:solidFill>
                <a:latin typeface="AngsanaUPC" pitchFamily="18" charset="-34"/>
                <a:cs typeface="AngsanaUPC" pitchFamily="18" charset="-34"/>
              </a:rPr>
              <a:t>34.96%)</a:t>
            </a:r>
            <a:endParaRPr lang="th-TH" sz="1600" b="1" dirty="0">
              <a:solidFill>
                <a:schemeClr val="tx1"/>
              </a:solidFill>
              <a:latin typeface="AngsanaUPC" pitchFamily="18" charset="-34"/>
              <a:cs typeface="AngsanaUPC" pitchFamily="18" charset="-34"/>
            </a:endParaRPr>
          </a:p>
        </p:txBody>
      </p:sp>
      <p:sp>
        <p:nvSpPr>
          <p:cNvPr id="59" name="AutoShape 11"/>
          <p:cNvSpPr>
            <a:spLocks noChangeArrowheads="1"/>
          </p:cNvSpPr>
          <p:nvPr/>
        </p:nvSpPr>
        <p:spPr bwMode="auto">
          <a:xfrm rot="5400000">
            <a:off x="6598735" y="361223"/>
            <a:ext cx="698835" cy="1371600"/>
          </a:xfrm>
          <a:prstGeom prst="homePlate">
            <a:avLst>
              <a:gd name="adj" fmla="val 25000"/>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16200000" scaled="1"/>
            <a:tileRect/>
          </a:gradFill>
          <a:ln w="38100">
            <a:noFill/>
            <a:miter lim="800000"/>
            <a:headEnd/>
            <a:tailEnd/>
          </a:ln>
          <a:effectLst>
            <a:glow rad="228600">
              <a:srgbClr val="00FFFF">
                <a:alpha val="40000"/>
              </a:srgbClr>
            </a:glow>
          </a:effectLst>
          <a:scene3d>
            <a:camera prst="orthographicFront"/>
            <a:lightRig rig="threePt" dir="t"/>
          </a:scene3d>
          <a:sp3d>
            <a:bevelT w="165100" prst="coolSlant"/>
          </a:sp3d>
        </p:spPr>
        <p:txBody>
          <a:bodyPr rot="10800000" vert="eaVert" wrap="none" lIns="90000" tIns="46800" rIns="90000" bIns="46800" anchor="ctr"/>
          <a:lstStyle/>
          <a:p>
            <a:pPr algn="ctr" fontAlgn="auto">
              <a:lnSpc>
                <a:spcPct val="70000"/>
              </a:lnSpc>
              <a:spcBef>
                <a:spcPts val="0"/>
              </a:spcBef>
              <a:spcAft>
                <a:spcPts val="0"/>
              </a:spcAft>
              <a:defRPr/>
            </a:pPr>
            <a:r>
              <a:rPr lang="en-US" sz="2000" b="1" dirty="0">
                <a:latin typeface="Angsana New" pitchFamily="18" charset="-34"/>
                <a:cs typeface="+mn-cs"/>
              </a:rPr>
              <a:t>GDP</a:t>
            </a:r>
          </a:p>
          <a:p>
            <a:pPr algn="ctr" fontAlgn="auto">
              <a:lnSpc>
                <a:spcPct val="70000"/>
              </a:lnSpc>
              <a:spcBef>
                <a:spcPts val="0"/>
              </a:spcBef>
              <a:spcAft>
                <a:spcPts val="0"/>
              </a:spcAft>
              <a:defRPr/>
            </a:pPr>
            <a:r>
              <a:rPr lang="en-US" sz="2000" b="1" dirty="0">
                <a:latin typeface="Angsana New" pitchFamily="18" charset="-34"/>
                <a:cs typeface="+mn-cs"/>
              </a:rPr>
              <a:t>(Million  Baht)</a:t>
            </a:r>
          </a:p>
        </p:txBody>
      </p:sp>
      <p:sp>
        <p:nvSpPr>
          <p:cNvPr id="60" name="Rectangle 59"/>
          <p:cNvSpPr/>
          <p:nvPr/>
        </p:nvSpPr>
        <p:spPr>
          <a:xfrm>
            <a:off x="6262353" y="1497166"/>
            <a:ext cx="1371600" cy="193183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1800" b="1" dirty="0">
                <a:solidFill>
                  <a:schemeClr val="tx1"/>
                </a:solidFill>
                <a:latin typeface="AngsanaUPC" pitchFamily="18" charset="-34"/>
                <a:cs typeface="AngsanaUPC" pitchFamily="18" charset="-34"/>
              </a:rPr>
              <a:t>5,502,676</a:t>
            </a:r>
            <a:r>
              <a:rPr lang="en-US" sz="1800" b="1" dirty="0">
                <a:solidFill>
                  <a:schemeClr val="tx1"/>
                </a:solidFill>
                <a:latin typeface="AngsanaUPC" pitchFamily="18" charset="-34"/>
                <a:cs typeface="AngsanaUPC" pitchFamily="18" charset="-34"/>
              </a:rPr>
              <a:t> </a:t>
            </a:r>
            <a:r>
              <a:rPr lang="en-US" sz="1800" b="1" dirty="0" smtClean="0">
                <a:solidFill>
                  <a:schemeClr val="tx1"/>
                </a:solidFill>
                <a:latin typeface="AngsanaUPC" pitchFamily="18" charset="-34"/>
                <a:cs typeface="AngsanaUPC" pitchFamily="18" charset="-34"/>
              </a:rPr>
              <a:t>(55.75%)</a:t>
            </a:r>
            <a:endParaRPr lang="th-TH" sz="1800" b="1" dirty="0">
              <a:solidFill>
                <a:schemeClr val="tx1"/>
              </a:solidFill>
              <a:latin typeface="AngsanaUPC" pitchFamily="18" charset="-34"/>
              <a:cs typeface="AngsanaUPC" pitchFamily="18" charset="-34"/>
            </a:endParaRPr>
          </a:p>
        </p:txBody>
      </p:sp>
      <p:sp>
        <p:nvSpPr>
          <p:cNvPr id="61" name="Rectangle 60"/>
          <p:cNvSpPr/>
          <p:nvPr/>
        </p:nvSpPr>
        <p:spPr>
          <a:xfrm>
            <a:off x="6258586" y="3500438"/>
            <a:ext cx="1371600" cy="71438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1800" b="1" dirty="0">
                <a:solidFill>
                  <a:schemeClr val="tx1"/>
                </a:solidFill>
                <a:latin typeface="AngsanaUPC" pitchFamily="18" charset="-34"/>
                <a:cs typeface="AngsanaUPC" pitchFamily="18" charset="-34"/>
              </a:rPr>
              <a:t>3,503,340</a:t>
            </a:r>
            <a:r>
              <a:rPr lang="en-US" sz="1800" b="1" dirty="0">
                <a:solidFill>
                  <a:schemeClr val="tx1"/>
                </a:solidFill>
                <a:latin typeface="AngsanaUPC" pitchFamily="18" charset="-34"/>
                <a:cs typeface="AngsanaUPC" pitchFamily="18" charset="-34"/>
              </a:rPr>
              <a:t> </a:t>
            </a:r>
            <a:r>
              <a:rPr lang="en-US" sz="1800" b="1" dirty="0" smtClean="0">
                <a:solidFill>
                  <a:schemeClr val="tx1"/>
                </a:solidFill>
                <a:latin typeface="AngsanaUPC" pitchFamily="18" charset="-34"/>
                <a:cs typeface="AngsanaUPC" pitchFamily="18" charset="-34"/>
              </a:rPr>
              <a:t>(35.50%)</a:t>
            </a:r>
            <a:endParaRPr lang="th-TH" sz="1800" dirty="0">
              <a:solidFill>
                <a:schemeClr val="tx1"/>
              </a:solidFill>
              <a:latin typeface="AngsanaUPC" pitchFamily="18" charset="-34"/>
              <a:cs typeface="AngsanaUPC" pitchFamily="18" charset="-34"/>
            </a:endParaRPr>
          </a:p>
        </p:txBody>
      </p:sp>
      <p:sp>
        <p:nvSpPr>
          <p:cNvPr id="63" name="AutoShape 11"/>
          <p:cNvSpPr>
            <a:spLocks noChangeArrowheads="1"/>
          </p:cNvSpPr>
          <p:nvPr/>
        </p:nvSpPr>
        <p:spPr bwMode="auto">
          <a:xfrm rot="5400000">
            <a:off x="8005750" y="362297"/>
            <a:ext cx="698835" cy="1371600"/>
          </a:xfrm>
          <a:prstGeom prst="homePlate">
            <a:avLst>
              <a:gd name="adj" fmla="val 25000"/>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16200000" scaled="1"/>
            <a:tileRect/>
          </a:gradFill>
          <a:ln w="38100">
            <a:noFill/>
            <a:miter lim="800000"/>
            <a:headEnd/>
            <a:tailEnd/>
          </a:ln>
          <a:effectLst>
            <a:glow rad="228600">
              <a:srgbClr val="00FFFF">
                <a:alpha val="40000"/>
              </a:srgbClr>
            </a:glow>
          </a:effectLst>
          <a:scene3d>
            <a:camera prst="orthographicFront"/>
            <a:lightRig rig="threePt" dir="t"/>
          </a:scene3d>
          <a:sp3d>
            <a:bevelT w="165100" prst="coolSlant"/>
          </a:sp3d>
        </p:spPr>
        <p:txBody>
          <a:bodyPr rot="10800000" vert="eaVert" wrap="none" lIns="90000" tIns="46800" rIns="90000" bIns="46800" anchor="ctr"/>
          <a:lstStyle/>
          <a:p>
            <a:pPr algn="ctr" fontAlgn="auto">
              <a:lnSpc>
                <a:spcPct val="70000"/>
              </a:lnSpc>
              <a:spcBef>
                <a:spcPts val="0"/>
              </a:spcBef>
              <a:spcAft>
                <a:spcPts val="0"/>
              </a:spcAft>
              <a:defRPr/>
            </a:pPr>
            <a:r>
              <a:rPr lang="en-US" sz="2000" b="1" dirty="0">
                <a:latin typeface="Angsana New" pitchFamily="18" charset="-34"/>
                <a:cs typeface="+mn-cs"/>
              </a:rPr>
              <a:t>Exports</a:t>
            </a:r>
            <a:endParaRPr lang="th-TH" sz="2000" b="1" dirty="0">
              <a:latin typeface="Angsana New" pitchFamily="18" charset="-34"/>
              <a:cs typeface="+mn-cs"/>
            </a:endParaRPr>
          </a:p>
          <a:p>
            <a:pPr algn="ctr" fontAlgn="auto">
              <a:lnSpc>
                <a:spcPct val="70000"/>
              </a:lnSpc>
              <a:spcBef>
                <a:spcPts val="0"/>
              </a:spcBef>
              <a:spcAft>
                <a:spcPts val="0"/>
              </a:spcAft>
              <a:defRPr/>
            </a:pPr>
            <a:r>
              <a:rPr lang="en-US" sz="2000" b="1" dirty="0">
                <a:latin typeface="Angsana New" pitchFamily="18" charset="-34"/>
                <a:cs typeface="+mn-cs"/>
              </a:rPr>
              <a:t>(Million Baht)</a:t>
            </a:r>
            <a:endParaRPr lang="th-TH" sz="2000" b="1" dirty="0">
              <a:latin typeface="Angsana New" pitchFamily="18" charset="-34"/>
              <a:cs typeface="+mn-cs"/>
            </a:endParaRPr>
          </a:p>
        </p:txBody>
      </p:sp>
      <p:sp>
        <p:nvSpPr>
          <p:cNvPr id="66" name="Rectangle 65"/>
          <p:cNvSpPr/>
          <p:nvPr/>
        </p:nvSpPr>
        <p:spPr>
          <a:xfrm>
            <a:off x="7696200" y="4953000"/>
            <a:ext cx="1371600" cy="391731"/>
          </a:xfrm>
          <a:prstGeom prst="rect">
            <a:avLst/>
          </a:prstGeom>
          <a:solidFill>
            <a:schemeClr val="bg1"/>
          </a:solidFill>
          <a:ln>
            <a:noFill/>
          </a:ln>
          <a:effectLst>
            <a:glow rad="101600">
              <a:schemeClr val="bg1">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smtClean="0">
                <a:solidFill>
                  <a:schemeClr val="tx1"/>
                </a:solidFill>
                <a:latin typeface="AngsanaUPC" pitchFamily="18" charset="-34"/>
                <a:cs typeface="AngsanaUPC" pitchFamily="18" charset="-34"/>
              </a:rPr>
              <a:t>5,</a:t>
            </a:r>
            <a:r>
              <a:rPr lang="th-TH" sz="1800" b="1" dirty="0" smtClean="0">
                <a:solidFill>
                  <a:schemeClr val="tx1"/>
                </a:solidFill>
                <a:latin typeface="AngsanaUPC" pitchFamily="18" charset="-34"/>
                <a:cs typeface="AngsanaUPC" pitchFamily="18" charset="-34"/>
              </a:rPr>
              <a:t>276</a:t>
            </a:r>
            <a:r>
              <a:rPr lang="en-US" sz="1800" b="1" dirty="0" smtClean="0">
                <a:solidFill>
                  <a:schemeClr val="tx1"/>
                </a:solidFill>
                <a:latin typeface="AngsanaUPC" pitchFamily="18" charset="-34"/>
                <a:cs typeface="AngsanaUPC" pitchFamily="18" charset="-34"/>
              </a:rPr>
              <a:t>,439.52</a:t>
            </a:r>
            <a:endParaRPr lang="th-TH" sz="1800" b="1" dirty="0">
              <a:solidFill>
                <a:schemeClr val="tx1"/>
              </a:solidFill>
              <a:latin typeface="AngsanaUPC" pitchFamily="18" charset="-34"/>
              <a:cs typeface="AngsanaUPC" pitchFamily="18" charset="-34"/>
            </a:endParaRPr>
          </a:p>
        </p:txBody>
      </p:sp>
      <p:sp>
        <p:nvSpPr>
          <p:cNvPr id="67" name="Rectangle 66"/>
          <p:cNvSpPr/>
          <p:nvPr/>
        </p:nvSpPr>
        <p:spPr>
          <a:xfrm>
            <a:off x="6285963" y="4954074"/>
            <a:ext cx="1371600" cy="391731"/>
          </a:xfrm>
          <a:prstGeom prst="rect">
            <a:avLst/>
          </a:prstGeom>
          <a:solidFill>
            <a:schemeClr val="bg1"/>
          </a:solidFill>
          <a:ln>
            <a:noFill/>
          </a:ln>
          <a:effectLst>
            <a:glow rad="101600">
              <a:schemeClr val="bg1">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1800" b="1" dirty="0" smtClean="0">
                <a:solidFill>
                  <a:schemeClr val="tx1"/>
                </a:solidFill>
                <a:latin typeface="AngsanaUPC" pitchFamily="18" charset="-34"/>
                <a:cs typeface="AngsanaUPC" pitchFamily="18" charset="-34"/>
              </a:rPr>
              <a:t>9,869,498 </a:t>
            </a:r>
            <a:endParaRPr lang="th-TH" sz="1800" b="1" dirty="0">
              <a:solidFill>
                <a:schemeClr val="tx1"/>
              </a:solidFill>
              <a:latin typeface="AngsanaUPC" pitchFamily="18" charset="-34"/>
              <a:cs typeface="AngsanaUPC" pitchFamily="18" charset="-34"/>
            </a:endParaRPr>
          </a:p>
        </p:txBody>
      </p:sp>
      <p:sp>
        <p:nvSpPr>
          <p:cNvPr id="68" name="Rectangle 67"/>
          <p:cNvSpPr/>
          <p:nvPr/>
        </p:nvSpPr>
        <p:spPr>
          <a:xfrm>
            <a:off x="4876800" y="4955148"/>
            <a:ext cx="1371600" cy="391731"/>
          </a:xfrm>
          <a:prstGeom prst="rect">
            <a:avLst/>
          </a:prstGeom>
          <a:solidFill>
            <a:schemeClr val="bg1"/>
          </a:solidFill>
          <a:ln>
            <a:noFill/>
          </a:ln>
          <a:effectLst>
            <a:glow rad="101600">
              <a:schemeClr val="bg1">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1800" b="1" dirty="0" smtClean="0">
                <a:solidFill>
                  <a:schemeClr val="tx1"/>
                </a:solidFill>
                <a:latin typeface="AngsanaUPC" pitchFamily="18" charset="-34"/>
                <a:cs typeface="AngsanaUPC" pitchFamily="18" charset="-34"/>
              </a:rPr>
              <a:t>26,635,183 </a:t>
            </a:r>
            <a:endParaRPr lang="th-TH" sz="1800" b="1" dirty="0">
              <a:solidFill>
                <a:schemeClr val="tx1"/>
              </a:solidFill>
              <a:latin typeface="AngsanaUPC" pitchFamily="18" charset="-34"/>
              <a:cs typeface="AngsanaUPC" pitchFamily="18" charset="-34"/>
            </a:endParaRPr>
          </a:p>
        </p:txBody>
      </p:sp>
      <p:sp>
        <p:nvSpPr>
          <p:cNvPr id="69" name="Rectangle 68"/>
          <p:cNvSpPr/>
          <p:nvPr/>
        </p:nvSpPr>
        <p:spPr>
          <a:xfrm>
            <a:off x="3429000" y="4955148"/>
            <a:ext cx="1371600" cy="391731"/>
          </a:xfrm>
          <a:prstGeom prst="rect">
            <a:avLst/>
          </a:prstGeom>
          <a:solidFill>
            <a:schemeClr val="bg1"/>
          </a:solidFill>
          <a:ln>
            <a:noFill/>
          </a:ln>
          <a:effectLst>
            <a:glow rad="101600">
              <a:schemeClr val="bg1">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1800" b="1" dirty="0" smtClean="0">
                <a:solidFill>
                  <a:schemeClr val="tx1"/>
                </a:solidFill>
                <a:latin typeface="AngsanaUPC" pitchFamily="18" charset="-34"/>
                <a:cs typeface="AngsanaUPC" pitchFamily="18" charset="-34"/>
              </a:rPr>
              <a:t>7,950,410</a:t>
            </a:r>
            <a:endParaRPr lang="th-TH" sz="1800" b="1" dirty="0">
              <a:solidFill>
                <a:schemeClr val="tx1"/>
              </a:solidFill>
              <a:latin typeface="AngsanaUPC" pitchFamily="18" charset="-34"/>
              <a:cs typeface="AngsanaUPC" pitchFamily="18" charset="-34"/>
            </a:endParaRPr>
          </a:p>
        </p:txBody>
      </p:sp>
      <p:sp>
        <p:nvSpPr>
          <p:cNvPr id="47171" name="Line 38"/>
          <p:cNvSpPr>
            <a:spLocks noChangeShapeType="1"/>
          </p:cNvSpPr>
          <p:nvPr/>
        </p:nvSpPr>
        <p:spPr bwMode="auto">
          <a:xfrm>
            <a:off x="3448050" y="4841875"/>
            <a:ext cx="5580063" cy="0"/>
          </a:xfrm>
          <a:prstGeom prst="line">
            <a:avLst/>
          </a:prstGeom>
          <a:noFill/>
          <a:ln w="76200" cmpd="tri">
            <a:solidFill>
              <a:srgbClr val="FF0000"/>
            </a:solidFill>
            <a:round/>
            <a:headEnd/>
            <a:tailEnd/>
          </a:ln>
        </p:spPr>
        <p:txBody>
          <a:bodyPr/>
          <a:lstStyle/>
          <a:p>
            <a:endParaRPr lang="th-TH"/>
          </a:p>
        </p:txBody>
      </p:sp>
      <p:sp>
        <p:nvSpPr>
          <p:cNvPr id="47172" name="Line 36"/>
          <p:cNvSpPr>
            <a:spLocks noChangeShapeType="1"/>
          </p:cNvSpPr>
          <p:nvPr/>
        </p:nvSpPr>
        <p:spPr bwMode="auto">
          <a:xfrm>
            <a:off x="1738313" y="1425575"/>
            <a:ext cx="7315200" cy="0"/>
          </a:xfrm>
          <a:prstGeom prst="line">
            <a:avLst/>
          </a:prstGeom>
          <a:noFill/>
          <a:ln w="76200" cmpd="tri">
            <a:solidFill>
              <a:srgbClr val="FF0000"/>
            </a:solidFill>
            <a:round/>
            <a:headEnd/>
            <a:tailEnd/>
          </a:ln>
        </p:spPr>
        <p:txBody>
          <a:bodyPr/>
          <a:lstStyle/>
          <a:p>
            <a:endParaRPr lang="th-TH"/>
          </a:p>
        </p:txBody>
      </p:sp>
      <p:sp>
        <p:nvSpPr>
          <p:cNvPr id="37" name="Rectangle 5"/>
          <p:cNvSpPr>
            <a:spLocks noChangeArrowheads="1"/>
          </p:cNvSpPr>
          <p:nvPr/>
        </p:nvSpPr>
        <p:spPr bwMode="auto">
          <a:xfrm>
            <a:off x="0" y="0"/>
            <a:ext cx="9144000" cy="463550"/>
          </a:xfrm>
          <a:prstGeom prst="rect">
            <a:avLst/>
          </a:prstGeom>
          <a:solidFill>
            <a:srgbClr val="92D050"/>
          </a:solidFill>
          <a:ln w="9525">
            <a:noFill/>
            <a:miter lim="800000"/>
            <a:headEnd/>
            <a:tailEnd/>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th-TH" sz="3200" b="1" dirty="0" smtClean="0">
                <a:latin typeface="EucrosiaUPC" pitchFamily="18" charset="-34"/>
                <a:cs typeface="EucrosiaUPC" pitchFamily="18" charset="-34"/>
              </a:rPr>
              <a:t>โครงสร้างเศรษฐกิจและสังคมไทย</a:t>
            </a:r>
            <a:r>
              <a:rPr lang="en-US" sz="3200" b="1" dirty="0" smtClean="0">
                <a:latin typeface="EucrosiaUPC" pitchFamily="18" charset="-34"/>
                <a:cs typeface="EucrosiaUPC" pitchFamily="18" charset="-34"/>
              </a:rPr>
              <a:t> (2554f): SME </a:t>
            </a:r>
            <a:r>
              <a:rPr lang="th-TH" sz="3200" b="1" dirty="0" smtClean="0">
                <a:latin typeface="EucrosiaUPC" pitchFamily="18" charset="-34"/>
                <a:cs typeface="EucrosiaUPC" pitchFamily="18" charset="-34"/>
              </a:rPr>
              <a:t>ยังเปราะบาง</a:t>
            </a:r>
            <a:endParaRPr lang="th-TH" sz="3200" b="1" dirty="0">
              <a:latin typeface="EucrosiaUPC" pitchFamily="18" charset="-34"/>
              <a:cs typeface="EucrosiaUPC" pitchFamily="18" charset="-34"/>
            </a:endParaRPr>
          </a:p>
        </p:txBody>
      </p:sp>
      <p:pic>
        <p:nvPicPr>
          <p:cNvPr id="43" name="Picture 2" descr="STI_Final_Logo_Web">
            <a:hlinkClick r:id="" action="ppaction://noaction"/>
          </p:cNvPr>
          <p:cNvPicPr>
            <a:picLocks noChangeAspect="1" noChangeArrowheads="1"/>
          </p:cNvPicPr>
          <p:nvPr/>
        </p:nvPicPr>
        <p:blipFill>
          <a:blip r:embed="rId3" cstate="print"/>
          <a:srcRect/>
          <a:stretch>
            <a:fillRect/>
          </a:stretch>
        </p:blipFill>
        <p:spPr bwMode="auto">
          <a:xfrm>
            <a:off x="8786842" y="0"/>
            <a:ext cx="357158" cy="5000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9" name="วงรี 38"/>
          <p:cNvSpPr/>
          <p:nvPr/>
        </p:nvSpPr>
        <p:spPr>
          <a:xfrm>
            <a:off x="428596" y="714356"/>
            <a:ext cx="2643206" cy="5715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smtClean="0">
                <a:solidFill>
                  <a:schemeClr val="tx1"/>
                </a:solidFill>
                <a:latin typeface="Angsana New" pitchFamily="18" charset="-34"/>
                <a:cs typeface="Angsana New" pitchFamily="18" charset="-34"/>
              </a:rPr>
              <a:t>เปราะบางจากการพึ่งพิงการส่งออก  และการแข่งขันรุนแรง</a:t>
            </a:r>
            <a:endParaRPr lang="th-TH" sz="1600" b="1" dirty="0">
              <a:solidFill>
                <a:schemeClr val="tx1"/>
              </a:solidFill>
              <a:latin typeface="Angsana New" pitchFamily="18" charset="-34"/>
              <a:cs typeface="Angsana New" pitchFamily="18" charset="-34"/>
            </a:endParaRPr>
          </a:p>
        </p:txBody>
      </p:sp>
      <p:sp>
        <p:nvSpPr>
          <p:cNvPr id="40" name="ตัวยึดหมายเลขภาพนิ่ง 39"/>
          <p:cNvSpPr>
            <a:spLocks noGrp="1"/>
          </p:cNvSpPr>
          <p:nvPr>
            <p:ph type="sldNum" sz="quarter" idx="12"/>
          </p:nvPr>
        </p:nvSpPr>
        <p:spPr/>
        <p:txBody>
          <a:bodyPr/>
          <a:lstStyle/>
          <a:p>
            <a:fld id="{C2FC3C1A-B89D-4D66-A42F-FCAA80D7DAB3}" type="slidenum">
              <a:rPr lang="th-TH" smtClean="0"/>
              <a:pPr/>
              <a:t>92</a:t>
            </a:fld>
            <a:endParaRPr lang="th-TH"/>
          </a:p>
        </p:txBody>
      </p:sp>
      <p:sp>
        <p:nvSpPr>
          <p:cNvPr id="42" name="Rectangle 41"/>
          <p:cNvSpPr/>
          <p:nvPr/>
        </p:nvSpPr>
        <p:spPr>
          <a:xfrm>
            <a:off x="3438517" y="3214686"/>
            <a:ext cx="1371600" cy="151704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1" dirty="0">
              <a:solidFill>
                <a:schemeClr val="tx1"/>
              </a:solidFill>
              <a:latin typeface="AngsanaUPC" pitchFamily="18" charset="-34"/>
              <a:cs typeface="AngsanaUPC" pitchFamily="18" charset="-34"/>
            </a:endParaRPr>
          </a:p>
          <a:p>
            <a:pPr algn="ctr" fontAlgn="auto">
              <a:spcBef>
                <a:spcPts val="0"/>
              </a:spcBef>
              <a:spcAft>
                <a:spcPts val="0"/>
              </a:spcAft>
              <a:defRPr/>
            </a:pPr>
            <a:r>
              <a:rPr lang="th-TH" sz="1800" dirty="0" smtClean="0">
                <a:solidFill>
                  <a:schemeClr val="tx1"/>
                </a:solidFill>
                <a:latin typeface="AngsanaUPC" pitchFamily="18" charset="-34"/>
                <a:cs typeface="AngsanaUPC" pitchFamily="18" charset="-34"/>
              </a:rPr>
              <a:t> </a:t>
            </a:r>
            <a:r>
              <a:rPr lang="th-TH" sz="1800" b="1" dirty="0" smtClean="0">
                <a:solidFill>
                  <a:schemeClr val="tx1"/>
                </a:solidFill>
                <a:latin typeface="AngsanaUPC" pitchFamily="18" charset="-34"/>
                <a:cs typeface="AngsanaUPC" pitchFamily="18" charset="-34"/>
              </a:rPr>
              <a:t>5,097,540</a:t>
            </a:r>
            <a:r>
              <a:rPr lang="th-TH" sz="1800" dirty="0" smtClean="0">
                <a:solidFill>
                  <a:schemeClr val="tx1"/>
                </a:solidFill>
                <a:latin typeface="AngsanaUPC" pitchFamily="18" charset="-34"/>
                <a:cs typeface="AngsanaUPC" pitchFamily="18" charset="-34"/>
              </a:rPr>
              <a:t> </a:t>
            </a:r>
            <a:r>
              <a:rPr lang="en-US" sz="1800" b="1" dirty="0" smtClean="0">
                <a:solidFill>
                  <a:schemeClr val="tx1"/>
                </a:solidFill>
                <a:latin typeface="AngsanaUPC" pitchFamily="18" charset="-34"/>
                <a:cs typeface="AngsanaUPC" pitchFamily="18" charset="-34"/>
              </a:rPr>
              <a:t> (64.12%)</a:t>
            </a:r>
            <a:endParaRPr lang="en-US" sz="1800" b="1" dirty="0">
              <a:solidFill>
                <a:schemeClr val="tx1"/>
              </a:solidFill>
              <a:latin typeface="AngsanaUPC" pitchFamily="18" charset="-34"/>
              <a:cs typeface="AngsanaUPC" pitchFamily="18" charset="-34"/>
            </a:endParaRPr>
          </a:p>
          <a:p>
            <a:pPr algn="ctr" fontAlgn="auto">
              <a:spcBef>
                <a:spcPts val="0"/>
              </a:spcBef>
              <a:spcAft>
                <a:spcPts val="0"/>
              </a:spcAft>
              <a:defRPr/>
            </a:pPr>
            <a:endParaRPr lang="th-TH" sz="1800" dirty="0">
              <a:solidFill>
                <a:schemeClr val="tx1"/>
              </a:solidFill>
              <a:latin typeface="AngsanaUPC" pitchFamily="18" charset="-34"/>
              <a:cs typeface="AngsanaUPC" pitchFamily="18" charset="-34"/>
            </a:endParaRPr>
          </a:p>
        </p:txBody>
      </p:sp>
      <p:cxnSp>
        <p:nvCxnSpPr>
          <p:cNvPr id="71" name="Straight Arrow Connector 70"/>
          <p:cNvCxnSpPr/>
          <p:nvPr/>
        </p:nvCxnSpPr>
        <p:spPr>
          <a:xfrm rot="5400000">
            <a:off x="4000496" y="2999578"/>
            <a:ext cx="285752" cy="1588"/>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3965019" y="2155254"/>
            <a:ext cx="317494" cy="7467"/>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857752" y="2214554"/>
            <a:ext cx="1371600" cy="107157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solidFill>
                  <a:schemeClr val="tx1"/>
                </a:solidFill>
                <a:latin typeface="AngsanaUPC" pitchFamily="18" charset="-34"/>
                <a:cs typeface="AngsanaUPC" pitchFamily="18" charset="-34"/>
              </a:rPr>
              <a:t>9</a:t>
            </a:r>
            <a:r>
              <a:rPr lang="th-TH" sz="1800" b="1" dirty="0">
                <a:solidFill>
                  <a:schemeClr val="tx1"/>
                </a:solidFill>
                <a:latin typeface="AngsanaUPC" pitchFamily="18" charset="-34"/>
                <a:cs typeface="AngsanaUPC" pitchFamily="18" charset="-34"/>
              </a:rPr>
              <a:t>,</a:t>
            </a:r>
            <a:r>
              <a:rPr lang="en-US" sz="1800" b="1" dirty="0">
                <a:solidFill>
                  <a:schemeClr val="tx1"/>
                </a:solidFill>
                <a:latin typeface="AngsanaUPC" pitchFamily="18" charset="-34"/>
                <a:cs typeface="AngsanaUPC" pitchFamily="18" charset="-34"/>
              </a:rPr>
              <a:t>129</a:t>
            </a:r>
            <a:r>
              <a:rPr lang="th-TH" sz="1800" b="1" dirty="0">
                <a:solidFill>
                  <a:schemeClr val="tx1"/>
                </a:solidFill>
                <a:latin typeface="AngsanaUPC" pitchFamily="18" charset="-34"/>
                <a:cs typeface="AngsanaUPC" pitchFamily="18" charset="-34"/>
              </a:rPr>
              <a:t>,</a:t>
            </a:r>
            <a:r>
              <a:rPr lang="en-US" sz="1800" b="1" dirty="0">
                <a:solidFill>
                  <a:schemeClr val="tx1"/>
                </a:solidFill>
                <a:latin typeface="AngsanaUPC" pitchFamily="18" charset="-34"/>
                <a:cs typeface="AngsanaUPC" pitchFamily="18" charset="-34"/>
              </a:rPr>
              <a:t>747 </a:t>
            </a:r>
            <a:r>
              <a:rPr lang="en-US" sz="1800" b="1" dirty="0" smtClean="0">
                <a:solidFill>
                  <a:schemeClr val="tx1"/>
                </a:solidFill>
                <a:latin typeface="AngsanaUPC" pitchFamily="18" charset="-34"/>
                <a:cs typeface="AngsanaUPC" pitchFamily="18" charset="-34"/>
              </a:rPr>
              <a:t>(34.28%)</a:t>
            </a:r>
            <a:endParaRPr lang="th-TH" sz="1800" dirty="0">
              <a:solidFill>
                <a:schemeClr val="tx1"/>
              </a:solidFill>
              <a:latin typeface="AngsanaUPC" pitchFamily="18" charset="-34"/>
              <a:cs typeface="AngsanaUPC" pitchFamily="18" charset="-34"/>
            </a:endParaRPr>
          </a:p>
        </p:txBody>
      </p:sp>
      <p:sp>
        <p:nvSpPr>
          <p:cNvPr id="55" name="Rectangle 54"/>
          <p:cNvSpPr/>
          <p:nvPr/>
        </p:nvSpPr>
        <p:spPr>
          <a:xfrm>
            <a:off x="4862524" y="3357562"/>
            <a:ext cx="1371600" cy="136526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1800" b="1" dirty="0" smtClean="0">
                <a:solidFill>
                  <a:schemeClr val="tx1"/>
                </a:solidFill>
                <a:latin typeface="AngsanaUPC" pitchFamily="18" charset="-34"/>
                <a:cs typeface="AngsanaUPC" pitchFamily="18" charset="-34"/>
              </a:rPr>
              <a:t>14,629,941</a:t>
            </a:r>
            <a:endParaRPr lang="en-US" sz="1800" b="1" dirty="0" smtClean="0">
              <a:solidFill>
                <a:schemeClr val="tx1"/>
              </a:solidFill>
              <a:latin typeface="AngsanaUPC" pitchFamily="18" charset="-34"/>
              <a:cs typeface="AngsanaUPC" pitchFamily="18" charset="-34"/>
            </a:endParaRPr>
          </a:p>
          <a:p>
            <a:pPr algn="ctr" fontAlgn="auto">
              <a:spcBef>
                <a:spcPts val="0"/>
              </a:spcBef>
              <a:spcAft>
                <a:spcPts val="0"/>
              </a:spcAft>
              <a:defRPr/>
            </a:pPr>
            <a:r>
              <a:rPr lang="en-US" sz="1800" b="1" dirty="0" smtClean="0">
                <a:solidFill>
                  <a:schemeClr val="tx1"/>
                </a:solidFill>
                <a:latin typeface="AngsanaUPC" pitchFamily="18" charset="-34"/>
                <a:cs typeface="AngsanaUPC" pitchFamily="18" charset="-34"/>
              </a:rPr>
              <a:t>(54.93%)</a:t>
            </a:r>
            <a:endParaRPr lang="th-TH" sz="1800" b="1" dirty="0">
              <a:solidFill>
                <a:schemeClr val="tx1"/>
              </a:solidFill>
              <a:latin typeface="AngsanaUPC" pitchFamily="18" charset="-34"/>
              <a:cs typeface="AngsanaUPC" pitchFamily="18" charset="-34"/>
            </a:endParaRPr>
          </a:p>
        </p:txBody>
      </p:sp>
      <p:sp>
        <p:nvSpPr>
          <p:cNvPr id="102" name="Freeform 101"/>
          <p:cNvSpPr/>
          <p:nvPr/>
        </p:nvSpPr>
        <p:spPr>
          <a:xfrm rot="256557">
            <a:off x="4112693" y="2145974"/>
            <a:ext cx="4308502" cy="1565129"/>
          </a:xfrm>
          <a:custGeom>
            <a:avLst/>
            <a:gdLst>
              <a:gd name="connsiteX0" fmla="*/ 0 w 4262907"/>
              <a:gd name="connsiteY0" fmla="*/ 0 h 1493950"/>
              <a:gd name="connsiteX1" fmla="*/ 1455313 w 4262907"/>
              <a:gd name="connsiteY1" fmla="*/ 270457 h 1493950"/>
              <a:gd name="connsiteX2" fmla="*/ 2807595 w 4262907"/>
              <a:gd name="connsiteY2" fmla="*/ 1043189 h 1493950"/>
              <a:gd name="connsiteX3" fmla="*/ 4262907 w 4262907"/>
              <a:gd name="connsiteY3" fmla="*/ 1493950 h 1493950"/>
            </a:gdLst>
            <a:ahLst/>
            <a:cxnLst>
              <a:cxn ang="0">
                <a:pos x="connsiteX0" y="connsiteY0"/>
              </a:cxn>
              <a:cxn ang="0">
                <a:pos x="connsiteX1" y="connsiteY1"/>
              </a:cxn>
              <a:cxn ang="0">
                <a:pos x="connsiteX2" y="connsiteY2"/>
              </a:cxn>
              <a:cxn ang="0">
                <a:pos x="connsiteX3" y="connsiteY3"/>
              </a:cxn>
            </a:cxnLst>
            <a:rect l="l" t="t" r="r" b="b"/>
            <a:pathLst>
              <a:path w="4262907" h="1493950">
                <a:moveTo>
                  <a:pt x="0" y="0"/>
                </a:moveTo>
                <a:cubicBezTo>
                  <a:pt x="493690" y="48296"/>
                  <a:pt x="987381" y="96592"/>
                  <a:pt x="1455313" y="270457"/>
                </a:cubicBezTo>
                <a:cubicBezTo>
                  <a:pt x="1923245" y="444322"/>
                  <a:pt x="2339663" y="839274"/>
                  <a:pt x="2807595" y="1043189"/>
                </a:cubicBezTo>
                <a:cubicBezTo>
                  <a:pt x="3275527" y="1247104"/>
                  <a:pt x="3769217" y="1370527"/>
                  <a:pt x="4262907" y="1493950"/>
                </a:cubicBezTo>
              </a:path>
            </a:pathLst>
          </a:custGeom>
          <a:ln w="34925">
            <a:solidFill>
              <a:srgbClr val="CC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th-TH"/>
          </a:p>
        </p:txBody>
      </p:sp>
      <p:sp>
        <p:nvSpPr>
          <p:cNvPr id="65" name="Rectangle 64"/>
          <p:cNvSpPr/>
          <p:nvPr/>
        </p:nvSpPr>
        <p:spPr>
          <a:xfrm>
            <a:off x="6257937" y="4286256"/>
            <a:ext cx="1371600" cy="43901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smtClean="0">
                <a:solidFill>
                  <a:schemeClr val="tx1"/>
                </a:solidFill>
                <a:latin typeface="AngsanaUPC" pitchFamily="18" charset="-34"/>
                <a:cs typeface="AngsanaUPC" pitchFamily="18" charset="-34"/>
              </a:rPr>
              <a:t> </a:t>
            </a:r>
            <a:r>
              <a:rPr lang="th-TH" sz="1800" b="1" dirty="0" smtClean="0">
                <a:solidFill>
                  <a:schemeClr val="tx1"/>
                </a:solidFill>
                <a:latin typeface="AngsanaUPC" pitchFamily="18" charset="-34"/>
                <a:cs typeface="AngsanaUPC" pitchFamily="18" charset="-34"/>
              </a:rPr>
              <a:t>863,482.05 </a:t>
            </a:r>
            <a:r>
              <a:rPr lang="en-US" sz="1800" b="1" dirty="0" smtClean="0">
                <a:solidFill>
                  <a:schemeClr val="tx1"/>
                </a:solidFill>
                <a:latin typeface="AngsanaUPC" pitchFamily="18" charset="-34"/>
                <a:cs typeface="AngsanaUPC" pitchFamily="18" charset="-34"/>
              </a:rPr>
              <a:t>(8.75%)</a:t>
            </a:r>
            <a:endParaRPr lang="th-TH" sz="1800" dirty="0">
              <a:solidFill>
                <a:schemeClr val="tx1"/>
              </a:solidFill>
              <a:latin typeface="AngsanaUPC" pitchFamily="18" charset="-34"/>
              <a:cs typeface="AngsanaUPC" pitchFamily="18" charset="-34"/>
            </a:endParaRPr>
          </a:p>
        </p:txBody>
      </p:sp>
      <p:sp>
        <p:nvSpPr>
          <p:cNvPr id="98" name="Freeform 40"/>
          <p:cNvSpPr>
            <a:spLocks/>
          </p:cNvSpPr>
          <p:nvPr/>
        </p:nvSpPr>
        <p:spPr bwMode="auto">
          <a:xfrm>
            <a:off x="4133850" y="4738688"/>
            <a:ext cx="4248150" cy="1587"/>
          </a:xfrm>
          <a:custGeom>
            <a:avLst/>
            <a:gdLst>
              <a:gd name="T0" fmla="*/ 0 w 2676"/>
              <a:gd name="T1" fmla="*/ 0 h 1"/>
              <a:gd name="T2" fmla="*/ 2676 w 2676"/>
              <a:gd name="T3" fmla="*/ 0 h 1"/>
              <a:gd name="T4" fmla="*/ 0 60000 65536"/>
              <a:gd name="T5" fmla="*/ 0 60000 65536"/>
              <a:gd name="T6" fmla="*/ 0 w 2676"/>
              <a:gd name="T7" fmla="*/ 0 h 1"/>
              <a:gd name="T8" fmla="*/ 2676 w 2676"/>
              <a:gd name="T9" fmla="*/ 1 h 1"/>
            </a:gdLst>
            <a:ahLst/>
            <a:cxnLst>
              <a:cxn ang="T4">
                <a:pos x="T0" y="T1"/>
              </a:cxn>
              <a:cxn ang="T5">
                <a:pos x="T2" y="T3"/>
              </a:cxn>
            </a:cxnLst>
            <a:rect l="T6" t="T7" r="T8" b="T9"/>
            <a:pathLst>
              <a:path w="2676" h="1">
                <a:moveTo>
                  <a:pt x="0" y="0"/>
                </a:moveTo>
                <a:cubicBezTo>
                  <a:pt x="1115" y="0"/>
                  <a:pt x="2230" y="0"/>
                  <a:pt x="2676" y="0"/>
                </a:cubicBezTo>
              </a:path>
            </a:pathLst>
          </a:custGeom>
          <a:solidFill>
            <a:schemeClr val="accent1">
              <a:lumMod val="40000"/>
              <a:lumOff val="60000"/>
            </a:schemeClr>
          </a:solidFill>
          <a:ln w="31750">
            <a:solidFill>
              <a:srgbClr val="9933FF"/>
            </a:solidFill>
            <a:round/>
            <a:headEnd/>
            <a:tailEnd/>
          </a:ln>
        </p:spPr>
        <p:txBody>
          <a:bodyPr wrap="none" anchor="ctr"/>
          <a:lstStyle/>
          <a:p>
            <a:pPr fontAlgn="auto">
              <a:spcBef>
                <a:spcPts val="0"/>
              </a:spcBef>
              <a:spcAft>
                <a:spcPts val="0"/>
              </a:spcAft>
              <a:defRPr/>
            </a:pPr>
            <a:endParaRPr lang="en-US">
              <a:latin typeface="+mn-lt"/>
              <a:cs typeface="+mn-cs"/>
            </a:endParaRPr>
          </a:p>
        </p:txBody>
      </p:sp>
      <p:sp>
        <p:nvSpPr>
          <p:cNvPr id="72" name="Freeform 71"/>
          <p:cNvSpPr/>
          <p:nvPr/>
        </p:nvSpPr>
        <p:spPr>
          <a:xfrm>
            <a:off x="4143372" y="3214686"/>
            <a:ext cx="4237064" cy="1500198"/>
          </a:xfrm>
          <a:custGeom>
            <a:avLst/>
            <a:gdLst>
              <a:gd name="connsiteX0" fmla="*/ 0 w 4262907"/>
              <a:gd name="connsiteY0" fmla="*/ 0 h 1493950"/>
              <a:gd name="connsiteX1" fmla="*/ 1455313 w 4262907"/>
              <a:gd name="connsiteY1" fmla="*/ 270457 h 1493950"/>
              <a:gd name="connsiteX2" fmla="*/ 2807595 w 4262907"/>
              <a:gd name="connsiteY2" fmla="*/ 1043189 h 1493950"/>
              <a:gd name="connsiteX3" fmla="*/ 4262907 w 4262907"/>
              <a:gd name="connsiteY3" fmla="*/ 1493950 h 1493950"/>
            </a:gdLst>
            <a:ahLst/>
            <a:cxnLst>
              <a:cxn ang="0">
                <a:pos x="connsiteX0" y="connsiteY0"/>
              </a:cxn>
              <a:cxn ang="0">
                <a:pos x="connsiteX1" y="connsiteY1"/>
              </a:cxn>
              <a:cxn ang="0">
                <a:pos x="connsiteX2" y="connsiteY2"/>
              </a:cxn>
              <a:cxn ang="0">
                <a:pos x="connsiteX3" y="connsiteY3"/>
              </a:cxn>
            </a:cxnLst>
            <a:rect l="l" t="t" r="r" b="b"/>
            <a:pathLst>
              <a:path w="4262907" h="1493950">
                <a:moveTo>
                  <a:pt x="0" y="0"/>
                </a:moveTo>
                <a:cubicBezTo>
                  <a:pt x="493690" y="48296"/>
                  <a:pt x="987381" y="96592"/>
                  <a:pt x="1455313" y="270457"/>
                </a:cubicBezTo>
                <a:cubicBezTo>
                  <a:pt x="1923245" y="444322"/>
                  <a:pt x="2339663" y="839274"/>
                  <a:pt x="2807595" y="1043189"/>
                </a:cubicBezTo>
                <a:cubicBezTo>
                  <a:pt x="3275527" y="1247104"/>
                  <a:pt x="3769217" y="1370527"/>
                  <a:pt x="4262907" y="1493950"/>
                </a:cubicBezTo>
              </a:path>
            </a:pathLst>
          </a:custGeom>
          <a:ln/>
        </p:spPr>
        <p:style>
          <a:lnRef idx="2">
            <a:schemeClr val="accent3"/>
          </a:lnRef>
          <a:fillRef idx="0">
            <a:schemeClr val="accent3"/>
          </a:fillRef>
          <a:effectRef idx="1">
            <a:schemeClr val="accent3"/>
          </a:effectRef>
          <a:fontRef idx="minor">
            <a:schemeClr val="tx1"/>
          </a:fontRef>
        </p:style>
        <p:txBody>
          <a:bodyPr anchor="ctr"/>
          <a:lstStyle/>
          <a:p>
            <a:pPr algn="ctr" fontAlgn="auto">
              <a:spcBef>
                <a:spcPts val="0"/>
              </a:spcBef>
              <a:spcAft>
                <a:spcPts val="0"/>
              </a:spcAft>
              <a:defRPr/>
            </a:pPr>
            <a:endParaRPr lang="th-TH"/>
          </a:p>
        </p:txBody>
      </p:sp>
      <p:cxnSp>
        <p:nvCxnSpPr>
          <p:cNvPr id="86" name="Straight Arrow Connector 85"/>
          <p:cNvCxnSpPr/>
          <p:nvPr/>
        </p:nvCxnSpPr>
        <p:spPr>
          <a:xfrm rot="5400000">
            <a:off x="5428462" y="3142454"/>
            <a:ext cx="285752" cy="1588"/>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flipH="1" flipV="1">
            <a:off x="5392985" y="2369568"/>
            <a:ext cx="317494" cy="7467"/>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6879294" y="4093218"/>
            <a:ext cx="214313" cy="28884"/>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60" idx="2"/>
          </p:cNvCxnSpPr>
          <p:nvPr/>
        </p:nvCxnSpPr>
        <p:spPr>
          <a:xfrm rot="16200000" flipV="1">
            <a:off x="6891018" y="3486134"/>
            <a:ext cx="142878" cy="28607"/>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5400000">
            <a:off x="8234408" y="4551169"/>
            <a:ext cx="285752" cy="1588"/>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5400000" flipH="1" flipV="1">
            <a:off x="8226227" y="3980899"/>
            <a:ext cx="317494" cy="7467"/>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500430" y="5286388"/>
            <a:ext cx="1571636" cy="428628"/>
          </a:xfrm>
          <a:prstGeom prst="ellipse">
            <a:avLst/>
          </a:prstGeom>
          <a:noFill/>
          <a:ln>
            <a:solidFill>
              <a:schemeClr val="tx1">
                <a:lumMod val="85000"/>
                <a:lumOff val="15000"/>
              </a:schemeClr>
            </a:solid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smtClean="0">
                <a:solidFill>
                  <a:schemeClr val="tx1"/>
                </a:solidFill>
                <a:latin typeface="AngsanaUPC" pitchFamily="18" charset="-34"/>
                <a:cs typeface="AngsanaUPC" pitchFamily="18" charset="-34"/>
              </a:rPr>
              <a:t>ว่างงาน</a:t>
            </a:r>
          </a:p>
          <a:p>
            <a:pPr algn="ctr"/>
            <a:r>
              <a:rPr lang="en-US" sz="1600" b="1" dirty="0" smtClean="0">
                <a:solidFill>
                  <a:schemeClr val="tx1"/>
                </a:solidFill>
                <a:latin typeface="AngsanaUPC" pitchFamily="18" charset="-34"/>
                <a:cs typeface="AngsanaUPC" pitchFamily="18" charset="-34"/>
              </a:rPr>
              <a:t>320,000 </a:t>
            </a:r>
            <a:r>
              <a:rPr lang="th-TH" sz="1600" b="1" dirty="0" smtClean="0">
                <a:solidFill>
                  <a:schemeClr val="tx1"/>
                </a:solidFill>
                <a:latin typeface="AngsanaUPC" pitchFamily="18" charset="-34"/>
                <a:cs typeface="AngsanaUPC" pitchFamily="18" charset="-34"/>
              </a:rPr>
              <a:t>คน</a:t>
            </a:r>
            <a:endParaRPr lang="th-TH" sz="1600" b="1" dirty="0">
              <a:solidFill>
                <a:schemeClr val="tx1"/>
              </a:solidFill>
              <a:latin typeface="AngsanaUPC" pitchFamily="18" charset="-34"/>
              <a:cs typeface="AngsanaUPC" pitchFamily="18" charset="-34"/>
            </a:endParaRPr>
          </a:p>
        </p:txBody>
      </p:sp>
      <p:sp>
        <p:nvSpPr>
          <p:cNvPr id="48" name="Oval 44"/>
          <p:cNvSpPr/>
          <p:nvPr/>
        </p:nvSpPr>
        <p:spPr>
          <a:xfrm>
            <a:off x="4857752" y="5286388"/>
            <a:ext cx="1571636" cy="428628"/>
          </a:xfrm>
          <a:prstGeom prst="ellipse">
            <a:avLst/>
          </a:prstGeom>
          <a:noFill/>
          <a:ln>
            <a:solidFill>
              <a:schemeClr val="tx1">
                <a:lumMod val="85000"/>
                <a:lumOff val="15000"/>
              </a:schemeClr>
            </a:solid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smtClean="0">
                <a:solidFill>
                  <a:schemeClr val="tx1"/>
                </a:solidFill>
                <a:latin typeface="AngsanaUPC" pitchFamily="18" charset="-34"/>
                <a:cs typeface="AngsanaUPC" pitchFamily="18" charset="-34"/>
              </a:rPr>
              <a:t>มีงานทำ</a:t>
            </a:r>
          </a:p>
          <a:p>
            <a:pPr algn="ctr"/>
            <a:r>
              <a:rPr lang="en-US" sz="1600" b="1" dirty="0" smtClean="0">
                <a:solidFill>
                  <a:schemeClr val="tx1"/>
                </a:solidFill>
                <a:latin typeface="AngsanaUPC" pitchFamily="18" charset="-34"/>
                <a:cs typeface="AngsanaUPC" pitchFamily="18" charset="-34"/>
              </a:rPr>
              <a:t>9,700,000 </a:t>
            </a:r>
            <a:r>
              <a:rPr lang="th-TH" sz="1600" b="1" dirty="0" smtClean="0">
                <a:solidFill>
                  <a:schemeClr val="tx1"/>
                </a:solidFill>
                <a:latin typeface="AngsanaUPC" pitchFamily="18" charset="-34"/>
                <a:cs typeface="AngsanaUPC" pitchFamily="18" charset="-34"/>
              </a:rPr>
              <a:t>คน</a:t>
            </a:r>
            <a:endParaRPr lang="th-TH" sz="1600" b="1" dirty="0">
              <a:solidFill>
                <a:schemeClr val="tx1"/>
              </a:solidFill>
              <a:latin typeface="AngsanaUPC" pitchFamily="18" charset="-34"/>
              <a:cs typeface="AngsanaUPC" pitchFamily="18" charset="-34"/>
            </a:endParaRPr>
          </a:p>
        </p:txBody>
      </p:sp>
      <p:sp>
        <p:nvSpPr>
          <p:cNvPr id="51" name="Oval 44"/>
          <p:cNvSpPr/>
          <p:nvPr/>
        </p:nvSpPr>
        <p:spPr>
          <a:xfrm>
            <a:off x="6143636" y="5286388"/>
            <a:ext cx="1571636" cy="428628"/>
          </a:xfrm>
          <a:prstGeom prst="ellipse">
            <a:avLst/>
          </a:prstGeom>
          <a:noFill/>
          <a:ln>
            <a:solidFill>
              <a:schemeClr val="tx1">
                <a:lumMod val="85000"/>
                <a:lumOff val="15000"/>
              </a:schemeClr>
            </a:solid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smtClean="0">
                <a:solidFill>
                  <a:schemeClr val="tx1"/>
                </a:solidFill>
                <a:latin typeface="AngsanaUPC" pitchFamily="18" charset="-34"/>
                <a:cs typeface="AngsanaUPC" pitchFamily="18" charset="-34"/>
              </a:rPr>
              <a:t>ข้าราชการ</a:t>
            </a:r>
          </a:p>
          <a:p>
            <a:pPr algn="ctr"/>
            <a:r>
              <a:rPr lang="en-US" sz="1600" b="1" dirty="0" smtClean="0">
                <a:solidFill>
                  <a:schemeClr val="tx1"/>
                </a:solidFill>
                <a:latin typeface="AngsanaUPC" pitchFamily="18" charset="-34"/>
                <a:cs typeface="AngsanaUPC" pitchFamily="18" charset="-34"/>
              </a:rPr>
              <a:t>2,000,000 </a:t>
            </a:r>
            <a:r>
              <a:rPr lang="th-TH" sz="1600" b="1" dirty="0" smtClean="0">
                <a:solidFill>
                  <a:schemeClr val="tx1"/>
                </a:solidFill>
                <a:latin typeface="AngsanaUPC" pitchFamily="18" charset="-34"/>
                <a:cs typeface="AngsanaUPC" pitchFamily="18" charset="-34"/>
              </a:rPr>
              <a:t>คน</a:t>
            </a:r>
            <a:endParaRPr lang="th-TH" sz="1600" b="1" dirty="0">
              <a:solidFill>
                <a:schemeClr val="tx1"/>
              </a:solidFill>
              <a:latin typeface="AngsanaUPC" pitchFamily="18" charset="-34"/>
              <a:cs typeface="AngsanaUPC" pitchFamily="18" charset="-34"/>
            </a:endParaRPr>
          </a:p>
        </p:txBody>
      </p:sp>
      <p:sp>
        <p:nvSpPr>
          <p:cNvPr id="62" name="สามเหลี่ยมหน้าจั่ว 61"/>
          <p:cNvSpPr/>
          <p:nvPr/>
        </p:nvSpPr>
        <p:spPr>
          <a:xfrm>
            <a:off x="1142976" y="1500174"/>
            <a:ext cx="1357322" cy="428628"/>
          </a:xfrm>
          <a:prstGeom prst="triangl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glow rad="101600">
              <a:srgbClr val="FFFF00">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ngsana New" pitchFamily="18" charset="-34"/>
                <a:cs typeface="Angsana New" pitchFamily="18" charset="-34"/>
              </a:rPr>
              <a:t>LES</a:t>
            </a:r>
            <a:endParaRPr lang="th-TH" sz="2000" b="1" dirty="0">
              <a:solidFill>
                <a:schemeClr val="tx1"/>
              </a:solidFill>
              <a:latin typeface="Angsana New" pitchFamily="18" charset="-34"/>
              <a:cs typeface="Angsana New" pitchFamily="18" charset="-34"/>
            </a:endParaRPr>
          </a:p>
        </p:txBody>
      </p:sp>
      <p:sp>
        <p:nvSpPr>
          <p:cNvPr id="64" name="สี่เหลี่ยมคางหมู 63"/>
          <p:cNvSpPr/>
          <p:nvPr/>
        </p:nvSpPr>
        <p:spPr>
          <a:xfrm>
            <a:off x="857224" y="2000240"/>
            <a:ext cx="1928826" cy="1143008"/>
          </a:xfrm>
          <a:prstGeom prst="trapezoid">
            <a:avLst/>
          </a:prstGeom>
          <a:solidFill>
            <a:srgbClr val="89E0FF"/>
          </a:solidFill>
          <a:ln>
            <a:noFill/>
          </a:ln>
          <a:effectLst>
            <a:glow rad="1397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Angsana New" pitchFamily="18" charset="-34"/>
                <a:cs typeface="Angsana New" pitchFamily="18" charset="-34"/>
              </a:rPr>
              <a:t>SMEs</a:t>
            </a:r>
          </a:p>
          <a:p>
            <a:pPr algn="ctr"/>
            <a:r>
              <a:rPr lang="en-US" sz="2400" b="1" dirty="0" smtClean="0">
                <a:solidFill>
                  <a:schemeClr val="tx1"/>
                </a:solidFill>
                <a:latin typeface="Angsana New" pitchFamily="18" charset="-34"/>
                <a:cs typeface="Angsana New" pitchFamily="18" charset="-34"/>
              </a:rPr>
              <a:t>Micro</a:t>
            </a:r>
            <a:endParaRPr lang="th-TH" sz="2400" b="1" dirty="0">
              <a:solidFill>
                <a:schemeClr val="tx1"/>
              </a:solidFill>
              <a:latin typeface="Angsana New" pitchFamily="18" charset="-34"/>
              <a:cs typeface="Angsana New" pitchFamily="18" charset="-34"/>
            </a:endParaRPr>
          </a:p>
        </p:txBody>
      </p:sp>
      <p:sp>
        <p:nvSpPr>
          <p:cNvPr id="70" name="สี่เหลี่ยมคางหมู 69"/>
          <p:cNvSpPr/>
          <p:nvPr/>
        </p:nvSpPr>
        <p:spPr>
          <a:xfrm>
            <a:off x="428596" y="3214686"/>
            <a:ext cx="2786082" cy="1500198"/>
          </a:xfrm>
          <a:prstGeom prst="trapezoid">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Angsana New" pitchFamily="18" charset="-34"/>
                <a:cs typeface="Angsana New" pitchFamily="18" charset="-34"/>
              </a:rPr>
              <a:t>Agriculture</a:t>
            </a:r>
            <a:endParaRPr lang="th-TH" sz="2400" b="1" dirty="0">
              <a:solidFill>
                <a:schemeClr val="tx1"/>
              </a:solidFill>
              <a:latin typeface="Angsana New" pitchFamily="18" charset="-34"/>
              <a:cs typeface="Angsana New" pitchFamily="18" charset="-34"/>
            </a:endParaRPr>
          </a:p>
        </p:txBody>
      </p:sp>
      <p:sp>
        <p:nvSpPr>
          <p:cNvPr id="74" name="Oval 44"/>
          <p:cNvSpPr/>
          <p:nvPr/>
        </p:nvSpPr>
        <p:spPr>
          <a:xfrm>
            <a:off x="7358082" y="5286388"/>
            <a:ext cx="1571636" cy="428628"/>
          </a:xfrm>
          <a:prstGeom prst="ellipse">
            <a:avLst/>
          </a:prstGeom>
          <a:noFill/>
          <a:ln>
            <a:solidFill>
              <a:schemeClr val="tx1">
                <a:lumMod val="85000"/>
                <a:lumOff val="15000"/>
              </a:schemeClr>
            </a:solid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smtClean="0">
                <a:solidFill>
                  <a:schemeClr val="tx1"/>
                </a:solidFill>
                <a:latin typeface="AngsanaUPC" pitchFamily="18" charset="-34"/>
                <a:cs typeface="AngsanaUPC" pitchFamily="18" charset="-34"/>
              </a:rPr>
              <a:t>เด็ก </a:t>
            </a:r>
          </a:p>
          <a:p>
            <a:pPr algn="ctr"/>
            <a:r>
              <a:rPr lang="en-US" sz="1600" b="1" dirty="0" smtClean="0">
                <a:solidFill>
                  <a:schemeClr val="tx1"/>
                </a:solidFill>
                <a:latin typeface="AngsanaUPC" pitchFamily="18" charset="-34"/>
                <a:cs typeface="AngsanaUPC" pitchFamily="18" charset="-34"/>
              </a:rPr>
              <a:t>17,400,000 </a:t>
            </a:r>
            <a:r>
              <a:rPr lang="th-TH" sz="1600" b="1" dirty="0" smtClean="0">
                <a:solidFill>
                  <a:schemeClr val="tx1"/>
                </a:solidFill>
                <a:latin typeface="AngsanaUPC" pitchFamily="18" charset="-34"/>
                <a:cs typeface="AngsanaUPC" pitchFamily="18" charset="-34"/>
              </a:rPr>
              <a:t>คน</a:t>
            </a:r>
            <a:endParaRPr lang="th-TH" sz="1600" b="1" dirty="0">
              <a:solidFill>
                <a:schemeClr val="tx1"/>
              </a:solidFill>
              <a:latin typeface="AngsanaUPC" pitchFamily="18" charset="-34"/>
              <a:cs typeface="AngsanaUPC" pitchFamily="18" charset="-34"/>
            </a:endParaRPr>
          </a:p>
        </p:txBody>
      </p:sp>
      <p:sp>
        <p:nvSpPr>
          <p:cNvPr id="75" name="Oval 44"/>
          <p:cNvSpPr/>
          <p:nvPr/>
        </p:nvSpPr>
        <p:spPr>
          <a:xfrm>
            <a:off x="2214546" y="5286388"/>
            <a:ext cx="1571636" cy="428628"/>
          </a:xfrm>
          <a:prstGeom prst="ellipse">
            <a:avLst/>
          </a:prstGeom>
          <a:noFill/>
          <a:ln>
            <a:solidFill>
              <a:schemeClr val="tx1">
                <a:lumMod val="85000"/>
                <a:lumOff val="15000"/>
              </a:schemeClr>
            </a:solid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smtClean="0">
                <a:solidFill>
                  <a:schemeClr val="tx1"/>
                </a:solidFill>
                <a:latin typeface="AngsanaUPC" pitchFamily="18" charset="-34"/>
                <a:cs typeface="AngsanaUPC" pitchFamily="18" charset="-34"/>
              </a:rPr>
              <a:t>ผู้สูงอายุ</a:t>
            </a:r>
          </a:p>
          <a:p>
            <a:pPr algn="ctr"/>
            <a:r>
              <a:rPr lang="en-US" sz="1600" b="1" dirty="0" smtClean="0">
                <a:solidFill>
                  <a:schemeClr val="tx1"/>
                </a:solidFill>
                <a:latin typeface="AngsanaUPC" pitchFamily="18" charset="-34"/>
                <a:cs typeface="AngsanaUPC" pitchFamily="18" charset="-34"/>
              </a:rPr>
              <a:t>7,000,000 </a:t>
            </a:r>
            <a:r>
              <a:rPr lang="th-TH" sz="1600" b="1" dirty="0" smtClean="0">
                <a:solidFill>
                  <a:schemeClr val="tx1"/>
                </a:solidFill>
                <a:latin typeface="AngsanaUPC" pitchFamily="18" charset="-34"/>
                <a:cs typeface="AngsanaUPC" pitchFamily="18" charset="-34"/>
              </a:rPr>
              <a:t>คน</a:t>
            </a:r>
            <a:endParaRPr lang="th-TH" sz="1600" b="1" dirty="0">
              <a:solidFill>
                <a:schemeClr val="tx1"/>
              </a:solidFill>
              <a:latin typeface="AngsanaUPC" pitchFamily="18" charset="-34"/>
              <a:cs typeface="AngsanaUPC" pitchFamily="18" charset="-34"/>
            </a:endParaRPr>
          </a:p>
        </p:txBody>
      </p:sp>
      <p:cxnSp>
        <p:nvCxnSpPr>
          <p:cNvPr id="76" name="ตัวเชื่อมต่อตรง 75"/>
          <p:cNvCxnSpPr/>
          <p:nvPr/>
        </p:nvCxnSpPr>
        <p:spPr>
          <a:xfrm>
            <a:off x="6286512" y="3071810"/>
            <a:ext cx="1357322" cy="158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6550223"/>
            <a:ext cx="1117614" cy="307777"/>
          </a:xfrm>
          <a:prstGeom prst="rect">
            <a:avLst/>
          </a:prstGeom>
          <a:noFill/>
        </p:spPr>
        <p:txBody>
          <a:bodyPr wrap="none" rtlCol="0">
            <a:spAutoFit/>
          </a:bodyPr>
          <a:lstStyle/>
          <a:p>
            <a:r>
              <a:rPr lang="th-TH" sz="1400" b="0" i="0" baseline="0" dirty="0" smtClean="0">
                <a:latin typeface="Tahoma" pitchFamily="34" charset="0"/>
                <a:cs typeface="Tahoma" pitchFamily="34" charset="0"/>
              </a:rPr>
              <a:t>ที่มา</a:t>
            </a:r>
            <a:r>
              <a:rPr lang="en-US" sz="1400" b="0" i="0" baseline="0" dirty="0" smtClean="0">
                <a:latin typeface="Tahoma" pitchFamily="34" charset="0"/>
                <a:cs typeface="Tahoma" pitchFamily="34" charset="0"/>
              </a:rPr>
              <a:t>:</a:t>
            </a:r>
            <a:r>
              <a:rPr lang="en-US" sz="1400" b="0" i="0" dirty="0" smtClean="0">
                <a:latin typeface="Tahoma" pitchFamily="34" charset="0"/>
                <a:cs typeface="Tahoma" pitchFamily="34" charset="0"/>
              </a:rPr>
              <a:t> </a:t>
            </a:r>
            <a:r>
              <a:rPr lang="th-TH" sz="1400" dirty="0" err="1" smtClean="0">
                <a:latin typeface="Tahoma" pitchFamily="34" charset="0"/>
                <a:cs typeface="Tahoma" pitchFamily="34" charset="0"/>
              </a:rPr>
              <a:t>สวทช.</a:t>
            </a:r>
            <a:endParaRPr lang="th-TH" sz="1400" b="0" i="0" baseline="0" dirty="0">
              <a:latin typeface="Tahoma" pitchFamily="34" charset="0"/>
              <a:cs typeface="Tahoma" pitchFamily="34" charset="0"/>
            </a:endParaRPr>
          </a:p>
        </p:txBody>
      </p:sp>
      <p:grpSp>
        <p:nvGrpSpPr>
          <p:cNvPr id="2" name="Group 15"/>
          <p:cNvGrpSpPr>
            <a:grpSpLocks/>
          </p:cNvGrpSpPr>
          <p:nvPr/>
        </p:nvGrpSpPr>
        <p:grpSpPr bwMode="auto">
          <a:xfrm>
            <a:off x="0" y="1484784"/>
            <a:ext cx="6516216" cy="2879886"/>
            <a:chOff x="150" y="1266"/>
            <a:chExt cx="5436" cy="2405"/>
          </a:xfrm>
        </p:grpSpPr>
        <p:sp>
          <p:nvSpPr>
            <p:cNvPr id="14" name="Line 16"/>
            <p:cNvSpPr>
              <a:spLocks noChangeShapeType="1"/>
            </p:cNvSpPr>
            <p:nvPr/>
          </p:nvSpPr>
          <p:spPr bwMode="auto">
            <a:xfrm flipV="1">
              <a:off x="1652" y="2532"/>
              <a:ext cx="787" cy="769"/>
            </a:xfrm>
            <a:prstGeom prst="line">
              <a:avLst/>
            </a:prstGeom>
            <a:noFill/>
            <a:ln w="38100">
              <a:solidFill>
                <a:schemeClr val="hlink"/>
              </a:solidFill>
              <a:round/>
              <a:headEnd/>
              <a:tailEnd type="none" w="lg" len="lg"/>
            </a:ln>
            <a:effectLst>
              <a:outerShdw dist="107763" dir="2700000" algn="ctr" rotWithShape="0">
                <a:schemeClr val="bg2">
                  <a:alpha val="50000"/>
                </a:schemeClr>
              </a:outerShdw>
            </a:effectLst>
          </p:spPr>
          <p:txBody>
            <a:bodyPr wrap="none" anchor="ctr"/>
            <a:lstStyle/>
            <a:p>
              <a:endParaRPr lang="th-TH"/>
            </a:p>
          </p:txBody>
        </p:sp>
        <p:sp>
          <p:nvSpPr>
            <p:cNvPr id="15" name="Line 17"/>
            <p:cNvSpPr>
              <a:spLocks noChangeShapeType="1"/>
            </p:cNvSpPr>
            <p:nvPr/>
          </p:nvSpPr>
          <p:spPr bwMode="auto">
            <a:xfrm flipV="1">
              <a:off x="1791" y="2532"/>
              <a:ext cx="555" cy="317"/>
            </a:xfrm>
            <a:prstGeom prst="line">
              <a:avLst/>
            </a:prstGeom>
            <a:noFill/>
            <a:ln w="76200">
              <a:solidFill>
                <a:schemeClr val="hlink"/>
              </a:solidFill>
              <a:round/>
              <a:headEnd/>
              <a:tailEnd type="none" w="lg" len="lg"/>
            </a:ln>
            <a:effectLst>
              <a:outerShdw dist="107763" dir="2700000" algn="ctr" rotWithShape="0">
                <a:schemeClr val="bg2">
                  <a:alpha val="50000"/>
                </a:schemeClr>
              </a:outerShdw>
            </a:effectLst>
          </p:spPr>
          <p:txBody>
            <a:bodyPr wrap="none" anchor="ctr"/>
            <a:lstStyle/>
            <a:p>
              <a:endParaRPr lang="th-TH"/>
            </a:p>
          </p:txBody>
        </p:sp>
        <p:sp>
          <p:nvSpPr>
            <p:cNvPr id="16" name="Line 18"/>
            <p:cNvSpPr>
              <a:spLocks noChangeShapeType="1"/>
            </p:cNvSpPr>
            <p:nvPr/>
          </p:nvSpPr>
          <p:spPr bwMode="auto">
            <a:xfrm>
              <a:off x="1929" y="2442"/>
              <a:ext cx="417" cy="0"/>
            </a:xfrm>
            <a:prstGeom prst="line">
              <a:avLst/>
            </a:prstGeom>
            <a:noFill/>
            <a:ln w="76200">
              <a:solidFill>
                <a:schemeClr val="hlink"/>
              </a:solidFill>
              <a:round/>
              <a:headEnd/>
              <a:tailEnd type="none" w="lg" len="lg"/>
            </a:ln>
            <a:effectLst>
              <a:outerShdw dist="107763" dir="2700000" algn="ctr" rotWithShape="0">
                <a:schemeClr val="bg2">
                  <a:alpha val="50000"/>
                </a:schemeClr>
              </a:outerShdw>
            </a:effectLst>
          </p:spPr>
          <p:txBody>
            <a:bodyPr wrap="none" anchor="ctr"/>
            <a:lstStyle/>
            <a:p>
              <a:endParaRPr lang="th-TH"/>
            </a:p>
          </p:txBody>
        </p:sp>
        <p:sp>
          <p:nvSpPr>
            <p:cNvPr id="17" name="Line 19"/>
            <p:cNvSpPr>
              <a:spLocks noChangeShapeType="1"/>
            </p:cNvSpPr>
            <p:nvPr/>
          </p:nvSpPr>
          <p:spPr bwMode="auto">
            <a:xfrm>
              <a:off x="1791" y="2035"/>
              <a:ext cx="601" cy="317"/>
            </a:xfrm>
            <a:prstGeom prst="line">
              <a:avLst/>
            </a:prstGeom>
            <a:noFill/>
            <a:ln w="76200">
              <a:solidFill>
                <a:schemeClr val="hlink"/>
              </a:solidFill>
              <a:round/>
              <a:headEnd/>
              <a:tailEnd type="none" w="lg" len="lg"/>
            </a:ln>
            <a:effectLst>
              <a:outerShdw dist="107763" dir="2700000" algn="ctr" rotWithShape="0">
                <a:schemeClr val="bg2">
                  <a:alpha val="50000"/>
                </a:schemeClr>
              </a:outerShdw>
            </a:effectLst>
          </p:spPr>
          <p:txBody>
            <a:bodyPr wrap="none" anchor="ctr"/>
            <a:lstStyle/>
            <a:p>
              <a:endParaRPr lang="th-TH"/>
            </a:p>
          </p:txBody>
        </p:sp>
        <p:sp>
          <p:nvSpPr>
            <p:cNvPr id="18" name="Line 20"/>
            <p:cNvSpPr>
              <a:spLocks noChangeShapeType="1"/>
            </p:cNvSpPr>
            <p:nvPr/>
          </p:nvSpPr>
          <p:spPr bwMode="auto">
            <a:xfrm>
              <a:off x="1559" y="1537"/>
              <a:ext cx="926" cy="815"/>
            </a:xfrm>
            <a:prstGeom prst="line">
              <a:avLst/>
            </a:prstGeom>
            <a:noFill/>
            <a:ln w="38100">
              <a:solidFill>
                <a:schemeClr val="hlink"/>
              </a:solidFill>
              <a:round/>
              <a:headEnd/>
              <a:tailEnd type="none" w="lg" len="lg"/>
            </a:ln>
            <a:effectLst>
              <a:outerShdw dist="107763" dir="2700000" algn="ctr" rotWithShape="0">
                <a:schemeClr val="bg2">
                  <a:alpha val="50000"/>
                </a:schemeClr>
              </a:outerShdw>
            </a:effectLst>
          </p:spPr>
          <p:txBody>
            <a:bodyPr wrap="none" anchor="ctr"/>
            <a:lstStyle/>
            <a:p>
              <a:endParaRPr lang="th-TH"/>
            </a:p>
          </p:txBody>
        </p:sp>
        <p:sp>
          <p:nvSpPr>
            <p:cNvPr id="19" name="Oval 21"/>
            <p:cNvSpPr>
              <a:spLocks noChangeArrowheads="1"/>
            </p:cNvSpPr>
            <p:nvPr/>
          </p:nvSpPr>
          <p:spPr bwMode="auto">
            <a:xfrm>
              <a:off x="171" y="1583"/>
              <a:ext cx="1620" cy="1854"/>
            </a:xfrm>
            <a:prstGeom prst="ellipse">
              <a:avLst/>
            </a:prstGeom>
            <a:solidFill>
              <a:srgbClr val="CCFF66"/>
            </a:solidFill>
            <a:ln w="12700">
              <a:solidFill>
                <a:schemeClr val="bg2"/>
              </a:solidFill>
              <a:round/>
              <a:headEnd type="none" w="sm" len="sm"/>
              <a:tailEnd type="none" w="sm" len="sm"/>
            </a:ln>
            <a:effectLst/>
          </p:spPr>
          <p:txBody>
            <a:bodyPr wrap="none" lIns="91434" tIns="45717" rIns="91434" bIns="45717" anchor="ctr"/>
            <a:lstStyle/>
            <a:p>
              <a:pPr>
                <a:spcBef>
                  <a:spcPct val="0"/>
                </a:spcBef>
                <a:buFontTx/>
                <a:buNone/>
              </a:pPr>
              <a:r>
                <a:rPr lang="en-US" sz="2700" b="1">
                  <a:solidFill>
                    <a:srgbClr val="FFFFCC"/>
                  </a:solidFill>
                </a:rPr>
                <a:t> </a:t>
              </a:r>
              <a:endParaRPr lang="en-US" sz="2700">
                <a:solidFill>
                  <a:srgbClr val="FFFFCC"/>
                </a:solidFill>
              </a:endParaRPr>
            </a:p>
          </p:txBody>
        </p:sp>
        <p:sp>
          <p:nvSpPr>
            <p:cNvPr id="20" name="Oval 22"/>
            <p:cNvSpPr>
              <a:spLocks noChangeArrowheads="1"/>
            </p:cNvSpPr>
            <p:nvPr/>
          </p:nvSpPr>
          <p:spPr bwMode="auto">
            <a:xfrm>
              <a:off x="610" y="1266"/>
              <a:ext cx="1065" cy="543"/>
            </a:xfrm>
            <a:prstGeom prst="ellipse">
              <a:avLst/>
            </a:prstGeom>
            <a:solidFill>
              <a:srgbClr val="FFFF66"/>
            </a:solidFill>
            <a:ln w="12700">
              <a:solidFill>
                <a:schemeClr val="bg2"/>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dirty="0">
                  <a:solidFill>
                    <a:srgbClr val="000000"/>
                  </a:solidFill>
                  <a:latin typeface="Tahoma" pitchFamily="34" charset="0"/>
                  <a:cs typeface="Tahoma" pitchFamily="34" charset="0"/>
                </a:rPr>
                <a:t>หน่วยงานวิจัย</a:t>
              </a:r>
            </a:p>
            <a:p>
              <a:pPr algn="ctr">
                <a:spcBef>
                  <a:spcPct val="0"/>
                </a:spcBef>
                <a:buFontTx/>
                <a:buNone/>
              </a:pPr>
              <a:r>
                <a:rPr lang="th-TH" sz="1400" b="1" dirty="0">
                  <a:solidFill>
                    <a:srgbClr val="000000"/>
                  </a:solidFill>
                  <a:latin typeface="Tahoma" pitchFamily="34" charset="0"/>
                  <a:cs typeface="Tahoma" pitchFamily="34" charset="0"/>
                </a:rPr>
                <a:t>และเอกชน</a:t>
              </a:r>
            </a:p>
          </p:txBody>
        </p:sp>
        <p:sp>
          <p:nvSpPr>
            <p:cNvPr id="21" name="Oval 23"/>
            <p:cNvSpPr>
              <a:spLocks noChangeArrowheads="1"/>
            </p:cNvSpPr>
            <p:nvPr/>
          </p:nvSpPr>
          <p:spPr bwMode="auto">
            <a:xfrm>
              <a:off x="796" y="1764"/>
              <a:ext cx="1064" cy="497"/>
            </a:xfrm>
            <a:prstGeom prst="ellipse">
              <a:avLst/>
            </a:prstGeom>
            <a:solidFill>
              <a:srgbClr val="FFFF66"/>
            </a:solidFill>
            <a:ln w="12700">
              <a:solidFill>
                <a:schemeClr val="bg2"/>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dirty="0">
                  <a:solidFill>
                    <a:srgbClr val="000000"/>
                  </a:solidFill>
                  <a:latin typeface="Tahoma" pitchFamily="34" charset="0"/>
                  <a:cs typeface="Tahoma" pitchFamily="34" charset="0"/>
                </a:rPr>
                <a:t>องค์กรผู้เชี่ยวชาญ</a:t>
              </a:r>
            </a:p>
            <a:p>
              <a:pPr algn="ctr">
                <a:spcBef>
                  <a:spcPct val="0"/>
                </a:spcBef>
                <a:buFontTx/>
                <a:buNone/>
              </a:pPr>
              <a:r>
                <a:rPr lang="th-TH" sz="1400" b="1" dirty="0">
                  <a:solidFill>
                    <a:srgbClr val="000000"/>
                  </a:solidFill>
                  <a:latin typeface="Tahoma" pitchFamily="34" charset="0"/>
                  <a:cs typeface="Tahoma" pitchFamily="34" charset="0"/>
                </a:rPr>
                <a:t>ต่างประเทศ</a:t>
              </a:r>
            </a:p>
          </p:txBody>
        </p:sp>
        <p:sp>
          <p:nvSpPr>
            <p:cNvPr id="22" name="Oval 24"/>
            <p:cNvSpPr>
              <a:spLocks noChangeArrowheads="1"/>
            </p:cNvSpPr>
            <p:nvPr/>
          </p:nvSpPr>
          <p:spPr bwMode="auto">
            <a:xfrm>
              <a:off x="888" y="2216"/>
              <a:ext cx="1065" cy="497"/>
            </a:xfrm>
            <a:prstGeom prst="ellipse">
              <a:avLst/>
            </a:prstGeom>
            <a:solidFill>
              <a:srgbClr val="FF9933"/>
            </a:solidFill>
            <a:ln w="12700">
              <a:solidFill>
                <a:schemeClr val="bg2"/>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a:solidFill>
                    <a:srgbClr val="000000"/>
                  </a:solidFill>
                  <a:latin typeface="Tahoma" pitchFamily="34" charset="0"/>
                  <a:cs typeface="Tahoma" pitchFamily="34" charset="0"/>
                </a:rPr>
                <a:t>มหาวิทยาลัย</a:t>
              </a:r>
            </a:p>
          </p:txBody>
        </p:sp>
        <p:sp>
          <p:nvSpPr>
            <p:cNvPr id="23" name="Oval 25"/>
            <p:cNvSpPr>
              <a:spLocks noChangeArrowheads="1"/>
            </p:cNvSpPr>
            <p:nvPr/>
          </p:nvSpPr>
          <p:spPr bwMode="auto">
            <a:xfrm>
              <a:off x="796" y="2623"/>
              <a:ext cx="1064" cy="452"/>
            </a:xfrm>
            <a:prstGeom prst="ellipse">
              <a:avLst/>
            </a:prstGeom>
            <a:solidFill>
              <a:srgbClr val="FF9933"/>
            </a:solidFill>
            <a:ln w="12700">
              <a:solidFill>
                <a:schemeClr val="bg2"/>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a:solidFill>
                    <a:srgbClr val="000000"/>
                  </a:solidFill>
                  <a:latin typeface="Tahoma" pitchFamily="34" charset="0"/>
                  <a:cs typeface="Tahoma" pitchFamily="34" charset="0"/>
                </a:rPr>
                <a:t>ผู้เชี่ยวชาญ</a:t>
              </a:r>
            </a:p>
            <a:p>
              <a:pPr algn="ctr">
                <a:spcBef>
                  <a:spcPct val="0"/>
                </a:spcBef>
                <a:buFontTx/>
                <a:buNone/>
              </a:pPr>
              <a:r>
                <a:rPr lang="th-TH" sz="1400" b="1">
                  <a:solidFill>
                    <a:srgbClr val="000000"/>
                  </a:solidFill>
                  <a:latin typeface="Tahoma" pitchFamily="34" charset="0"/>
                  <a:cs typeface="Tahoma" pitchFamily="34" charset="0"/>
                </a:rPr>
                <a:t>ในประเทศ</a:t>
              </a:r>
            </a:p>
          </p:txBody>
        </p:sp>
        <p:sp>
          <p:nvSpPr>
            <p:cNvPr id="24" name="Oval 26"/>
            <p:cNvSpPr>
              <a:spLocks noChangeArrowheads="1"/>
            </p:cNvSpPr>
            <p:nvPr/>
          </p:nvSpPr>
          <p:spPr bwMode="auto">
            <a:xfrm>
              <a:off x="749" y="3075"/>
              <a:ext cx="972" cy="453"/>
            </a:xfrm>
            <a:prstGeom prst="ellipse">
              <a:avLst/>
            </a:prstGeom>
            <a:solidFill>
              <a:srgbClr val="FF9933"/>
            </a:solidFill>
            <a:ln w="12700">
              <a:solidFill>
                <a:schemeClr val="bg2"/>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a:solidFill>
                    <a:srgbClr val="000000"/>
                  </a:solidFill>
                  <a:latin typeface="Tahoma" pitchFamily="34" charset="0"/>
                  <a:cs typeface="Tahoma" pitchFamily="34" charset="0"/>
                </a:rPr>
                <a:t>สถาบันเทคโนโลยี</a:t>
              </a:r>
            </a:p>
            <a:p>
              <a:pPr algn="ctr">
                <a:spcBef>
                  <a:spcPct val="0"/>
                </a:spcBef>
                <a:buFontTx/>
                <a:buNone/>
              </a:pPr>
              <a:r>
                <a:rPr lang="th-TH" sz="1400" b="1">
                  <a:solidFill>
                    <a:srgbClr val="000000"/>
                  </a:solidFill>
                  <a:latin typeface="Tahoma" pitchFamily="34" charset="0"/>
                  <a:cs typeface="Tahoma" pitchFamily="34" charset="0"/>
                </a:rPr>
                <a:t>เฉพาะทาง</a:t>
              </a:r>
            </a:p>
          </p:txBody>
        </p:sp>
        <p:sp>
          <p:nvSpPr>
            <p:cNvPr id="25" name="Oval 27"/>
            <p:cNvSpPr>
              <a:spLocks noChangeArrowheads="1"/>
            </p:cNvSpPr>
            <p:nvPr/>
          </p:nvSpPr>
          <p:spPr bwMode="auto">
            <a:xfrm>
              <a:off x="3179" y="1583"/>
              <a:ext cx="1990" cy="1945"/>
            </a:xfrm>
            <a:prstGeom prst="ellipse">
              <a:avLst/>
            </a:prstGeom>
            <a:noFill/>
            <a:ln w="127000">
              <a:solidFill>
                <a:schemeClr val="hlink"/>
              </a:solidFill>
              <a:round/>
              <a:headEnd type="none" w="sm" len="sm"/>
              <a:tailEnd type="none" w="sm" len="sm"/>
            </a:ln>
            <a:effectLst>
              <a:outerShdw dist="107763" dir="2700000" algn="ctr" rotWithShape="0">
                <a:schemeClr val="bg2">
                  <a:alpha val="50000"/>
                </a:schemeClr>
              </a:outerShdw>
            </a:effectLst>
          </p:spPr>
          <p:txBody>
            <a:bodyPr wrap="none" anchor="ctr"/>
            <a:lstStyle/>
            <a:p>
              <a:endParaRPr lang="th-TH"/>
            </a:p>
          </p:txBody>
        </p:sp>
        <p:sp>
          <p:nvSpPr>
            <p:cNvPr id="26" name="Oval 28"/>
            <p:cNvSpPr>
              <a:spLocks noChangeArrowheads="1"/>
            </p:cNvSpPr>
            <p:nvPr/>
          </p:nvSpPr>
          <p:spPr bwMode="auto">
            <a:xfrm>
              <a:off x="3318" y="1718"/>
              <a:ext cx="1713" cy="1674"/>
            </a:xfrm>
            <a:prstGeom prst="ellipse">
              <a:avLst/>
            </a:prstGeom>
            <a:solidFill>
              <a:srgbClr val="FF5050"/>
            </a:solidFill>
            <a:ln w="12700">
              <a:solidFill>
                <a:schemeClr val="tx1"/>
              </a:solidFill>
              <a:round/>
              <a:headEnd type="none" w="sm" len="sm"/>
              <a:tailEnd type="none" w="sm" len="sm"/>
            </a:ln>
            <a:effectLst/>
          </p:spPr>
          <p:txBody>
            <a:bodyPr wrap="none" anchor="ctr"/>
            <a:lstStyle/>
            <a:p>
              <a:pPr algn="ctr">
                <a:spcBef>
                  <a:spcPct val="0"/>
                </a:spcBef>
                <a:buFontTx/>
                <a:buNone/>
              </a:pPr>
              <a:endParaRPr lang="th-TH" sz="1600"/>
            </a:p>
          </p:txBody>
        </p:sp>
        <p:sp>
          <p:nvSpPr>
            <p:cNvPr id="27" name="Oval 29"/>
            <p:cNvSpPr>
              <a:spLocks noChangeArrowheads="1"/>
            </p:cNvSpPr>
            <p:nvPr/>
          </p:nvSpPr>
          <p:spPr bwMode="auto">
            <a:xfrm>
              <a:off x="3156" y="1447"/>
              <a:ext cx="972" cy="543"/>
            </a:xfrm>
            <a:prstGeom prst="ellipse">
              <a:avLst/>
            </a:prstGeom>
            <a:solidFill>
              <a:srgbClr val="CCFFFF"/>
            </a:solidFill>
            <a:ln w="12700">
              <a:solidFill>
                <a:schemeClr val="tx1"/>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a:solidFill>
                    <a:srgbClr val="000000"/>
                  </a:solidFill>
                  <a:latin typeface="Tahoma" pitchFamily="34" charset="0"/>
                  <a:cs typeface="Tahoma" pitchFamily="34" charset="0"/>
                </a:rPr>
                <a:t>การเงิน</a:t>
              </a:r>
            </a:p>
            <a:p>
              <a:pPr algn="ctr">
                <a:spcBef>
                  <a:spcPct val="0"/>
                </a:spcBef>
                <a:buFontTx/>
                <a:buNone/>
              </a:pPr>
              <a:r>
                <a:rPr lang="th-TH" sz="1400" b="1">
                  <a:solidFill>
                    <a:srgbClr val="000000"/>
                  </a:solidFill>
                  <a:latin typeface="Tahoma" pitchFamily="34" charset="0"/>
                  <a:cs typeface="Tahoma" pitchFamily="34" charset="0"/>
                </a:rPr>
                <a:t>(ธนาคาร)</a:t>
              </a:r>
            </a:p>
          </p:txBody>
        </p:sp>
        <p:sp>
          <p:nvSpPr>
            <p:cNvPr id="28" name="Text Box 30"/>
            <p:cNvSpPr txBox="1">
              <a:spLocks noChangeArrowheads="1"/>
            </p:cNvSpPr>
            <p:nvPr/>
          </p:nvSpPr>
          <p:spPr bwMode="auto">
            <a:xfrm>
              <a:off x="3827" y="2261"/>
              <a:ext cx="972" cy="720"/>
            </a:xfrm>
            <a:prstGeom prst="rect">
              <a:avLst/>
            </a:prstGeom>
            <a:noFill/>
            <a:ln w="12700">
              <a:noFill/>
              <a:miter lim="800000"/>
              <a:headEnd type="none" w="sm" len="sm"/>
              <a:tailEnd type="none" w="sm" len="sm"/>
            </a:ln>
            <a:effectLst/>
          </p:spPr>
          <p:txBody>
            <a:bodyPr lIns="91434" tIns="45717" rIns="91434" bIns="45717">
              <a:spAutoFit/>
            </a:bodyPr>
            <a:lstStyle/>
            <a:p>
              <a:pPr algn="ctr">
                <a:spcBef>
                  <a:spcPct val="50000"/>
                </a:spcBef>
                <a:buFontTx/>
                <a:buNone/>
              </a:pPr>
              <a:r>
                <a:rPr lang="th-TH" sz="2000" b="1" dirty="0" err="1">
                  <a:solidFill>
                    <a:srgbClr val="000000"/>
                  </a:solidFill>
                </a:rPr>
                <a:t>SME</a:t>
              </a:r>
              <a:endParaRPr lang="th-TH" sz="2000" b="1" dirty="0">
                <a:solidFill>
                  <a:srgbClr val="000000"/>
                </a:solidFill>
              </a:endParaRPr>
            </a:p>
            <a:p>
              <a:pPr algn="ctr">
                <a:spcBef>
                  <a:spcPct val="50000"/>
                </a:spcBef>
                <a:buFontTx/>
                <a:buNone/>
              </a:pPr>
              <a:r>
                <a:rPr lang="en-US" sz="2000" b="1" dirty="0">
                  <a:solidFill>
                    <a:srgbClr val="000000"/>
                  </a:solidFill>
                </a:rPr>
                <a:t>Demand</a:t>
              </a:r>
              <a:endParaRPr lang="th-TH" sz="2000" b="1" dirty="0">
                <a:solidFill>
                  <a:srgbClr val="000000"/>
                </a:solidFill>
              </a:endParaRPr>
            </a:p>
          </p:txBody>
        </p:sp>
        <p:sp>
          <p:nvSpPr>
            <p:cNvPr id="29" name="Oval 31"/>
            <p:cNvSpPr>
              <a:spLocks noChangeArrowheads="1"/>
            </p:cNvSpPr>
            <p:nvPr/>
          </p:nvSpPr>
          <p:spPr bwMode="auto">
            <a:xfrm>
              <a:off x="4505" y="1492"/>
              <a:ext cx="972" cy="543"/>
            </a:xfrm>
            <a:prstGeom prst="ellipse">
              <a:avLst/>
            </a:prstGeom>
            <a:solidFill>
              <a:srgbClr val="CCFFFF"/>
            </a:solidFill>
            <a:ln w="12700">
              <a:solidFill>
                <a:schemeClr val="tx1"/>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a:solidFill>
                    <a:srgbClr val="000000"/>
                  </a:solidFill>
                  <a:latin typeface="Tahoma" pitchFamily="34" charset="0"/>
                  <a:cs typeface="Tahoma" pitchFamily="34" charset="0"/>
                </a:rPr>
                <a:t>การตลาด</a:t>
              </a:r>
            </a:p>
            <a:p>
              <a:pPr algn="ctr">
                <a:spcBef>
                  <a:spcPct val="0"/>
                </a:spcBef>
                <a:buFontTx/>
                <a:buNone/>
              </a:pPr>
              <a:r>
                <a:rPr lang="th-TH" sz="1400" b="1">
                  <a:solidFill>
                    <a:srgbClr val="000000"/>
                  </a:solidFill>
                  <a:latin typeface="Tahoma" pitchFamily="34" charset="0"/>
                  <a:cs typeface="Tahoma" pitchFamily="34" charset="0"/>
                </a:rPr>
                <a:t>(กรมส่งเสริม</a:t>
              </a:r>
            </a:p>
            <a:p>
              <a:pPr algn="ctr">
                <a:spcBef>
                  <a:spcPct val="0"/>
                </a:spcBef>
                <a:buFontTx/>
                <a:buNone/>
              </a:pPr>
              <a:r>
                <a:rPr lang="th-TH" sz="1400" b="1">
                  <a:solidFill>
                    <a:srgbClr val="000000"/>
                  </a:solidFill>
                  <a:latin typeface="Tahoma" pitchFamily="34" charset="0"/>
                  <a:cs typeface="Tahoma" pitchFamily="34" charset="0"/>
                </a:rPr>
                <a:t>การส่งออก)</a:t>
              </a:r>
            </a:p>
          </p:txBody>
        </p:sp>
        <p:sp>
          <p:nvSpPr>
            <p:cNvPr id="30" name="Oval 32"/>
            <p:cNvSpPr>
              <a:spLocks noChangeArrowheads="1"/>
            </p:cNvSpPr>
            <p:nvPr/>
          </p:nvSpPr>
          <p:spPr bwMode="auto">
            <a:xfrm>
              <a:off x="4313" y="3075"/>
              <a:ext cx="1007" cy="596"/>
            </a:xfrm>
            <a:prstGeom prst="ellipse">
              <a:avLst/>
            </a:prstGeom>
            <a:solidFill>
              <a:srgbClr val="CCFFFF"/>
            </a:solidFill>
            <a:ln w="12700">
              <a:solidFill>
                <a:schemeClr val="tx1"/>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dirty="0">
                  <a:solidFill>
                    <a:srgbClr val="000000"/>
                  </a:solidFill>
                  <a:latin typeface="Tahoma" pitchFamily="34" charset="0"/>
                  <a:cs typeface="Tahoma" pitchFamily="34" charset="0"/>
                </a:rPr>
                <a:t>การผลิต</a:t>
              </a:r>
            </a:p>
            <a:p>
              <a:pPr algn="ctr">
                <a:spcBef>
                  <a:spcPct val="0"/>
                </a:spcBef>
                <a:buFontTx/>
                <a:buNone/>
              </a:pPr>
              <a:r>
                <a:rPr lang="th-TH" sz="1400" b="1" dirty="0">
                  <a:solidFill>
                    <a:srgbClr val="000000"/>
                  </a:solidFill>
                  <a:latin typeface="Tahoma" pitchFamily="34" charset="0"/>
                  <a:cs typeface="Tahoma" pitchFamily="34" charset="0"/>
                </a:rPr>
                <a:t>(กรมส่งเสริม</a:t>
              </a:r>
            </a:p>
            <a:p>
              <a:pPr algn="ctr">
                <a:spcBef>
                  <a:spcPct val="0"/>
                </a:spcBef>
                <a:buFontTx/>
                <a:buNone/>
              </a:pPr>
              <a:r>
                <a:rPr lang="th-TH" sz="1400" b="1" dirty="0">
                  <a:solidFill>
                    <a:srgbClr val="000000"/>
                  </a:solidFill>
                  <a:latin typeface="Tahoma" pitchFamily="34" charset="0"/>
                  <a:cs typeface="Tahoma" pitchFamily="34" charset="0"/>
                </a:rPr>
                <a:t>อุตสาหกรรม)</a:t>
              </a:r>
            </a:p>
          </p:txBody>
        </p:sp>
        <p:sp>
          <p:nvSpPr>
            <p:cNvPr id="31" name="AutoShape 33"/>
            <p:cNvSpPr>
              <a:spLocks noChangeArrowheads="1"/>
            </p:cNvSpPr>
            <p:nvPr/>
          </p:nvSpPr>
          <p:spPr bwMode="auto">
            <a:xfrm>
              <a:off x="4715" y="2035"/>
              <a:ext cx="871" cy="1040"/>
            </a:xfrm>
            <a:prstGeom prst="rightArrow">
              <a:avLst>
                <a:gd name="adj1" fmla="val 50000"/>
                <a:gd name="adj2" fmla="val 25000"/>
              </a:avLst>
            </a:prstGeom>
            <a:solidFill>
              <a:schemeClr val="tx2"/>
            </a:solidFill>
            <a:ln w="12700">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2000" b="1">
                  <a:solidFill>
                    <a:schemeClr val="bg1"/>
                  </a:solidFill>
                </a:rPr>
                <a:t>การแข่งขัน</a:t>
              </a:r>
              <a:endParaRPr lang="th-TH" sz="2700" b="1">
                <a:solidFill>
                  <a:schemeClr val="bg1"/>
                </a:solidFill>
              </a:endParaRPr>
            </a:p>
          </p:txBody>
        </p:sp>
        <p:sp>
          <p:nvSpPr>
            <p:cNvPr id="32" name="Oval 34"/>
            <p:cNvSpPr>
              <a:spLocks noChangeArrowheads="1"/>
            </p:cNvSpPr>
            <p:nvPr/>
          </p:nvSpPr>
          <p:spPr bwMode="auto">
            <a:xfrm>
              <a:off x="3064" y="3075"/>
              <a:ext cx="972" cy="543"/>
            </a:xfrm>
            <a:prstGeom prst="ellipse">
              <a:avLst/>
            </a:prstGeom>
            <a:solidFill>
              <a:srgbClr val="CCFFFF"/>
            </a:solidFill>
            <a:ln w="12700">
              <a:solidFill>
                <a:schemeClr val="tx1"/>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dirty="0">
                  <a:solidFill>
                    <a:srgbClr val="000000"/>
                  </a:solidFill>
                  <a:latin typeface="Tahoma" pitchFamily="34" charset="0"/>
                  <a:cs typeface="Tahoma" pitchFamily="34" charset="0"/>
                </a:rPr>
                <a:t>มาตรการ</a:t>
              </a:r>
            </a:p>
            <a:p>
              <a:pPr algn="ctr">
                <a:spcBef>
                  <a:spcPct val="0"/>
                </a:spcBef>
                <a:buFontTx/>
                <a:buNone/>
              </a:pPr>
              <a:r>
                <a:rPr lang="th-TH" sz="1400" b="1" dirty="0">
                  <a:solidFill>
                    <a:srgbClr val="000000"/>
                  </a:solidFill>
                  <a:latin typeface="Tahoma" pitchFamily="34" charset="0"/>
                  <a:cs typeface="Tahoma" pitchFamily="34" charset="0"/>
                </a:rPr>
                <a:t>จูงใจด้านภาษี</a:t>
              </a:r>
            </a:p>
            <a:p>
              <a:pPr algn="ctr">
                <a:spcBef>
                  <a:spcPct val="0"/>
                </a:spcBef>
                <a:buFontTx/>
                <a:buNone/>
              </a:pPr>
              <a:r>
                <a:rPr lang="th-TH" sz="1400" b="1" dirty="0" smtClean="0">
                  <a:solidFill>
                    <a:srgbClr val="000000"/>
                  </a:solidFill>
                  <a:latin typeface="Tahoma" pitchFamily="34" charset="0"/>
                  <a:cs typeface="Tahoma" pitchFamily="34" charset="0"/>
                </a:rPr>
                <a:t>(</a:t>
              </a:r>
              <a:r>
                <a:rPr lang="en-US" sz="1400" b="1" dirty="0" smtClean="0">
                  <a:solidFill>
                    <a:srgbClr val="000000"/>
                  </a:solidFill>
                  <a:latin typeface="Tahoma" pitchFamily="34" charset="0"/>
                  <a:cs typeface="Tahoma" pitchFamily="34" charset="0"/>
                </a:rPr>
                <a:t>BOI</a:t>
              </a:r>
              <a:r>
                <a:rPr lang="th-TH" sz="1400" b="1" dirty="0" smtClean="0">
                  <a:solidFill>
                    <a:srgbClr val="000000"/>
                  </a:solidFill>
                  <a:latin typeface="Tahoma" pitchFamily="34" charset="0"/>
                  <a:cs typeface="Tahoma" pitchFamily="34" charset="0"/>
                </a:rPr>
                <a:t>)</a:t>
              </a:r>
              <a:endParaRPr lang="th-TH" sz="1400" b="1" dirty="0">
                <a:solidFill>
                  <a:srgbClr val="000000"/>
                </a:solidFill>
                <a:latin typeface="Tahoma" pitchFamily="34" charset="0"/>
                <a:cs typeface="Tahoma" pitchFamily="34" charset="0"/>
              </a:endParaRPr>
            </a:p>
          </p:txBody>
        </p:sp>
        <p:sp>
          <p:nvSpPr>
            <p:cNvPr id="33" name="Text Box 35"/>
            <p:cNvSpPr txBox="1">
              <a:spLocks noChangeArrowheads="1"/>
            </p:cNvSpPr>
            <p:nvPr/>
          </p:nvSpPr>
          <p:spPr bwMode="auto">
            <a:xfrm>
              <a:off x="150" y="2286"/>
              <a:ext cx="873" cy="467"/>
            </a:xfrm>
            <a:prstGeom prst="rect">
              <a:avLst/>
            </a:prstGeom>
            <a:noFill/>
            <a:ln w="12700">
              <a:noFill/>
              <a:miter lim="800000"/>
              <a:headEnd type="none" w="sm" len="sm"/>
              <a:tailEnd type="none" w="sm" len="sm"/>
            </a:ln>
            <a:effectLst/>
          </p:spPr>
          <p:txBody>
            <a:bodyPr wrap="none" lIns="91434" tIns="45717" rIns="91434" bIns="45717">
              <a:spAutoFit/>
            </a:bodyPr>
            <a:lstStyle/>
            <a:p>
              <a:pPr algn="ctr">
                <a:spcBef>
                  <a:spcPct val="0"/>
                </a:spcBef>
                <a:buFontTx/>
                <a:buNone/>
              </a:pPr>
              <a:r>
                <a:rPr lang="en-US" sz="2700" b="1">
                  <a:effectLst>
                    <a:outerShdw blurRad="38100" dist="38100" dir="2700000" algn="tl">
                      <a:srgbClr val="C0C0C0"/>
                    </a:outerShdw>
                  </a:effectLst>
                </a:rPr>
                <a:t>Supply</a:t>
              </a:r>
              <a:endParaRPr lang="th-TH" sz="2700" b="1">
                <a:effectLst>
                  <a:outerShdw blurRad="38100" dist="38100" dir="2700000" algn="tl">
                    <a:srgbClr val="C0C0C0"/>
                  </a:outerShdw>
                </a:effectLst>
              </a:endParaRPr>
            </a:p>
          </p:txBody>
        </p:sp>
        <p:sp>
          <p:nvSpPr>
            <p:cNvPr id="34" name="Oval 36"/>
            <p:cNvSpPr>
              <a:spLocks noChangeArrowheads="1"/>
            </p:cNvSpPr>
            <p:nvPr/>
          </p:nvSpPr>
          <p:spPr bwMode="auto">
            <a:xfrm>
              <a:off x="2832" y="2171"/>
              <a:ext cx="1111" cy="588"/>
            </a:xfrm>
            <a:prstGeom prst="ellipse">
              <a:avLst/>
            </a:prstGeom>
            <a:solidFill>
              <a:srgbClr val="FFFF00"/>
            </a:solidFill>
            <a:ln w="12700">
              <a:solidFill>
                <a:schemeClr val="bg2"/>
              </a:solidFill>
              <a:round/>
              <a:headEnd type="none" w="sm" len="sm"/>
              <a:tailEnd type="none" w="sm" len="sm"/>
            </a:ln>
            <a:effectLst>
              <a:outerShdw dist="107763" dir="2700000" algn="ctr" rotWithShape="0">
                <a:schemeClr val="bg2">
                  <a:alpha val="50000"/>
                </a:schemeClr>
              </a:outerShdw>
            </a:effectLst>
          </p:spPr>
          <p:txBody>
            <a:bodyPr wrap="none" lIns="91434" tIns="45717" rIns="91434" bIns="45717" anchor="ctr"/>
            <a:lstStyle/>
            <a:p>
              <a:pPr algn="ctr">
                <a:spcBef>
                  <a:spcPct val="0"/>
                </a:spcBef>
                <a:buFontTx/>
                <a:buNone/>
              </a:pPr>
              <a:r>
                <a:rPr lang="th-TH" sz="1400" b="1">
                  <a:solidFill>
                    <a:srgbClr val="000000"/>
                  </a:solidFill>
                  <a:latin typeface="Tahoma" pitchFamily="34" charset="0"/>
                  <a:cs typeface="Tahoma" pitchFamily="34" charset="0"/>
                </a:rPr>
                <a:t>เทคโนโลยี</a:t>
              </a:r>
            </a:p>
          </p:txBody>
        </p:sp>
        <p:sp>
          <p:nvSpPr>
            <p:cNvPr id="35" name="AutoShape 37"/>
            <p:cNvSpPr>
              <a:spLocks noChangeArrowheads="1"/>
            </p:cNvSpPr>
            <p:nvPr/>
          </p:nvSpPr>
          <p:spPr bwMode="auto">
            <a:xfrm>
              <a:off x="2346" y="2216"/>
              <a:ext cx="694" cy="452"/>
            </a:xfrm>
            <a:prstGeom prst="rightArrow">
              <a:avLst>
                <a:gd name="adj1" fmla="val 50000"/>
                <a:gd name="adj2" fmla="val 38385"/>
              </a:avLst>
            </a:prstGeom>
            <a:solidFill>
              <a:srgbClr val="FFFF00"/>
            </a:solidFill>
            <a:ln w="12700" cap="sq">
              <a:noFill/>
              <a:miter lim="800000"/>
              <a:headEnd type="none" w="sm" len="sm"/>
              <a:tailEnd type="none" w="sm" len="sm"/>
            </a:ln>
            <a:effectLst>
              <a:outerShdw dist="107763" dir="2700000" algn="ctr" rotWithShape="0">
                <a:schemeClr val="bg2">
                  <a:alpha val="50000"/>
                </a:schemeClr>
              </a:outerShdw>
            </a:effectLst>
          </p:spPr>
          <p:txBody>
            <a:bodyPr wrap="none" anchor="ctr"/>
            <a:lstStyle/>
            <a:p>
              <a:pPr algn="ctr" eaLnBrk="0" hangingPunct="0">
                <a:spcBef>
                  <a:spcPct val="0"/>
                </a:spcBef>
                <a:buFontTx/>
                <a:buNone/>
              </a:pPr>
              <a:r>
                <a:rPr lang="en-US" sz="2800" b="1" i="0" dirty="0">
                  <a:solidFill>
                    <a:srgbClr val="000000"/>
                  </a:solidFill>
                </a:rPr>
                <a:t>ITAP</a:t>
              </a:r>
              <a:endParaRPr lang="th-TH" sz="2800" b="1" i="0" dirty="0">
                <a:solidFill>
                  <a:srgbClr val="000000"/>
                </a:solidFill>
              </a:endParaRPr>
            </a:p>
          </p:txBody>
        </p:sp>
      </p:grpSp>
      <p:sp>
        <p:nvSpPr>
          <p:cNvPr id="37" name="Title 1"/>
          <p:cNvSpPr txBox="1">
            <a:spLocks/>
          </p:cNvSpPr>
          <p:nvPr>
            <p:custDataLst>
              <p:tags r:id="rId2"/>
            </p:custDataLst>
          </p:nvPr>
        </p:nvSpPr>
        <p:spPr bwMode="auto">
          <a:xfrm>
            <a:off x="0" y="0"/>
            <a:ext cx="9144000" cy="836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h-TH" sz="3600" b="1" i="0" u="none" strike="noStrike" kern="0" cap="none" spc="0" normalizeH="0" baseline="0" noProof="0" dirty="0" smtClean="0">
                <a:ln>
                  <a:noFill/>
                </a:ln>
                <a:solidFill>
                  <a:schemeClr val="accent2">
                    <a:lumMod val="75000"/>
                  </a:schemeClr>
                </a:solidFill>
                <a:effectLst/>
                <a:uLnTx/>
                <a:uFillTx/>
                <a:latin typeface="Tahoma" pitchFamily="34" charset="0"/>
                <a:ea typeface="Tahoma" pitchFamily="34" charset="0"/>
                <a:cs typeface="Tahoma" pitchFamily="34" charset="0"/>
              </a:rPr>
              <a:t>หลักการทำงานของ </a:t>
            </a:r>
            <a:r>
              <a:rPr lang="en-US" sz="3600" i="0" kern="0" noProof="0" dirty="0" err="1" smtClean="0">
                <a:solidFill>
                  <a:schemeClr val="accent2">
                    <a:lumMod val="75000"/>
                  </a:schemeClr>
                </a:solidFill>
                <a:latin typeface="Tahoma" pitchFamily="34" charset="0"/>
                <a:ea typeface="Tahoma" pitchFamily="34" charset="0"/>
                <a:cs typeface="Tahoma" pitchFamily="34" charset="0"/>
              </a:rPr>
              <a:t>iTAP</a:t>
            </a:r>
            <a:endParaRPr kumimoji="0" lang="en-US" sz="3600" b="1" i="0" u="none" strike="noStrike" kern="0" cap="none" spc="0" normalizeH="0" baseline="0" noProof="0" dirty="0" smtClean="0">
              <a:ln>
                <a:noFill/>
              </a:ln>
              <a:solidFill>
                <a:schemeClr val="accent2">
                  <a:lumMod val="75000"/>
                </a:schemeClr>
              </a:solidFill>
              <a:effectLst/>
              <a:uLnTx/>
              <a:uFillTx/>
              <a:latin typeface="Tahoma" pitchFamily="34" charset="0"/>
              <a:ea typeface="Tahoma" pitchFamily="34" charset="0"/>
              <a:cs typeface="Tahoma" pitchFamily="34" charset="0"/>
            </a:endParaRPr>
          </a:p>
        </p:txBody>
      </p:sp>
      <p:sp>
        <p:nvSpPr>
          <p:cNvPr id="36" name="Slide Number Placeholder 5"/>
          <p:cNvSpPr>
            <a:spLocks noGrp="1"/>
          </p:cNvSpPr>
          <p:nvPr>
            <p:ph type="sldNum" sz="quarter" idx="4294967295"/>
          </p:nvPr>
        </p:nvSpPr>
        <p:spPr>
          <a:xfrm>
            <a:off x="7164288" y="6453336"/>
            <a:ext cx="1905000" cy="457200"/>
          </a:xfrm>
          <a:prstGeom prst="rect">
            <a:avLst/>
          </a:prstGeom>
        </p:spPr>
        <p:txBody>
          <a:bodyPr/>
          <a:lstStyle/>
          <a:p>
            <a:fld id="{A7BAA9C2-5AB6-4077-8CF5-A79603574955}" type="slidenum">
              <a:rPr lang="en-US" b="0" i="0">
                <a:solidFill>
                  <a:schemeClr val="tx1"/>
                </a:solidFill>
                <a:latin typeface="Tahoma" pitchFamily="34" charset="0"/>
                <a:cs typeface="Tahoma" pitchFamily="34" charset="0"/>
              </a:rPr>
              <a:pPr/>
              <a:t>93</a:t>
            </a:fld>
            <a:endParaRPr lang="en-US" b="0" i="0" dirty="0">
              <a:solidFill>
                <a:schemeClr val="tx1"/>
              </a:solidFill>
              <a:latin typeface="Tahoma" pitchFamily="34" charset="0"/>
              <a:cs typeface="Tahoma" pitchFamily="34" charset="0"/>
            </a:endParaRPr>
          </a:p>
        </p:txBody>
      </p:sp>
      <p:grpSp>
        <p:nvGrpSpPr>
          <p:cNvPr id="3" name="Group 48"/>
          <p:cNvGrpSpPr>
            <a:grpSpLocks/>
          </p:cNvGrpSpPr>
          <p:nvPr/>
        </p:nvGrpSpPr>
        <p:grpSpPr bwMode="auto">
          <a:xfrm>
            <a:off x="251520" y="4077072"/>
            <a:ext cx="4608512" cy="2376264"/>
            <a:chOff x="612" y="1616"/>
            <a:chExt cx="4899" cy="2132"/>
          </a:xfrm>
        </p:grpSpPr>
        <p:grpSp>
          <p:nvGrpSpPr>
            <p:cNvPr id="4" name="Group 2"/>
            <p:cNvGrpSpPr>
              <a:grpSpLocks/>
            </p:cNvGrpSpPr>
            <p:nvPr/>
          </p:nvGrpSpPr>
          <p:grpSpPr bwMode="auto">
            <a:xfrm>
              <a:off x="612" y="2319"/>
              <a:ext cx="4899" cy="1429"/>
              <a:chOff x="912" y="1776"/>
              <a:chExt cx="3821" cy="2064"/>
            </a:xfrm>
          </p:grpSpPr>
          <p:pic>
            <p:nvPicPr>
              <p:cNvPr id="60" name="Picture 3" descr="ขึ้นบันไดน้ำเงิน"/>
              <p:cNvPicPr>
                <a:picLocks noChangeAspect="1" noChangeArrowheads="1"/>
              </p:cNvPicPr>
              <p:nvPr/>
            </p:nvPicPr>
            <p:blipFill>
              <a:blip r:embed="rId5" cstate="print">
                <a:lum bright="72000"/>
              </a:blip>
              <a:srcRect/>
              <a:stretch>
                <a:fillRect/>
              </a:stretch>
            </p:blipFill>
            <p:spPr bwMode="auto">
              <a:xfrm>
                <a:off x="1143" y="2288"/>
                <a:ext cx="781" cy="1250"/>
              </a:xfrm>
              <a:prstGeom prst="rect">
                <a:avLst/>
              </a:prstGeom>
              <a:noFill/>
            </p:spPr>
          </p:pic>
          <p:sp>
            <p:nvSpPr>
              <p:cNvPr id="61" name="Rectangle 4"/>
              <p:cNvSpPr>
                <a:spLocks noChangeArrowheads="1"/>
              </p:cNvSpPr>
              <p:nvPr/>
            </p:nvSpPr>
            <p:spPr bwMode="auto">
              <a:xfrm>
                <a:off x="1102" y="3462"/>
                <a:ext cx="908" cy="378"/>
              </a:xfrm>
              <a:prstGeom prst="rect">
                <a:avLst/>
              </a:prstGeom>
              <a:gradFill rotWithShape="1">
                <a:gsLst>
                  <a:gs pos="0">
                    <a:srgbClr val="CC9900"/>
                  </a:gs>
                  <a:gs pos="100000">
                    <a:srgbClr val="CC9900">
                      <a:gamma/>
                      <a:shade val="69804"/>
                      <a:invGamma/>
                    </a:srgbClr>
                  </a:gs>
                </a:gsLst>
                <a:path path="shape">
                  <a:fillToRect l="50000" t="50000" r="50000" b="50000"/>
                </a:path>
              </a:gradFill>
              <a:ln w="9525">
                <a:solidFill>
                  <a:srgbClr val="3333FF"/>
                </a:solidFill>
                <a:miter lim="800000"/>
                <a:headEnd/>
                <a:tailEnd/>
              </a:ln>
              <a:effectLst/>
            </p:spPr>
            <p:txBody>
              <a:bodyPr wrap="none" anchor="ctr"/>
              <a:lstStyle/>
              <a:p>
                <a:pPr algn="ctr">
                  <a:spcBef>
                    <a:spcPct val="0"/>
                  </a:spcBef>
                  <a:buFontTx/>
                  <a:buNone/>
                </a:pPr>
                <a:r>
                  <a:rPr lang="th-TH" sz="1200" b="1" i="0">
                    <a:latin typeface="Tahoma" pitchFamily="34" charset="0"/>
                    <a:cs typeface="Tahoma" pitchFamily="34" charset="0"/>
                  </a:rPr>
                  <a:t>แรงงาน</a:t>
                </a:r>
                <a:endParaRPr lang="en-US" sz="1200" b="1" i="0">
                  <a:latin typeface="Tahoma" pitchFamily="34" charset="0"/>
                  <a:cs typeface="Tahoma" pitchFamily="34" charset="0"/>
                </a:endParaRPr>
              </a:p>
              <a:p>
                <a:pPr algn="ctr">
                  <a:spcBef>
                    <a:spcPct val="0"/>
                  </a:spcBef>
                  <a:buFontTx/>
                  <a:buNone/>
                </a:pPr>
                <a:r>
                  <a:rPr lang="th-TH" sz="1200" b="1" i="0">
                    <a:latin typeface="Tahoma" pitchFamily="34" charset="0"/>
                    <a:cs typeface="Tahoma" pitchFamily="34" charset="0"/>
                  </a:rPr>
                  <a:t>เข้มข้น</a:t>
                </a:r>
                <a:endParaRPr lang="en-US" sz="1200" b="1" i="0">
                  <a:latin typeface="Tahoma" pitchFamily="34" charset="0"/>
                  <a:cs typeface="Tahoma" pitchFamily="34" charset="0"/>
                </a:endParaRPr>
              </a:p>
            </p:txBody>
          </p:sp>
          <p:sp>
            <p:nvSpPr>
              <p:cNvPr id="62" name="Rectangle 5"/>
              <p:cNvSpPr>
                <a:spLocks noChangeArrowheads="1"/>
              </p:cNvSpPr>
              <p:nvPr/>
            </p:nvSpPr>
            <p:spPr bwMode="auto">
              <a:xfrm>
                <a:off x="2010" y="3227"/>
                <a:ext cx="907" cy="613"/>
              </a:xfrm>
              <a:prstGeom prst="rect">
                <a:avLst/>
              </a:prstGeom>
              <a:gradFill rotWithShape="1">
                <a:gsLst>
                  <a:gs pos="0">
                    <a:srgbClr val="00FF99"/>
                  </a:gs>
                  <a:gs pos="100000">
                    <a:srgbClr val="00FF99">
                      <a:gamma/>
                      <a:shade val="76078"/>
                      <a:invGamma/>
                    </a:srgbClr>
                  </a:gs>
                </a:gsLst>
                <a:path path="shape">
                  <a:fillToRect l="50000" t="50000" r="50000" b="50000"/>
                </a:path>
              </a:gradFill>
              <a:ln w="9525">
                <a:solidFill>
                  <a:schemeClr val="tx1"/>
                </a:solidFill>
                <a:miter lim="800000"/>
                <a:headEnd/>
                <a:tailEnd/>
              </a:ln>
              <a:effectLst/>
            </p:spPr>
            <p:txBody>
              <a:bodyPr wrap="none" anchor="ctr"/>
              <a:lstStyle/>
              <a:p>
                <a:pPr algn="ctr">
                  <a:spcBef>
                    <a:spcPct val="0"/>
                  </a:spcBef>
                  <a:buFontTx/>
                  <a:buNone/>
                </a:pPr>
                <a:r>
                  <a:rPr lang="th-TH" sz="1200" b="1" i="0" dirty="0">
                    <a:latin typeface="Tahoma" pitchFamily="34" charset="0"/>
                    <a:cs typeface="Tahoma" pitchFamily="34" charset="0"/>
                  </a:rPr>
                  <a:t>ทักษะ</a:t>
                </a:r>
                <a:endParaRPr lang="en-US" sz="1200" b="1" i="0" dirty="0">
                  <a:latin typeface="Tahoma" pitchFamily="34" charset="0"/>
                  <a:cs typeface="Tahoma" pitchFamily="34" charset="0"/>
                </a:endParaRPr>
              </a:p>
              <a:p>
                <a:pPr algn="ctr">
                  <a:spcBef>
                    <a:spcPct val="0"/>
                  </a:spcBef>
                  <a:buFontTx/>
                  <a:buNone/>
                </a:pPr>
                <a:r>
                  <a:rPr lang="th-TH" sz="1200" b="1" i="0" dirty="0">
                    <a:latin typeface="Tahoma" pitchFamily="34" charset="0"/>
                    <a:cs typeface="Tahoma" pitchFamily="34" charset="0"/>
                  </a:rPr>
                  <a:t>เข้มข้น</a:t>
                </a:r>
                <a:endParaRPr lang="en-US" sz="1200" b="1" i="0" dirty="0">
                  <a:latin typeface="Tahoma" pitchFamily="34" charset="0"/>
                  <a:cs typeface="Tahoma" pitchFamily="34" charset="0"/>
                </a:endParaRPr>
              </a:p>
            </p:txBody>
          </p:sp>
          <p:sp>
            <p:nvSpPr>
              <p:cNvPr id="63" name="Rectangle 6"/>
              <p:cNvSpPr>
                <a:spLocks noChangeArrowheads="1"/>
              </p:cNvSpPr>
              <p:nvPr/>
            </p:nvSpPr>
            <p:spPr bwMode="auto">
              <a:xfrm>
                <a:off x="2917" y="2982"/>
                <a:ext cx="908" cy="858"/>
              </a:xfrm>
              <a:prstGeom prst="rect">
                <a:avLst/>
              </a:prstGeom>
              <a:gradFill rotWithShape="1">
                <a:gsLst>
                  <a:gs pos="0">
                    <a:srgbClr val="CC00FF">
                      <a:gamma/>
                      <a:tint val="21961"/>
                      <a:invGamma/>
                    </a:srgbClr>
                  </a:gs>
                  <a:gs pos="100000">
                    <a:srgbClr val="CC00FF"/>
                  </a:gs>
                </a:gsLst>
                <a:path path="shape">
                  <a:fillToRect l="50000" t="50000" r="50000" b="50000"/>
                </a:path>
              </a:gradFill>
              <a:ln w="9525">
                <a:solidFill>
                  <a:schemeClr val="tx1"/>
                </a:solidFill>
                <a:miter lim="800000"/>
                <a:headEnd/>
                <a:tailEnd/>
              </a:ln>
              <a:effectLst/>
            </p:spPr>
            <p:txBody>
              <a:bodyPr wrap="none" anchor="ctr"/>
              <a:lstStyle/>
              <a:p>
                <a:pPr algn="ctr">
                  <a:spcBef>
                    <a:spcPct val="0"/>
                  </a:spcBef>
                  <a:buFontTx/>
                  <a:buNone/>
                </a:pPr>
                <a:r>
                  <a:rPr lang="th-TH" sz="1200" b="1" i="0" dirty="0">
                    <a:latin typeface="Tahoma" pitchFamily="34" charset="0"/>
                    <a:cs typeface="Tahoma" pitchFamily="34" charset="0"/>
                  </a:rPr>
                  <a:t>เทคโนโลยี</a:t>
                </a:r>
                <a:endParaRPr lang="en-US" sz="1200" b="1" i="0" dirty="0">
                  <a:latin typeface="Tahoma" pitchFamily="34" charset="0"/>
                  <a:cs typeface="Tahoma" pitchFamily="34" charset="0"/>
                </a:endParaRPr>
              </a:p>
              <a:p>
                <a:pPr algn="ctr">
                  <a:spcBef>
                    <a:spcPct val="0"/>
                  </a:spcBef>
                  <a:buFontTx/>
                  <a:buNone/>
                </a:pPr>
                <a:r>
                  <a:rPr lang="th-TH" sz="1200" b="1" i="0" dirty="0">
                    <a:latin typeface="Tahoma" pitchFamily="34" charset="0"/>
                    <a:cs typeface="Tahoma" pitchFamily="34" charset="0"/>
                  </a:rPr>
                  <a:t>เข้มข้น</a:t>
                </a:r>
                <a:endParaRPr lang="en-US" sz="1200" b="1" i="0" dirty="0">
                  <a:latin typeface="Tahoma" pitchFamily="34" charset="0"/>
                  <a:cs typeface="Tahoma" pitchFamily="34" charset="0"/>
                </a:endParaRPr>
              </a:p>
            </p:txBody>
          </p:sp>
          <p:sp>
            <p:nvSpPr>
              <p:cNvPr id="64" name="Rectangle 7"/>
              <p:cNvSpPr>
                <a:spLocks noChangeArrowheads="1"/>
              </p:cNvSpPr>
              <p:nvPr/>
            </p:nvSpPr>
            <p:spPr bwMode="auto">
              <a:xfrm>
                <a:off x="3825" y="2661"/>
                <a:ext cx="908" cy="1179"/>
              </a:xfrm>
              <a:prstGeom prst="rect">
                <a:avLst/>
              </a:prstGeom>
              <a:gradFill rotWithShape="1">
                <a:gsLst>
                  <a:gs pos="0">
                    <a:srgbClr val="00CCFF"/>
                  </a:gs>
                  <a:gs pos="100000">
                    <a:srgbClr val="00CCFF">
                      <a:gamma/>
                      <a:shade val="66667"/>
                      <a:invGamma/>
                    </a:srgbClr>
                  </a:gs>
                </a:gsLst>
                <a:path path="shape">
                  <a:fillToRect l="50000" t="50000" r="50000" b="50000"/>
                </a:path>
              </a:gradFill>
              <a:ln w="9525">
                <a:solidFill>
                  <a:schemeClr val="tx1"/>
                </a:solidFill>
                <a:miter lim="800000"/>
                <a:headEnd/>
                <a:tailEnd/>
              </a:ln>
              <a:effectLst/>
            </p:spPr>
            <p:txBody>
              <a:bodyPr wrap="none" anchor="ctr"/>
              <a:lstStyle/>
              <a:p>
                <a:pPr algn="ctr">
                  <a:spcBef>
                    <a:spcPct val="0"/>
                  </a:spcBef>
                  <a:buFontTx/>
                  <a:buNone/>
                </a:pPr>
                <a:r>
                  <a:rPr lang="th-TH" sz="1200" b="1" i="0" dirty="0">
                    <a:latin typeface="Tahoma" pitchFamily="34" charset="0"/>
                    <a:cs typeface="Tahoma" pitchFamily="34" charset="0"/>
                  </a:rPr>
                  <a:t>วิจัยและพัฒนา</a:t>
                </a:r>
                <a:endParaRPr lang="en-US" sz="1200" b="1" i="0" dirty="0">
                  <a:latin typeface="Tahoma" pitchFamily="34" charset="0"/>
                  <a:cs typeface="Tahoma" pitchFamily="34" charset="0"/>
                </a:endParaRPr>
              </a:p>
              <a:p>
                <a:pPr algn="ctr">
                  <a:spcBef>
                    <a:spcPct val="0"/>
                  </a:spcBef>
                  <a:buFontTx/>
                  <a:buNone/>
                </a:pPr>
                <a:r>
                  <a:rPr lang="th-TH" sz="1200" b="1" i="0" dirty="0">
                    <a:latin typeface="Tahoma" pitchFamily="34" charset="0"/>
                    <a:cs typeface="Tahoma" pitchFamily="34" charset="0"/>
                  </a:rPr>
                  <a:t>เข้มข้น</a:t>
                </a:r>
                <a:endParaRPr lang="en-US" sz="1200" b="1" i="0" dirty="0">
                  <a:latin typeface="Tahoma" pitchFamily="34" charset="0"/>
                  <a:cs typeface="Tahoma" pitchFamily="34" charset="0"/>
                </a:endParaRPr>
              </a:p>
            </p:txBody>
          </p:sp>
          <p:pic>
            <p:nvPicPr>
              <p:cNvPr id="65" name="Picture 8" descr="ขึ้นบันไดแดง"/>
              <p:cNvPicPr>
                <a:picLocks noChangeAspect="1" noChangeArrowheads="1"/>
              </p:cNvPicPr>
              <p:nvPr/>
            </p:nvPicPr>
            <p:blipFill>
              <a:blip r:embed="rId6" cstate="print"/>
              <a:srcRect/>
              <a:stretch>
                <a:fillRect/>
              </a:stretch>
            </p:blipFill>
            <p:spPr bwMode="auto">
              <a:xfrm>
                <a:off x="3168" y="1776"/>
                <a:ext cx="781" cy="1250"/>
              </a:xfrm>
              <a:prstGeom prst="rect">
                <a:avLst/>
              </a:prstGeom>
              <a:noFill/>
            </p:spPr>
          </p:pic>
          <p:pic>
            <p:nvPicPr>
              <p:cNvPr id="66" name="Picture 9" descr="ขึ้นบันได"/>
              <p:cNvPicPr>
                <a:picLocks noChangeAspect="1" noChangeArrowheads="1"/>
              </p:cNvPicPr>
              <p:nvPr/>
            </p:nvPicPr>
            <p:blipFill>
              <a:blip r:embed="rId7" cstate="print"/>
              <a:srcRect/>
              <a:stretch>
                <a:fillRect/>
              </a:stretch>
            </p:blipFill>
            <p:spPr bwMode="auto">
              <a:xfrm>
                <a:off x="1920" y="2256"/>
                <a:ext cx="648" cy="1038"/>
              </a:xfrm>
              <a:prstGeom prst="rect">
                <a:avLst/>
              </a:prstGeom>
              <a:noFill/>
            </p:spPr>
          </p:pic>
          <p:pic>
            <p:nvPicPr>
              <p:cNvPr id="67" name="Picture 10" descr="ขึ้นบันไดน้ำเงิน"/>
              <p:cNvPicPr>
                <a:picLocks noChangeAspect="1" noChangeArrowheads="1"/>
              </p:cNvPicPr>
              <p:nvPr/>
            </p:nvPicPr>
            <p:blipFill>
              <a:blip r:embed="rId5" cstate="print">
                <a:lum bright="72000"/>
              </a:blip>
              <a:srcRect/>
              <a:stretch>
                <a:fillRect/>
              </a:stretch>
            </p:blipFill>
            <p:spPr bwMode="auto">
              <a:xfrm>
                <a:off x="2921" y="1776"/>
                <a:ext cx="780" cy="1250"/>
              </a:xfrm>
              <a:prstGeom prst="rect">
                <a:avLst/>
              </a:prstGeom>
              <a:noFill/>
            </p:spPr>
          </p:pic>
          <p:graphicFrame>
            <p:nvGraphicFramePr>
              <p:cNvPr id="68" name="Object 11"/>
              <p:cNvGraphicFramePr>
                <a:graphicFrameLocks noChangeAspect="1"/>
              </p:cNvGraphicFramePr>
              <p:nvPr/>
            </p:nvGraphicFramePr>
            <p:xfrm>
              <a:off x="912" y="2419"/>
              <a:ext cx="685" cy="1094"/>
            </p:xfrm>
            <a:graphic>
              <a:graphicData uri="http://schemas.openxmlformats.org/presentationml/2006/ole">
                <p:oleObj spid="_x0000_s3074" name="Photo Editor Photo" r:id="rId8" imgW="2638095" imgH="2629267" progId="">
                  <p:embed/>
                </p:oleObj>
              </a:graphicData>
            </a:graphic>
          </p:graphicFrame>
          <p:pic>
            <p:nvPicPr>
              <p:cNvPr id="69" name="Picture 12" descr="ขึ้นบันไดแดง"/>
              <p:cNvPicPr>
                <a:picLocks noChangeAspect="1" noChangeArrowheads="1"/>
              </p:cNvPicPr>
              <p:nvPr/>
            </p:nvPicPr>
            <p:blipFill>
              <a:blip r:embed="rId6" cstate="print"/>
              <a:srcRect/>
              <a:stretch>
                <a:fillRect/>
              </a:stretch>
            </p:blipFill>
            <p:spPr bwMode="auto">
              <a:xfrm>
                <a:off x="2292" y="1968"/>
                <a:ext cx="780" cy="1251"/>
              </a:xfrm>
              <a:prstGeom prst="rect">
                <a:avLst/>
              </a:prstGeom>
              <a:noFill/>
            </p:spPr>
          </p:pic>
          <p:pic>
            <p:nvPicPr>
              <p:cNvPr id="70" name="Picture 13" descr="ขึ้นบันไดแดง"/>
              <p:cNvPicPr>
                <a:picLocks noChangeAspect="1" noChangeArrowheads="1"/>
              </p:cNvPicPr>
              <p:nvPr/>
            </p:nvPicPr>
            <p:blipFill>
              <a:blip r:embed="rId6" cstate="print"/>
              <a:srcRect/>
              <a:stretch>
                <a:fillRect/>
              </a:stretch>
            </p:blipFill>
            <p:spPr bwMode="auto">
              <a:xfrm>
                <a:off x="1267" y="2256"/>
                <a:ext cx="781" cy="1250"/>
              </a:xfrm>
              <a:prstGeom prst="rect">
                <a:avLst/>
              </a:prstGeom>
              <a:noFill/>
            </p:spPr>
          </p:pic>
          <p:pic>
            <p:nvPicPr>
              <p:cNvPr id="71" name="Picture 14" descr="ขึ้นบันไดน้ำเงิน"/>
              <p:cNvPicPr>
                <a:picLocks noChangeAspect="1" noChangeArrowheads="1"/>
              </p:cNvPicPr>
              <p:nvPr/>
            </p:nvPicPr>
            <p:blipFill>
              <a:blip r:embed="rId5" cstate="print">
                <a:lum bright="72000"/>
              </a:blip>
              <a:srcRect/>
              <a:stretch>
                <a:fillRect/>
              </a:stretch>
            </p:blipFill>
            <p:spPr bwMode="auto">
              <a:xfrm>
                <a:off x="2051" y="2016"/>
                <a:ext cx="781" cy="1250"/>
              </a:xfrm>
              <a:prstGeom prst="rect">
                <a:avLst/>
              </a:prstGeom>
              <a:noFill/>
            </p:spPr>
          </p:pic>
          <p:pic>
            <p:nvPicPr>
              <p:cNvPr id="72" name="Picture 15" descr="ขึ้นบันได"/>
              <p:cNvPicPr>
                <a:picLocks noChangeAspect="1" noChangeArrowheads="1"/>
              </p:cNvPicPr>
              <p:nvPr/>
            </p:nvPicPr>
            <p:blipFill>
              <a:blip r:embed="rId7" cstate="print"/>
              <a:srcRect/>
              <a:stretch>
                <a:fillRect/>
              </a:stretch>
            </p:blipFill>
            <p:spPr bwMode="auto">
              <a:xfrm>
                <a:off x="1515" y="2288"/>
                <a:ext cx="648" cy="1120"/>
              </a:xfrm>
              <a:prstGeom prst="rect">
                <a:avLst/>
              </a:prstGeom>
              <a:noFill/>
            </p:spPr>
          </p:pic>
          <p:pic>
            <p:nvPicPr>
              <p:cNvPr id="73" name="Picture 16" descr="ขึ้นบันไดชมพู"/>
              <p:cNvPicPr>
                <a:picLocks noChangeAspect="1" noChangeArrowheads="1"/>
              </p:cNvPicPr>
              <p:nvPr/>
            </p:nvPicPr>
            <p:blipFill>
              <a:blip r:embed="rId9" cstate="print">
                <a:lum bright="6000"/>
              </a:blip>
              <a:srcRect/>
              <a:stretch>
                <a:fillRect/>
              </a:stretch>
            </p:blipFill>
            <p:spPr bwMode="auto">
              <a:xfrm>
                <a:off x="1043" y="2256"/>
                <a:ext cx="781" cy="1250"/>
              </a:xfrm>
              <a:prstGeom prst="rect">
                <a:avLst/>
              </a:prstGeom>
              <a:noFill/>
            </p:spPr>
          </p:pic>
        </p:grpSp>
        <p:grpSp>
          <p:nvGrpSpPr>
            <p:cNvPr id="5" name="Group 29"/>
            <p:cNvGrpSpPr>
              <a:grpSpLocks noChangeAspect="1"/>
            </p:cNvGrpSpPr>
            <p:nvPr/>
          </p:nvGrpSpPr>
          <p:grpSpPr bwMode="auto">
            <a:xfrm>
              <a:off x="4649" y="1616"/>
              <a:ext cx="816" cy="1319"/>
              <a:chOff x="4649" y="1616"/>
              <a:chExt cx="816" cy="1319"/>
            </a:xfrm>
          </p:grpSpPr>
          <p:sp>
            <p:nvSpPr>
              <p:cNvPr id="41" name="AutoShape 28"/>
              <p:cNvSpPr>
                <a:spLocks noChangeAspect="1" noChangeArrowheads="1" noTextEdit="1"/>
              </p:cNvSpPr>
              <p:nvPr/>
            </p:nvSpPr>
            <p:spPr bwMode="auto">
              <a:xfrm>
                <a:off x="4649" y="1616"/>
                <a:ext cx="816" cy="1319"/>
              </a:xfrm>
              <a:prstGeom prst="rect">
                <a:avLst/>
              </a:prstGeom>
              <a:noFill/>
              <a:ln w="9525">
                <a:noFill/>
                <a:miter lim="800000"/>
                <a:headEnd/>
                <a:tailEnd/>
              </a:ln>
            </p:spPr>
            <p:txBody>
              <a:bodyPr/>
              <a:lstStyle/>
              <a:p>
                <a:endParaRPr lang="th-TH" sz="1200">
                  <a:latin typeface="Tahoma" pitchFamily="34" charset="0"/>
                  <a:cs typeface="Tahoma" pitchFamily="34" charset="0"/>
                </a:endParaRPr>
              </a:p>
            </p:txBody>
          </p:sp>
          <p:grpSp>
            <p:nvGrpSpPr>
              <p:cNvPr id="6" name="Group 40"/>
              <p:cNvGrpSpPr>
                <a:grpSpLocks/>
              </p:cNvGrpSpPr>
              <p:nvPr/>
            </p:nvGrpSpPr>
            <p:grpSpPr bwMode="auto">
              <a:xfrm>
                <a:off x="4950" y="1617"/>
                <a:ext cx="516" cy="561"/>
                <a:chOff x="4950" y="1617"/>
                <a:chExt cx="516" cy="561"/>
              </a:xfrm>
            </p:grpSpPr>
            <p:grpSp>
              <p:nvGrpSpPr>
                <p:cNvPr id="7" name="Group 33"/>
                <p:cNvGrpSpPr>
                  <a:grpSpLocks/>
                </p:cNvGrpSpPr>
                <p:nvPr/>
              </p:nvGrpSpPr>
              <p:grpSpPr bwMode="auto">
                <a:xfrm>
                  <a:off x="4954" y="1618"/>
                  <a:ext cx="498" cy="552"/>
                  <a:chOff x="4954" y="1618"/>
                  <a:chExt cx="498" cy="552"/>
                </a:xfrm>
              </p:grpSpPr>
              <p:sp>
                <p:nvSpPr>
                  <p:cNvPr id="57" name="Freeform 30"/>
                  <p:cNvSpPr>
                    <a:spLocks/>
                  </p:cNvSpPr>
                  <p:nvPr/>
                </p:nvSpPr>
                <p:spPr bwMode="auto">
                  <a:xfrm>
                    <a:off x="5250" y="1658"/>
                    <a:ext cx="133" cy="301"/>
                  </a:xfrm>
                  <a:custGeom>
                    <a:avLst/>
                    <a:gdLst/>
                    <a:ahLst/>
                    <a:cxnLst>
                      <a:cxn ang="0">
                        <a:pos x="0" y="164"/>
                      </a:cxn>
                      <a:cxn ang="0">
                        <a:pos x="84" y="46"/>
                      </a:cxn>
                      <a:cxn ang="0">
                        <a:pos x="156" y="3"/>
                      </a:cxn>
                      <a:cxn ang="0">
                        <a:pos x="202" y="0"/>
                      </a:cxn>
                      <a:cxn ang="0">
                        <a:pos x="245" y="97"/>
                      </a:cxn>
                      <a:cxn ang="0">
                        <a:pos x="264" y="250"/>
                      </a:cxn>
                      <a:cxn ang="0">
                        <a:pos x="262" y="380"/>
                      </a:cxn>
                      <a:cxn ang="0">
                        <a:pos x="236" y="498"/>
                      </a:cxn>
                      <a:cxn ang="0">
                        <a:pos x="158" y="601"/>
                      </a:cxn>
                      <a:cxn ang="0">
                        <a:pos x="139" y="526"/>
                      </a:cxn>
                      <a:cxn ang="0">
                        <a:pos x="192" y="465"/>
                      </a:cxn>
                      <a:cxn ang="0">
                        <a:pos x="211" y="347"/>
                      </a:cxn>
                      <a:cxn ang="0">
                        <a:pos x="217" y="283"/>
                      </a:cxn>
                      <a:cxn ang="0">
                        <a:pos x="190" y="131"/>
                      </a:cxn>
                      <a:cxn ang="0">
                        <a:pos x="161" y="58"/>
                      </a:cxn>
                      <a:cxn ang="0">
                        <a:pos x="97" y="110"/>
                      </a:cxn>
                      <a:cxn ang="0">
                        <a:pos x="25" y="194"/>
                      </a:cxn>
                      <a:cxn ang="0">
                        <a:pos x="0" y="164"/>
                      </a:cxn>
                    </a:cxnLst>
                    <a:rect l="0" t="0" r="r" b="b"/>
                    <a:pathLst>
                      <a:path w="264" h="601">
                        <a:moveTo>
                          <a:pt x="0" y="164"/>
                        </a:moveTo>
                        <a:lnTo>
                          <a:pt x="84" y="46"/>
                        </a:lnTo>
                        <a:lnTo>
                          <a:pt x="156" y="3"/>
                        </a:lnTo>
                        <a:lnTo>
                          <a:pt x="202" y="0"/>
                        </a:lnTo>
                        <a:lnTo>
                          <a:pt x="245" y="97"/>
                        </a:lnTo>
                        <a:lnTo>
                          <a:pt x="264" y="250"/>
                        </a:lnTo>
                        <a:lnTo>
                          <a:pt x="262" y="380"/>
                        </a:lnTo>
                        <a:lnTo>
                          <a:pt x="236" y="498"/>
                        </a:lnTo>
                        <a:lnTo>
                          <a:pt x="158" y="601"/>
                        </a:lnTo>
                        <a:lnTo>
                          <a:pt x="139" y="526"/>
                        </a:lnTo>
                        <a:lnTo>
                          <a:pt x="192" y="465"/>
                        </a:lnTo>
                        <a:lnTo>
                          <a:pt x="211" y="347"/>
                        </a:lnTo>
                        <a:lnTo>
                          <a:pt x="217" y="283"/>
                        </a:lnTo>
                        <a:lnTo>
                          <a:pt x="190" y="131"/>
                        </a:lnTo>
                        <a:lnTo>
                          <a:pt x="161" y="58"/>
                        </a:lnTo>
                        <a:lnTo>
                          <a:pt x="97" y="110"/>
                        </a:lnTo>
                        <a:lnTo>
                          <a:pt x="25" y="194"/>
                        </a:lnTo>
                        <a:lnTo>
                          <a:pt x="0" y="164"/>
                        </a:lnTo>
                        <a:close/>
                      </a:path>
                    </a:pathLst>
                  </a:custGeom>
                  <a:solidFill>
                    <a:srgbClr val="FCDB6E"/>
                  </a:solidFill>
                  <a:ln w="9525">
                    <a:noFill/>
                    <a:round/>
                    <a:headEnd/>
                    <a:tailEnd/>
                  </a:ln>
                </p:spPr>
                <p:txBody>
                  <a:bodyPr/>
                  <a:lstStyle/>
                  <a:p>
                    <a:endParaRPr lang="th-TH" sz="1200">
                      <a:latin typeface="Tahoma" pitchFamily="34" charset="0"/>
                      <a:cs typeface="Tahoma" pitchFamily="34" charset="0"/>
                    </a:endParaRPr>
                  </a:p>
                </p:txBody>
              </p:sp>
              <p:sp>
                <p:nvSpPr>
                  <p:cNvPr id="58" name="Freeform 31"/>
                  <p:cNvSpPr>
                    <a:spLocks/>
                  </p:cNvSpPr>
                  <p:nvPr/>
                </p:nvSpPr>
                <p:spPr bwMode="auto">
                  <a:xfrm>
                    <a:off x="4954" y="1846"/>
                    <a:ext cx="282" cy="178"/>
                  </a:xfrm>
                  <a:custGeom>
                    <a:avLst/>
                    <a:gdLst/>
                    <a:ahLst/>
                    <a:cxnLst>
                      <a:cxn ang="0">
                        <a:pos x="235" y="0"/>
                      </a:cxn>
                      <a:cxn ang="0">
                        <a:pos x="92" y="19"/>
                      </a:cxn>
                      <a:cxn ang="0">
                        <a:pos x="22" y="64"/>
                      </a:cxn>
                      <a:cxn ang="0">
                        <a:pos x="0" y="107"/>
                      </a:cxn>
                      <a:cxn ang="0">
                        <a:pos x="67" y="184"/>
                      </a:cxn>
                      <a:cxn ang="0">
                        <a:pos x="198" y="273"/>
                      </a:cxn>
                      <a:cxn ang="0">
                        <a:pos x="314" y="329"/>
                      </a:cxn>
                      <a:cxn ang="0">
                        <a:pos x="440" y="356"/>
                      </a:cxn>
                      <a:cxn ang="0">
                        <a:pos x="565" y="331"/>
                      </a:cxn>
                      <a:cxn ang="0">
                        <a:pos x="500" y="282"/>
                      </a:cxn>
                      <a:cxn ang="0">
                        <a:pos x="421" y="301"/>
                      </a:cxn>
                      <a:cxn ang="0">
                        <a:pos x="309" y="264"/>
                      </a:cxn>
                      <a:cxn ang="0">
                        <a:pos x="251" y="243"/>
                      </a:cxn>
                      <a:cxn ang="0">
                        <a:pos x="123" y="151"/>
                      </a:cxn>
                      <a:cxn ang="0">
                        <a:pos x="67" y="89"/>
                      </a:cxn>
                      <a:cxn ang="0">
                        <a:pos x="144" y="62"/>
                      </a:cxn>
                      <a:cxn ang="0">
                        <a:pos x="247" y="34"/>
                      </a:cxn>
                      <a:cxn ang="0">
                        <a:pos x="235" y="0"/>
                      </a:cxn>
                    </a:cxnLst>
                    <a:rect l="0" t="0" r="r" b="b"/>
                    <a:pathLst>
                      <a:path w="565" h="356">
                        <a:moveTo>
                          <a:pt x="235" y="0"/>
                        </a:moveTo>
                        <a:lnTo>
                          <a:pt x="92" y="19"/>
                        </a:lnTo>
                        <a:lnTo>
                          <a:pt x="22" y="64"/>
                        </a:lnTo>
                        <a:lnTo>
                          <a:pt x="0" y="107"/>
                        </a:lnTo>
                        <a:lnTo>
                          <a:pt x="67" y="184"/>
                        </a:lnTo>
                        <a:lnTo>
                          <a:pt x="198" y="273"/>
                        </a:lnTo>
                        <a:lnTo>
                          <a:pt x="314" y="329"/>
                        </a:lnTo>
                        <a:lnTo>
                          <a:pt x="440" y="356"/>
                        </a:lnTo>
                        <a:lnTo>
                          <a:pt x="565" y="331"/>
                        </a:lnTo>
                        <a:lnTo>
                          <a:pt x="500" y="282"/>
                        </a:lnTo>
                        <a:lnTo>
                          <a:pt x="421" y="301"/>
                        </a:lnTo>
                        <a:lnTo>
                          <a:pt x="309" y="264"/>
                        </a:lnTo>
                        <a:lnTo>
                          <a:pt x="251" y="243"/>
                        </a:lnTo>
                        <a:lnTo>
                          <a:pt x="123" y="151"/>
                        </a:lnTo>
                        <a:lnTo>
                          <a:pt x="67" y="89"/>
                        </a:lnTo>
                        <a:lnTo>
                          <a:pt x="144" y="62"/>
                        </a:lnTo>
                        <a:lnTo>
                          <a:pt x="247" y="34"/>
                        </a:lnTo>
                        <a:lnTo>
                          <a:pt x="235" y="0"/>
                        </a:lnTo>
                        <a:close/>
                      </a:path>
                    </a:pathLst>
                  </a:custGeom>
                  <a:solidFill>
                    <a:srgbClr val="FCDB6E"/>
                  </a:solidFill>
                  <a:ln w="9525">
                    <a:noFill/>
                    <a:round/>
                    <a:headEnd/>
                    <a:tailEnd/>
                  </a:ln>
                </p:spPr>
                <p:txBody>
                  <a:bodyPr/>
                  <a:lstStyle/>
                  <a:p>
                    <a:endParaRPr lang="th-TH" sz="1200">
                      <a:latin typeface="Tahoma" pitchFamily="34" charset="0"/>
                      <a:cs typeface="Tahoma" pitchFamily="34" charset="0"/>
                    </a:endParaRPr>
                  </a:p>
                </p:txBody>
              </p:sp>
              <p:sp>
                <p:nvSpPr>
                  <p:cNvPr id="59" name="Freeform 32"/>
                  <p:cNvSpPr>
                    <a:spLocks/>
                  </p:cNvSpPr>
                  <p:nvPr/>
                </p:nvSpPr>
                <p:spPr bwMode="auto">
                  <a:xfrm>
                    <a:off x="5033" y="1618"/>
                    <a:ext cx="419" cy="552"/>
                  </a:xfrm>
                  <a:custGeom>
                    <a:avLst/>
                    <a:gdLst/>
                    <a:ahLst/>
                    <a:cxnLst>
                      <a:cxn ang="0">
                        <a:pos x="125" y="232"/>
                      </a:cxn>
                      <a:cxn ang="0">
                        <a:pos x="85" y="195"/>
                      </a:cxn>
                      <a:cxn ang="0">
                        <a:pos x="37" y="147"/>
                      </a:cxn>
                      <a:cxn ang="0">
                        <a:pos x="6" y="102"/>
                      </a:cxn>
                      <a:cxn ang="0">
                        <a:pos x="3" y="41"/>
                      </a:cxn>
                      <a:cxn ang="0">
                        <a:pos x="18" y="15"/>
                      </a:cxn>
                      <a:cxn ang="0">
                        <a:pos x="43" y="0"/>
                      </a:cxn>
                      <a:cxn ang="0">
                        <a:pos x="67" y="15"/>
                      </a:cxn>
                      <a:cxn ang="0">
                        <a:pos x="110" y="41"/>
                      </a:cxn>
                      <a:cxn ang="0">
                        <a:pos x="142" y="102"/>
                      </a:cxn>
                      <a:cxn ang="0">
                        <a:pos x="164" y="180"/>
                      </a:cxn>
                      <a:cxn ang="0">
                        <a:pos x="179" y="208"/>
                      </a:cxn>
                      <a:cxn ang="0">
                        <a:pos x="257" y="195"/>
                      </a:cxn>
                      <a:cxn ang="0">
                        <a:pos x="333" y="184"/>
                      </a:cxn>
                      <a:cxn ang="0">
                        <a:pos x="399" y="169"/>
                      </a:cxn>
                      <a:cxn ang="0">
                        <a:pos x="448" y="186"/>
                      </a:cxn>
                      <a:cxn ang="0">
                        <a:pos x="481" y="240"/>
                      </a:cxn>
                      <a:cxn ang="0">
                        <a:pos x="533" y="334"/>
                      </a:cxn>
                      <a:cxn ang="0">
                        <a:pos x="569" y="431"/>
                      </a:cxn>
                      <a:cxn ang="0">
                        <a:pos x="597" y="530"/>
                      </a:cxn>
                      <a:cxn ang="0">
                        <a:pos x="621" y="581"/>
                      </a:cxn>
                      <a:cxn ang="0">
                        <a:pos x="639" y="650"/>
                      </a:cxn>
                      <a:cxn ang="0">
                        <a:pos x="636" y="758"/>
                      </a:cxn>
                      <a:cxn ang="0">
                        <a:pos x="634" y="858"/>
                      </a:cxn>
                      <a:cxn ang="0">
                        <a:pos x="836" y="849"/>
                      </a:cxn>
                      <a:cxn ang="0">
                        <a:pos x="839" y="909"/>
                      </a:cxn>
                      <a:cxn ang="0">
                        <a:pos x="776" y="972"/>
                      </a:cxn>
                      <a:cxn ang="0">
                        <a:pos x="666" y="1038"/>
                      </a:cxn>
                      <a:cxn ang="0">
                        <a:pos x="552" y="1081"/>
                      </a:cxn>
                      <a:cxn ang="0">
                        <a:pos x="485" y="1105"/>
                      </a:cxn>
                      <a:cxn ang="0">
                        <a:pos x="451" y="1081"/>
                      </a:cxn>
                      <a:cxn ang="0">
                        <a:pos x="491" y="990"/>
                      </a:cxn>
                      <a:cxn ang="0">
                        <a:pos x="545" y="901"/>
                      </a:cxn>
                      <a:cxn ang="0">
                        <a:pos x="455" y="870"/>
                      </a:cxn>
                      <a:cxn ang="0">
                        <a:pos x="348" y="810"/>
                      </a:cxn>
                      <a:cxn ang="0">
                        <a:pos x="257" y="749"/>
                      </a:cxn>
                      <a:cxn ang="0">
                        <a:pos x="160" y="650"/>
                      </a:cxn>
                      <a:cxn ang="0">
                        <a:pos x="82" y="574"/>
                      </a:cxn>
                      <a:cxn ang="0">
                        <a:pos x="0" y="424"/>
                      </a:cxn>
                      <a:cxn ang="0">
                        <a:pos x="33" y="361"/>
                      </a:cxn>
                      <a:cxn ang="0">
                        <a:pos x="125" y="232"/>
                      </a:cxn>
                    </a:cxnLst>
                    <a:rect l="0" t="0" r="r" b="b"/>
                    <a:pathLst>
                      <a:path w="839" h="1105">
                        <a:moveTo>
                          <a:pt x="125" y="232"/>
                        </a:moveTo>
                        <a:lnTo>
                          <a:pt x="85" y="195"/>
                        </a:lnTo>
                        <a:lnTo>
                          <a:pt x="37" y="147"/>
                        </a:lnTo>
                        <a:lnTo>
                          <a:pt x="6" y="102"/>
                        </a:lnTo>
                        <a:lnTo>
                          <a:pt x="3" y="41"/>
                        </a:lnTo>
                        <a:lnTo>
                          <a:pt x="18" y="15"/>
                        </a:lnTo>
                        <a:lnTo>
                          <a:pt x="43" y="0"/>
                        </a:lnTo>
                        <a:lnTo>
                          <a:pt x="67" y="15"/>
                        </a:lnTo>
                        <a:lnTo>
                          <a:pt x="110" y="41"/>
                        </a:lnTo>
                        <a:lnTo>
                          <a:pt x="142" y="102"/>
                        </a:lnTo>
                        <a:lnTo>
                          <a:pt x="164" y="180"/>
                        </a:lnTo>
                        <a:lnTo>
                          <a:pt x="179" y="208"/>
                        </a:lnTo>
                        <a:lnTo>
                          <a:pt x="257" y="195"/>
                        </a:lnTo>
                        <a:lnTo>
                          <a:pt x="333" y="184"/>
                        </a:lnTo>
                        <a:lnTo>
                          <a:pt x="399" y="169"/>
                        </a:lnTo>
                        <a:lnTo>
                          <a:pt x="448" y="186"/>
                        </a:lnTo>
                        <a:lnTo>
                          <a:pt x="481" y="240"/>
                        </a:lnTo>
                        <a:lnTo>
                          <a:pt x="533" y="334"/>
                        </a:lnTo>
                        <a:lnTo>
                          <a:pt x="569" y="431"/>
                        </a:lnTo>
                        <a:lnTo>
                          <a:pt x="597" y="530"/>
                        </a:lnTo>
                        <a:lnTo>
                          <a:pt x="621" y="581"/>
                        </a:lnTo>
                        <a:lnTo>
                          <a:pt x="639" y="650"/>
                        </a:lnTo>
                        <a:lnTo>
                          <a:pt x="636" y="758"/>
                        </a:lnTo>
                        <a:lnTo>
                          <a:pt x="634" y="858"/>
                        </a:lnTo>
                        <a:lnTo>
                          <a:pt x="836" y="849"/>
                        </a:lnTo>
                        <a:lnTo>
                          <a:pt x="839" y="909"/>
                        </a:lnTo>
                        <a:lnTo>
                          <a:pt x="776" y="972"/>
                        </a:lnTo>
                        <a:lnTo>
                          <a:pt x="666" y="1038"/>
                        </a:lnTo>
                        <a:lnTo>
                          <a:pt x="552" y="1081"/>
                        </a:lnTo>
                        <a:lnTo>
                          <a:pt x="485" y="1105"/>
                        </a:lnTo>
                        <a:lnTo>
                          <a:pt x="451" y="1081"/>
                        </a:lnTo>
                        <a:lnTo>
                          <a:pt x="491" y="990"/>
                        </a:lnTo>
                        <a:lnTo>
                          <a:pt x="545" y="901"/>
                        </a:lnTo>
                        <a:lnTo>
                          <a:pt x="455" y="870"/>
                        </a:lnTo>
                        <a:lnTo>
                          <a:pt x="348" y="810"/>
                        </a:lnTo>
                        <a:lnTo>
                          <a:pt x="257" y="749"/>
                        </a:lnTo>
                        <a:lnTo>
                          <a:pt x="160" y="650"/>
                        </a:lnTo>
                        <a:lnTo>
                          <a:pt x="82" y="574"/>
                        </a:lnTo>
                        <a:lnTo>
                          <a:pt x="0" y="424"/>
                        </a:lnTo>
                        <a:lnTo>
                          <a:pt x="33" y="361"/>
                        </a:lnTo>
                        <a:lnTo>
                          <a:pt x="125" y="232"/>
                        </a:lnTo>
                        <a:close/>
                      </a:path>
                    </a:pathLst>
                  </a:custGeom>
                  <a:solidFill>
                    <a:srgbClr val="FCDB6E"/>
                  </a:solidFill>
                  <a:ln w="9525">
                    <a:noFill/>
                    <a:round/>
                    <a:headEnd/>
                    <a:tailEnd/>
                  </a:ln>
                </p:spPr>
                <p:txBody>
                  <a:bodyPr/>
                  <a:lstStyle/>
                  <a:p>
                    <a:endParaRPr lang="th-TH" sz="1200">
                      <a:latin typeface="Tahoma" pitchFamily="34" charset="0"/>
                      <a:cs typeface="Tahoma" pitchFamily="34" charset="0"/>
                    </a:endParaRPr>
                  </a:p>
                </p:txBody>
              </p:sp>
            </p:grpSp>
            <p:sp>
              <p:nvSpPr>
                <p:cNvPr id="51" name="Freeform 34"/>
                <p:cNvSpPr>
                  <a:spLocks/>
                </p:cNvSpPr>
                <p:nvPr/>
              </p:nvSpPr>
              <p:spPr bwMode="auto">
                <a:xfrm>
                  <a:off x="5120" y="1678"/>
                  <a:ext cx="242" cy="236"/>
                </a:xfrm>
                <a:custGeom>
                  <a:avLst/>
                  <a:gdLst/>
                  <a:ahLst/>
                  <a:cxnLst>
                    <a:cxn ang="0">
                      <a:pos x="211" y="40"/>
                    </a:cxn>
                    <a:cxn ang="0">
                      <a:pos x="132" y="56"/>
                    </a:cxn>
                    <a:cxn ang="0">
                      <a:pos x="62" y="65"/>
                    </a:cxn>
                    <a:cxn ang="0">
                      <a:pos x="0" y="71"/>
                    </a:cxn>
                    <a:cxn ang="0">
                      <a:pos x="0" y="92"/>
                    </a:cxn>
                    <a:cxn ang="0">
                      <a:pos x="34" y="95"/>
                    </a:cxn>
                    <a:cxn ang="0">
                      <a:pos x="101" y="82"/>
                    </a:cxn>
                    <a:cxn ang="0">
                      <a:pos x="184" y="61"/>
                    </a:cxn>
                    <a:cxn ang="0">
                      <a:pos x="251" y="61"/>
                    </a:cxn>
                    <a:cxn ang="0">
                      <a:pos x="269" y="86"/>
                    </a:cxn>
                    <a:cxn ang="0">
                      <a:pos x="312" y="144"/>
                    </a:cxn>
                    <a:cxn ang="0">
                      <a:pos x="355" y="226"/>
                    </a:cxn>
                    <a:cxn ang="0">
                      <a:pos x="404" y="351"/>
                    </a:cxn>
                    <a:cxn ang="0">
                      <a:pos x="432" y="451"/>
                    </a:cxn>
                    <a:cxn ang="0">
                      <a:pos x="441" y="473"/>
                    </a:cxn>
                    <a:cxn ang="0">
                      <a:pos x="456" y="451"/>
                    </a:cxn>
                    <a:cxn ang="0">
                      <a:pos x="475" y="348"/>
                    </a:cxn>
                    <a:cxn ang="0">
                      <a:pos x="483" y="265"/>
                    </a:cxn>
                    <a:cxn ang="0">
                      <a:pos x="468" y="159"/>
                    </a:cxn>
                    <a:cxn ang="0">
                      <a:pos x="456" y="67"/>
                    </a:cxn>
                    <a:cxn ang="0">
                      <a:pos x="432" y="9"/>
                    </a:cxn>
                    <a:cxn ang="0">
                      <a:pos x="422" y="0"/>
                    </a:cxn>
                    <a:cxn ang="0">
                      <a:pos x="364" y="43"/>
                    </a:cxn>
                    <a:cxn ang="0">
                      <a:pos x="327" y="82"/>
                    </a:cxn>
                    <a:cxn ang="0">
                      <a:pos x="308" y="123"/>
                    </a:cxn>
                    <a:cxn ang="0">
                      <a:pos x="340" y="95"/>
                    </a:cxn>
                    <a:cxn ang="0">
                      <a:pos x="395" y="52"/>
                    </a:cxn>
                    <a:cxn ang="0">
                      <a:pos x="422" y="37"/>
                    </a:cxn>
                    <a:cxn ang="0">
                      <a:pos x="443" y="104"/>
                    </a:cxn>
                    <a:cxn ang="0">
                      <a:pos x="460" y="181"/>
                    </a:cxn>
                    <a:cxn ang="0">
                      <a:pos x="465" y="250"/>
                    </a:cxn>
                    <a:cxn ang="0">
                      <a:pos x="465" y="308"/>
                    </a:cxn>
                    <a:cxn ang="0">
                      <a:pos x="453" y="366"/>
                    </a:cxn>
                    <a:cxn ang="0">
                      <a:pos x="441" y="430"/>
                    </a:cxn>
                    <a:cxn ang="0">
                      <a:pos x="419" y="342"/>
                    </a:cxn>
                    <a:cxn ang="0">
                      <a:pos x="385" y="245"/>
                    </a:cxn>
                    <a:cxn ang="0">
                      <a:pos x="334" y="147"/>
                    </a:cxn>
                    <a:cxn ang="0">
                      <a:pos x="282" y="61"/>
                    </a:cxn>
                    <a:cxn ang="0">
                      <a:pos x="269" y="43"/>
                    </a:cxn>
                    <a:cxn ang="0">
                      <a:pos x="211" y="40"/>
                    </a:cxn>
                  </a:cxnLst>
                  <a:rect l="0" t="0" r="r" b="b"/>
                  <a:pathLst>
                    <a:path w="483" h="473">
                      <a:moveTo>
                        <a:pt x="211" y="40"/>
                      </a:moveTo>
                      <a:lnTo>
                        <a:pt x="132" y="56"/>
                      </a:lnTo>
                      <a:lnTo>
                        <a:pt x="62" y="65"/>
                      </a:lnTo>
                      <a:lnTo>
                        <a:pt x="0" y="71"/>
                      </a:lnTo>
                      <a:lnTo>
                        <a:pt x="0" y="92"/>
                      </a:lnTo>
                      <a:lnTo>
                        <a:pt x="34" y="95"/>
                      </a:lnTo>
                      <a:lnTo>
                        <a:pt x="101" y="82"/>
                      </a:lnTo>
                      <a:lnTo>
                        <a:pt x="184" y="61"/>
                      </a:lnTo>
                      <a:lnTo>
                        <a:pt x="251" y="61"/>
                      </a:lnTo>
                      <a:lnTo>
                        <a:pt x="269" y="86"/>
                      </a:lnTo>
                      <a:lnTo>
                        <a:pt x="312" y="144"/>
                      </a:lnTo>
                      <a:lnTo>
                        <a:pt x="355" y="226"/>
                      </a:lnTo>
                      <a:lnTo>
                        <a:pt x="404" y="351"/>
                      </a:lnTo>
                      <a:lnTo>
                        <a:pt x="432" y="451"/>
                      </a:lnTo>
                      <a:lnTo>
                        <a:pt x="441" y="473"/>
                      </a:lnTo>
                      <a:lnTo>
                        <a:pt x="456" y="451"/>
                      </a:lnTo>
                      <a:lnTo>
                        <a:pt x="475" y="348"/>
                      </a:lnTo>
                      <a:lnTo>
                        <a:pt x="483" y="265"/>
                      </a:lnTo>
                      <a:lnTo>
                        <a:pt x="468" y="159"/>
                      </a:lnTo>
                      <a:lnTo>
                        <a:pt x="456" y="67"/>
                      </a:lnTo>
                      <a:lnTo>
                        <a:pt x="432" y="9"/>
                      </a:lnTo>
                      <a:lnTo>
                        <a:pt x="422" y="0"/>
                      </a:lnTo>
                      <a:lnTo>
                        <a:pt x="364" y="43"/>
                      </a:lnTo>
                      <a:lnTo>
                        <a:pt x="327" y="82"/>
                      </a:lnTo>
                      <a:lnTo>
                        <a:pt x="308" y="123"/>
                      </a:lnTo>
                      <a:lnTo>
                        <a:pt x="340" y="95"/>
                      </a:lnTo>
                      <a:lnTo>
                        <a:pt x="395" y="52"/>
                      </a:lnTo>
                      <a:lnTo>
                        <a:pt x="422" y="37"/>
                      </a:lnTo>
                      <a:lnTo>
                        <a:pt x="443" y="104"/>
                      </a:lnTo>
                      <a:lnTo>
                        <a:pt x="460" y="181"/>
                      </a:lnTo>
                      <a:lnTo>
                        <a:pt x="465" y="250"/>
                      </a:lnTo>
                      <a:lnTo>
                        <a:pt x="465" y="308"/>
                      </a:lnTo>
                      <a:lnTo>
                        <a:pt x="453" y="366"/>
                      </a:lnTo>
                      <a:lnTo>
                        <a:pt x="441" y="430"/>
                      </a:lnTo>
                      <a:lnTo>
                        <a:pt x="419" y="342"/>
                      </a:lnTo>
                      <a:lnTo>
                        <a:pt x="385" y="245"/>
                      </a:lnTo>
                      <a:lnTo>
                        <a:pt x="334" y="147"/>
                      </a:lnTo>
                      <a:lnTo>
                        <a:pt x="282" y="61"/>
                      </a:lnTo>
                      <a:lnTo>
                        <a:pt x="269" y="43"/>
                      </a:lnTo>
                      <a:lnTo>
                        <a:pt x="211" y="40"/>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52" name="Freeform 35"/>
                <p:cNvSpPr>
                  <a:spLocks/>
                </p:cNvSpPr>
                <p:nvPr/>
              </p:nvSpPr>
              <p:spPr bwMode="auto">
                <a:xfrm>
                  <a:off x="5259" y="1647"/>
                  <a:ext cx="207" cy="514"/>
                </a:xfrm>
                <a:custGeom>
                  <a:avLst/>
                  <a:gdLst/>
                  <a:ahLst/>
                  <a:cxnLst>
                    <a:cxn ang="0">
                      <a:pos x="15" y="139"/>
                    </a:cxn>
                    <a:cxn ang="0">
                      <a:pos x="58" y="82"/>
                    </a:cxn>
                    <a:cxn ang="0">
                      <a:pos x="122" y="45"/>
                    </a:cxn>
                    <a:cxn ang="0">
                      <a:pos x="169" y="33"/>
                    </a:cxn>
                    <a:cxn ang="0">
                      <a:pos x="190" y="69"/>
                    </a:cxn>
                    <a:cxn ang="0">
                      <a:pos x="212" y="139"/>
                    </a:cxn>
                    <a:cxn ang="0">
                      <a:pos x="231" y="225"/>
                    </a:cxn>
                    <a:cxn ang="0">
                      <a:pos x="233" y="305"/>
                    </a:cxn>
                    <a:cxn ang="0">
                      <a:pos x="224" y="383"/>
                    </a:cxn>
                    <a:cxn ang="0">
                      <a:pos x="218" y="446"/>
                    </a:cxn>
                    <a:cxn ang="0">
                      <a:pos x="188" y="539"/>
                    </a:cxn>
                    <a:cxn ang="0">
                      <a:pos x="166" y="554"/>
                    </a:cxn>
                    <a:cxn ang="0">
                      <a:pos x="156" y="588"/>
                    </a:cxn>
                    <a:cxn ang="0">
                      <a:pos x="169" y="606"/>
                    </a:cxn>
                    <a:cxn ang="0">
                      <a:pos x="178" y="688"/>
                    </a:cxn>
                    <a:cxn ang="0">
                      <a:pos x="166" y="757"/>
                    </a:cxn>
                    <a:cxn ang="0">
                      <a:pos x="166" y="784"/>
                    </a:cxn>
                    <a:cxn ang="0">
                      <a:pos x="178" y="805"/>
                    </a:cxn>
                    <a:cxn ang="0">
                      <a:pos x="338" y="796"/>
                    </a:cxn>
                    <a:cxn ang="0">
                      <a:pos x="359" y="799"/>
                    </a:cxn>
                    <a:cxn ang="0">
                      <a:pos x="372" y="829"/>
                    </a:cxn>
                    <a:cxn ang="0">
                      <a:pos x="329" y="887"/>
                    </a:cxn>
                    <a:cxn ang="0">
                      <a:pos x="227" y="959"/>
                    </a:cxn>
                    <a:cxn ang="0">
                      <a:pos x="139" y="998"/>
                    </a:cxn>
                    <a:cxn ang="0">
                      <a:pos x="77" y="1015"/>
                    </a:cxn>
                    <a:cxn ang="0">
                      <a:pos x="86" y="1028"/>
                    </a:cxn>
                    <a:cxn ang="0">
                      <a:pos x="182" y="998"/>
                    </a:cxn>
                    <a:cxn ang="0">
                      <a:pos x="261" y="959"/>
                    </a:cxn>
                    <a:cxn ang="0">
                      <a:pos x="338" y="911"/>
                    </a:cxn>
                    <a:cxn ang="0">
                      <a:pos x="399" y="842"/>
                    </a:cxn>
                    <a:cxn ang="0">
                      <a:pos x="415" y="792"/>
                    </a:cxn>
                    <a:cxn ang="0">
                      <a:pos x="396" y="775"/>
                    </a:cxn>
                    <a:cxn ang="0">
                      <a:pos x="368" y="766"/>
                    </a:cxn>
                    <a:cxn ang="0">
                      <a:pos x="199" y="781"/>
                    </a:cxn>
                    <a:cxn ang="0">
                      <a:pos x="188" y="772"/>
                    </a:cxn>
                    <a:cxn ang="0">
                      <a:pos x="197" y="712"/>
                    </a:cxn>
                    <a:cxn ang="0">
                      <a:pos x="194" y="654"/>
                    </a:cxn>
                    <a:cxn ang="0">
                      <a:pos x="190" y="593"/>
                    </a:cxn>
                    <a:cxn ang="0">
                      <a:pos x="182" y="567"/>
                    </a:cxn>
                    <a:cxn ang="0">
                      <a:pos x="224" y="506"/>
                    </a:cxn>
                    <a:cxn ang="0">
                      <a:pos x="246" y="419"/>
                    </a:cxn>
                    <a:cxn ang="0">
                      <a:pos x="252" y="344"/>
                    </a:cxn>
                    <a:cxn ang="0">
                      <a:pos x="248" y="256"/>
                    </a:cxn>
                    <a:cxn ang="0">
                      <a:pos x="237" y="178"/>
                    </a:cxn>
                    <a:cxn ang="0">
                      <a:pos x="221" y="100"/>
                    </a:cxn>
                    <a:cxn ang="0">
                      <a:pos x="194" y="28"/>
                    </a:cxn>
                    <a:cxn ang="0">
                      <a:pos x="178" y="0"/>
                    </a:cxn>
                    <a:cxn ang="0">
                      <a:pos x="145" y="9"/>
                    </a:cxn>
                    <a:cxn ang="0">
                      <a:pos x="80" y="45"/>
                    </a:cxn>
                    <a:cxn ang="0">
                      <a:pos x="47" y="69"/>
                    </a:cxn>
                    <a:cxn ang="0">
                      <a:pos x="0" y="141"/>
                    </a:cxn>
                    <a:cxn ang="0">
                      <a:pos x="15" y="139"/>
                    </a:cxn>
                  </a:cxnLst>
                  <a:rect l="0" t="0" r="r" b="b"/>
                  <a:pathLst>
                    <a:path w="415" h="1028">
                      <a:moveTo>
                        <a:pt x="15" y="139"/>
                      </a:moveTo>
                      <a:lnTo>
                        <a:pt x="58" y="82"/>
                      </a:lnTo>
                      <a:lnTo>
                        <a:pt x="122" y="45"/>
                      </a:lnTo>
                      <a:lnTo>
                        <a:pt x="169" y="33"/>
                      </a:lnTo>
                      <a:lnTo>
                        <a:pt x="190" y="69"/>
                      </a:lnTo>
                      <a:lnTo>
                        <a:pt x="212" y="139"/>
                      </a:lnTo>
                      <a:lnTo>
                        <a:pt x="231" y="225"/>
                      </a:lnTo>
                      <a:lnTo>
                        <a:pt x="233" y="305"/>
                      </a:lnTo>
                      <a:lnTo>
                        <a:pt x="224" y="383"/>
                      </a:lnTo>
                      <a:lnTo>
                        <a:pt x="218" y="446"/>
                      </a:lnTo>
                      <a:lnTo>
                        <a:pt x="188" y="539"/>
                      </a:lnTo>
                      <a:lnTo>
                        <a:pt x="166" y="554"/>
                      </a:lnTo>
                      <a:lnTo>
                        <a:pt x="156" y="588"/>
                      </a:lnTo>
                      <a:lnTo>
                        <a:pt x="169" y="606"/>
                      </a:lnTo>
                      <a:lnTo>
                        <a:pt x="178" y="688"/>
                      </a:lnTo>
                      <a:lnTo>
                        <a:pt x="166" y="757"/>
                      </a:lnTo>
                      <a:lnTo>
                        <a:pt x="166" y="784"/>
                      </a:lnTo>
                      <a:lnTo>
                        <a:pt x="178" y="805"/>
                      </a:lnTo>
                      <a:lnTo>
                        <a:pt x="338" y="796"/>
                      </a:lnTo>
                      <a:lnTo>
                        <a:pt x="359" y="799"/>
                      </a:lnTo>
                      <a:lnTo>
                        <a:pt x="372" y="829"/>
                      </a:lnTo>
                      <a:lnTo>
                        <a:pt x="329" y="887"/>
                      </a:lnTo>
                      <a:lnTo>
                        <a:pt x="227" y="959"/>
                      </a:lnTo>
                      <a:lnTo>
                        <a:pt x="139" y="998"/>
                      </a:lnTo>
                      <a:lnTo>
                        <a:pt x="77" y="1015"/>
                      </a:lnTo>
                      <a:lnTo>
                        <a:pt x="86" y="1028"/>
                      </a:lnTo>
                      <a:lnTo>
                        <a:pt x="182" y="998"/>
                      </a:lnTo>
                      <a:lnTo>
                        <a:pt x="261" y="959"/>
                      </a:lnTo>
                      <a:lnTo>
                        <a:pt x="338" y="911"/>
                      </a:lnTo>
                      <a:lnTo>
                        <a:pt x="399" y="842"/>
                      </a:lnTo>
                      <a:lnTo>
                        <a:pt x="415" y="792"/>
                      </a:lnTo>
                      <a:lnTo>
                        <a:pt x="396" y="775"/>
                      </a:lnTo>
                      <a:lnTo>
                        <a:pt x="368" y="766"/>
                      </a:lnTo>
                      <a:lnTo>
                        <a:pt x="199" y="781"/>
                      </a:lnTo>
                      <a:lnTo>
                        <a:pt x="188" y="772"/>
                      </a:lnTo>
                      <a:lnTo>
                        <a:pt x="197" y="712"/>
                      </a:lnTo>
                      <a:lnTo>
                        <a:pt x="194" y="654"/>
                      </a:lnTo>
                      <a:lnTo>
                        <a:pt x="190" y="593"/>
                      </a:lnTo>
                      <a:lnTo>
                        <a:pt x="182" y="567"/>
                      </a:lnTo>
                      <a:lnTo>
                        <a:pt x="224" y="506"/>
                      </a:lnTo>
                      <a:lnTo>
                        <a:pt x="246" y="419"/>
                      </a:lnTo>
                      <a:lnTo>
                        <a:pt x="252" y="344"/>
                      </a:lnTo>
                      <a:lnTo>
                        <a:pt x="248" y="256"/>
                      </a:lnTo>
                      <a:lnTo>
                        <a:pt x="237" y="178"/>
                      </a:lnTo>
                      <a:lnTo>
                        <a:pt x="221" y="100"/>
                      </a:lnTo>
                      <a:lnTo>
                        <a:pt x="194" y="28"/>
                      </a:lnTo>
                      <a:lnTo>
                        <a:pt x="178" y="0"/>
                      </a:lnTo>
                      <a:lnTo>
                        <a:pt x="145" y="9"/>
                      </a:lnTo>
                      <a:lnTo>
                        <a:pt x="80" y="45"/>
                      </a:lnTo>
                      <a:lnTo>
                        <a:pt x="47" y="69"/>
                      </a:lnTo>
                      <a:lnTo>
                        <a:pt x="0" y="141"/>
                      </a:lnTo>
                      <a:lnTo>
                        <a:pt x="15" y="139"/>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53" name="Freeform 36"/>
                <p:cNvSpPr>
                  <a:spLocks/>
                </p:cNvSpPr>
                <p:nvPr/>
              </p:nvSpPr>
              <p:spPr bwMode="auto">
                <a:xfrm>
                  <a:off x="4950" y="1846"/>
                  <a:ext cx="363" cy="332"/>
                </a:xfrm>
                <a:custGeom>
                  <a:avLst/>
                  <a:gdLst/>
                  <a:ahLst/>
                  <a:cxnLst>
                    <a:cxn ang="0">
                      <a:pos x="196" y="15"/>
                    </a:cxn>
                    <a:cxn ang="0">
                      <a:pos x="125" y="28"/>
                    </a:cxn>
                    <a:cxn ang="0">
                      <a:pos x="60" y="64"/>
                    </a:cxn>
                    <a:cxn ang="0">
                      <a:pos x="30" y="99"/>
                    </a:cxn>
                    <a:cxn ang="0">
                      <a:pos x="54" y="136"/>
                    </a:cxn>
                    <a:cxn ang="0">
                      <a:pos x="109" y="188"/>
                    </a:cxn>
                    <a:cxn ang="0">
                      <a:pos x="179" y="239"/>
                    </a:cxn>
                    <a:cxn ang="0">
                      <a:pos x="248" y="282"/>
                    </a:cxn>
                    <a:cxn ang="0">
                      <a:pos x="324" y="306"/>
                    </a:cxn>
                    <a:cxn ang="0">
                      <a:pos x="384" y="327"/>
                    </a:cxn>
                    <a:cxn ang="0">
                      <a:pos x="485" y="340"/>
                    </a:cxn>
                    <a:cxn ang="0">
                      <a:pos x="502" y="327"/>
                    </a:cxn>
                    <a:cxn ang="0">
                      <a:pos x="536" y="336"/>
                    </a:cxn>
                    <a:cxn ang="0">
                      <a:pos x="551" y="358"/>
                    </a:cxn>
                    <a:cxn ang="0">
                      <a:pos x="621" y="397"/>
                    </a:cxn>
                    <a:cxn ang="0">
                      <a:pos x="690" y="418"/>
                    </a:cxn>
                    <a:cxn ang="0">
                      <a:pos x="714" y="427"/>
                    </a:cxn>
                    <a:cxn ang="0">
                      <a:pos x="727" y="448"/>
                    </a:cxn>
                    <a:cxn ang="0">
                      <a:pos x="647" y="588"/>
                    </a:cxn>
                    <a:cxn ang="0">
                      <a:pos x="642" y="610"/>
                    </a:cxn>
                    <a:cxn ang="0">
                      <a:pos x="666" y="631"/>
                    </a:cxn>
                    <a:cxn ang="0">
                      <a:pos x="660" y="664"/>
                    </a:cxn>
                    <a:cxn ang="0">
                      <a:pos x="612" y="651"/>
                    </a:cxn>
                    <a:cxn ang="0">
                      <a:pos x="602" y="631"/>
                    </a:cxn>
                    <a:cxn ang="0">
                      <a:pos x="606" y="603"/>
                    </a:cxn>
                    <a:cxn ang="0">
                      <a:pos x="696" y="457"/>
                    </a:cxn>
                    <a:cxn ang="0">
                      <a:pos x="690" y="442"/>
                    </a:cxn>
                    <a:cxn ang="0">
                      <a:pos x="632" y="424"/>
                    </a:cxn>
                    <a:cxn ang="0">
                      <a:pos x="582" y="397"/>
                    </a:cxn>
                    <a:cxn ang="0">
                      <a:pos x="530" y="370"/>
                    </a:cxn>
                    <a:cxn ang="0">
                      <a:pos x="511" y="349"/>
                    </a:cxn>
                    <a:cxn ang="0">
                      <a:pos x="433" y="358"/>
                    </a:cxn>
                    <a:cxn ang="0">
                      <a:pos x="345" y="342"/>
                    </a:cxn>
                    <a:cxn ang="0">
                      <a:pos x="276" y="315"/>
                    </a:cxn>
                    <a:cxn ang="0">
                      <a:pos x="200" y="273"/>
                    </a:cxn>
                    <a:cxn ang="0">
                      <a:pos x="133" y="227"/>
                    </a:cxn>
                    <a:cxn ang="0">
                      <a:pos x="69" y="179"/>
                    </a:cxn>
                    <a:cxn ang="0">
                      <a:pos x="18" y="127"/>
                    </a:cxn>
                    <a:cxn ang="0">
                      <a:pos x="0" y="97"/>
                    </a:cxn>
                    <a:cxn ang="0">
                      <a:pos x="18" y="69"/>
                    </a:cxn>
                    <a:cxn ang="0">
                      <a:pos x="82" y="33"/>
                    </a:cxn>
                    <a:cxn ang="0">
                      <a:pos x="115" y="9"/>
                    </a:cxn>
                    <a:cxn ang="0">
                      <a:pos x="203" y="0"/>
                    </a:cxn>
                    <a:cxn ang="0">
                      <a:pos x="196" y="15"/>
                    </a:cxn>
                  </a:cxnLst>
                  <a:rect l="0" t="0" r="r" b="b"/>
                  <a:pathLst>
                    <a:path w="727" h="664">
                      <a:moveTo>
                        <a:pt x="196" y="15"/>
                      </a:moveTo>
                      <a:lnTo>
                        <a:pt x="125" y="28"/>
                      </a:lnTo>
                      <a:lnTo>
                        <a:pt x="60" y="64"/>
                      </a:lnTo>
                      <a:lnTo>
                        <a:pt x="30" y="99"/>
                      </a:lnTo>
                      <a:lnTo>
                        <a:pt x="54" y="136"/>
                      </a:lnTo>
                      <a:lnTo>
                        <a:pt x="109" y="188"/>
                      </a:lnTo>
                      <a:lnTo>
                        <a:pt x="179" y="239"/>
                      </a:lnTo>
                      <a:lnTo>
                        <a:pt x="248" y="282"/>
                      </a:lnTo>
                      <a:lnTo>
                        <a:pt x="324" y="306"/>
                      </a:lnTo>
                      <a:lnTo>
                        <a:pt x="384" y="327"/>
                      </a:lnTo>
                      <a:lnTo>
                        <a:pt x="485" y="340"/>
                      </a:lnTo>
                      <a:lnTo>
                        <a:pt x="502" y="327"/>
                      </a:lnTo>
                      <a:lnTo>
                        <a:pt x="536" y="336"/>
                      </a:lnTo>
                      <a:lnTo>
                        <a:pt x="551" y="358"/>
                      </a:lnTo>
                      <a:lnTo>
                        <a:pt x="621" y="397"/>
                      </a:lnTo>
                      <a:lnTo>
                        <a:pt x="690" y="418"/>
                      </a:lnTo>
                      <a:lnTo>
                        <a:pt x="714" y="427"/>
                      </a:lnTo>
                      <a:lnTo>
                        <a:pt x="727" y="448"/>
                      </a:lnTo>
                      <a:lnTo>
                        <a:pt x="647" y="588"/>
                      </a:lnTo>
                      <a:lnTo>
                        <a:pt x="642" y="610"/>
                      </a:lnTo>
                      <a:lnTo>
                        <a:pt x="666" y="631"/>
                      </a:lnTo>
                      <a:lnTo>
                        <a:pt x="660" y="664"/>
                      </a:lnTo>
                      <a:lnTo>
                        <a:pt x="612" y="651"/>
                      </a:lnTo>
                      <a:lnTo>
                        <a:pt x="602" y="631"/>
                      </a:lnTo>
                      <a:lnTo>
                        <a:pt x="606" y="603"/>
                      </a:lnTo>
                      <a:lnTo>
                        <a:pt x="696" y="457"/>
                      </a:lnTo>
                      <a:lnTo>
                        <a:pt x="690" y="442"/>
                      </a:lnTo>
                      <a:lnTo>
                        <a:pt x="632" y="424"/>
                      </a:lnTo>
                      <a:lnTo>
                        <a:pt x="582" y="397"/>
                      </a:lnTo>
                      <a:lnTo>
                        <a:pt x="530" y="370"/>
                      </a:lnTo>
                      <a:lnTo>
                        <a:pt x="511" y="349"/>
                      </a:lnTo>
                      <a:lnTo>
                        <a:pt x="433" y="358"/>
                      </a:lnTo>
                      <a:lnTo>
                        <a:pt x="345" y="342"/>
                      </a:lnTo>
                      <a:lnTo>
                        <a:pt x="276" y="315"/>
                      </a:lnTo>
                      <a:lnTo>
                        <a:pt x="200" y="273"/>
                      </a:lnTo>
                      <a:lnTo>
                        <a:pt x="133" y="227"/>
                      </a:lnTo>
                      <a:lnTo>
                        <a:pt x="69" y="179"/>
                      </a:lnTo>
                      <a:lnTo>
                        <a:pt x="18" y="127"/>
                      </a:lnTo>
                      <a:lnTo>
                        <a:pt x="0" y="97"/>
                      </a:lnTo>
                      <a:lnTo>
                        <a:pt x="18" y="69"/>
                      </a:lnTo>
                      <a:lnTo>
                        <a:pt x="82" y="33"/>
                      </a:lnTo>
                      <a:lnTo>
                        <a:pt x="115" y="9"/>
                      </a:lnTo>
                      <a:lnTo>
                        <a:pt x="203" y="0"/>
                      </a:lnTo>
                      <a:lnTo>
                        <a:pt x="196" y="15"/>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54" name="Freeform 37"/>
                <p:cNvSpPr>
                  <a:spLocks/>
                </p:cNvSpPr>
                <p:nvPr/>
              </p:nvSpPr>
              <p:spPr bwMode="auto">
                <a:xfrm>
                  <a:off x="4975" y="1719"/>
                  <a:ext cx="212" cy="289"/>
                </a:xfrm>
                <a:custGeom>
                  <a:avLst/>
                  <a:gdLst/>
                  <a:ahLst/>
                  <a:cxnLst>
                    <a:cxn ang="0">
                      <a:pos x="126" y="176"/>
                    </a:cxn>
                    <a:cxn ang="0">
                      <a:pos x="178" y="112"/>
                    </a:cxn>
                    <a:cxn ang="0">
                      <a:pos x="218" y="51"/>
                    </a:cxn>
                    <a:cxn ang="0">
                      <a:pos x="248" y="0"/>
                    </a:cxn>
                    <a:cxn ang="0">
                      <a:pos x="267" y="12"/>
                    </a:cxn>
                    <a:cxn ang="0">
                      <a:pos x="255" y="39"/>
                    </a:cxn>
                    <a:cxn ang="0">
                      <a:pos x="214" y="97"/>
                    </a:cxn>
                    <a:cxn ang="0">
                      <a:pos x="163" y="161"/>
                    </a:cxn>
                    <a:cxn ang="0">
                      <a:pos x="129" y="221"/>
                    </a:cxn>
                    <a:cxn ang="0">
                      <a:pos x="148" y="253"/>
                    </a:cxn>
                    <a:cxn ang="0">
                      <a:pos x="178" y="310"/>
                    </a:cxn>
                    <a:cxn ang="0">
                      <a:pos x="233" y="386"/>
                    </a:cxn>
                    <a:cxn ang="0">
                      <a:pos x="329" y="483"/>
                    </a:cxn>
                    <a:cxn ang="0">
                      <a:pos x="408" y="556"/>
                    </a:cxn>
                    <a:cxn ang="0">
                      <a:pos x="423" y="575"/>
                    </a:cxn>
                    <a:cxn ang="0">
                      <a:pos x="396" y="578"/>
                    </a:cxn>
                    <a:cxn ang="0">
                      <a:pos x="291" y="548"/>
                    </a:cxn>
                    <a:cxn ang="0">
                      <a:pos x="212" y="517"/>
                    </a:cxn>
                    <a:cxn ang="0">
                      <a:pos x="126" y="459"/>
                    </a:cxn>
                    <a:cxn ang="0">
                      <a:pos x="49" y="408"/>
                    </a:cxn>
                    <a:cxn ang="0">
                      <a:pos x="3" y="361"/>
                    </a:cxn>
                    <a:cxn ang="0">
                      <a:pos x="0" y="350"/>
                    </a:cxn>
                    <a:cxn ang="0">
                      <a:pos x="68" y="316"/>
                    </a:cxn>
                    <a:cxn ang="0">
                      <a:pos x="117" y="294"/>
                    </a:cxn>
                    <a:cxn ang="0">
                      <a:pos x="156" y="301"/>
                    </a:cxn>
                    <a:cxn ang="0">
                      <a:pos x="122" y="320"/>
                    </a:cxn>
                    <a:cxn ang="0">
                      <a:pos x="62" y="346"/>
                    </a:cxn>
                    <a:cxn ang="0">
                      <a:pos x="34" y="361"/>
                    </a:cxn>
                    <a:cxn ang="0">
                      <a:pos x="83" y="414"/>
                    </a:cxn>
                    <a:cxn ang="0">
                      <a:pos x="150" y="462"/>
                    </a:cxn>
                    <a:cxn ang="0">
                      <a:pos x="209" y="496"/>
                    </a:cxn>
                    <a:cxn ang="0">
                      <a:pos x="261" y="520"/>
                    </a:cxn>
                    <a:cxn ang="0">
                      <a:pos x="323" y="539"/>
                    </a:cxn>
                    <a:cxn ang="0">
                      <a:pos x="383" y="554"/>
                    </a:cxn>
                    <a:cxn ang="0">
                      <a:pos x="313" y="492"/>
                    </a:cxn>
                    <a:cxn ang="0">
                      <a:pos x="236" y="419"/>
                    </a:cxn>
                    <a:cxn ang="0">
                      <a:pos x="172" y="331"/>
                    </a:cxn>
                    <a:cxn ang="0">
                      <a:pos x="120" y="249"/>
                    </a:cxn>
                    <a:cxn ang="0">
                      <a:pos x="107" y="231"/>
                    </a:cxn>
                    <a:cxn ang="0">
                      <a:pos x="126" y="176"/>
                    </a:cxn>
                  </a:cxnLst>
                  <a:rect l="0" t="0" r="r" b="b"/>
                  <a:pathLst>
                    <a:path w="423" h="578">
                      <a:moveTo>
                        <a:pt x="126" y="176"/>
                      </a:moveTo>
                      <a:lnTo>
                        <a:pt x="178" y="112"/>
                      </a:lnTo>
                      <a:lnTo>
                        <a:pt x="218" y="51"/>
                      </a:lnTo>
                      <a:lnTo>
                        <a:pt x="248" y="0"/>
                      </a:lnTo>
                      <a:lnTo>
                        <a:pt x="267" y="12"/>
                      </a:lnTo>
                      <a:lnTo>
                        <a:pt x="255" y="39"/>
                      </a:lnTo>
                      <a:lnTo>
                        <a:pt x="214" y="97"/>
                      </a:lnTo>
                      <a:lnTo>
                        <a:pt x="163" y="161"/>
                      </a:lnTo>
                      <a:lnTo>
                        <a:pt x="129" y="221"/>
                      </a:lnTo>
                      <a:lnTo>
                        <a:pt x="148" y="253"/>
                      </a:lnTo>
                      <a:lnTo>
                        <a:pt x="178" y="310"/>
                      </a:lnTo>
                      <a:lnTo>
                        <a:pt x="233" y="386"/>
                      </a:lnTo>
                      <a:lnTo>
                        <a:pt x="329" y="483"/>
                      </a:lnTo>
                      <a:lnTo>
                        <a:pt x="408" y="556"/>
                      </a:lnTo>
                      <a:lnTo>
                        <a:pt x="423" y="575"/>
                      </a:lnTo>
                      <a:lnTo>
                        <a:pt x="396" y="578"/>
                      </a:lnTo>
                      <a:lnTo>
                        <a:pt x="291" y="548"/>
                      </a:lnTo>
                      <a:lnTo>
                        <a:pt x="212" y="517"/>
                      </a:lnTo>
                      <a:lnTo>
                        <a:pt x="126" y="459"/>
                      </a:lnTo>
                      <a:lnTo>
                        <a:pt x="49" y="408"/>
                      </a:lnTo>
                      <a:lnTo>
                        <a:pt x="3" y="361"/>
                      </a:lnTo>
                      <a:lnTo>
                        <a:pt x="0" y="350"/>
                      </a:lnTo>
                      <a:lnTo>
                        <a:pt x="68" y="316"/>
                      </a:lnTo>
                      <a:lnTo>
                        <a:pt x="117" y="294"/>
                      </a:lnTo>
                      <a:lnTo>
                        <a:pt x="156" y="301"/>
                      </a:lnTo>
                      <a:lnTo>
                        <a:pt x="122" y="320"/>
                      </a:lnTo>
                      <a:lnTo>
                        <a:pt x="62" y="346"/>
                      </a:lnTo>
                      <a:lnTo>
                        <a:pt x="34" y="361"/>
                      </a:lnTo>
                      <a:lnTo>
                        <a:pt x="83" y="414"/>
                      </a:lnTo>
                      <a:lnTo>
                        <a:pt x="150" y="462"/>
                      </a:lnTo>
                      <a:lnTo>
                        <a:pt x="209" y="496"/>
                      </a:lnTo>
                      <a:lnTo>
                        <a:pt x="261" y="520"/>
                      </a:lnTo>
                      <a:lnTo>
                        <a:pt x="323" y="539"/>
                      </a:lnTo>
                      <a:lnTo>
                        <a:pt x="383" y="554"/>
                      </a:lnTo>
                      <a:lnTo>
                        <a:pt x="313" y="492"/>
                      </a:lnTo>
                      <a:lnTo>
                        <a:pt x="236" y="419"/>
                      </a:lnTo>
                      <a:lnTo>
                        <a:pt x="172" y="331"/>
                      </a:lnTo>
                      <a:lnTo>
                        <a:pt x="120" y="249"/>
                      </a:lnTo>
                      <a:lnTo>
                        <a:pt x="107" y="231"/>
                      </a:lnTo>
                      <a:lnTo>
                        <a:pt x="126" y="176"/>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55" name="Freeform 38"/>
                <p:cNvSpPr>
                  <a:spLocks/>
                </p:cNvSpPr>
                <p:nvPr/>
              </p:nvSpPr>
              <p:spPr bwMode="auto">
                <a:xfrm>
                  <a:off x="5027" y="1617"/>
                  <a:ext cx="111" cy="126"/>
                </a:xfrm>
                <a:custGeom>
                  <a:avLst/>
                  <a:gdLst/>
                  <a:ahLst/>
                  <a:cxnLst>
                    <a:cxn ang="0">
                      <a:pos x="136" y="246"/>
                    </a:cxn>
                    <a:cxn ang="0">
                      <a:pos x="98" y="208"/>
                    </a:cxn>
                    <a:cxn ang="0">
                      <a:pos x="41" y="153"/>
                    </a:cxn>
                    <a:cxn ang="0">
                      <a:pos x="0" y="91"/>
                    </a:cxn>
                    <a:cxn ang="0">
                      <a:pos x="6" y="38"/>
                    </a:cxn>
                    <a:cxn ang="0">
                      <a:pos x="41" y="0"/>
                    </a:cxn>
                    <a:cxn ang="0">
                      <a:pos x="79" y="7"/>
                    </a:cxn>
                    <a:cxn ang="0">
                      <a:pos x="123" y="41"/>
                    </a:cxn>
                    <a:cxn ang="0">
                      <a:pos x="164" y="106"/>
                    </a:cxn>
                    <a:cxn ang="0">
                      <a:pos x="192" y="178"/>
                    </a:cxn>
                    <a:cxn ang="0">
                      <a:pos x="199" y="214"/>
                    </a:cxn>
                    <a:cxn ang="0">
                      <a:pos x="220" y="252"/>
                    </a:cxn>
                    <a:cxn ang="0">
                      <a:pos x="174" y="212"/>
                    </a:cxn>
                    <a:cxn ang="0">
                      <a:pos x="164" y="140"/>
                    </a:cxn>
                    <a:cxn ang="0">
                      <a:pos x="136" y="81"/>
                    </a:cxn>
                    <a:cxn ang="0">
                      <a:pos x="101" y="38"/>
                    </a:cxn>
                    <a:cxn ang="0">
                      <a:pos x="56" y="22"/>
                    </a:cxn>
                    <a:cxn ang="0">
                      <a:pos x="35" y="34"/>
                    </a:cxn>
                    <a:cxn ang="0">
                      <a:pos x="25" y="75"/>
                    </a:cxn>
                    <a:cxn ang="0">
                      <a:pos x="35" y="115"/>
                    </a:cxn>
                    <a:cxn ang="0">
                      <a:pos x="69" y="159"/>
                    </a:cxn>
                    <a:cxn ang="0">
                      <a:pos x="107" y="190"/>
                    </a:cxn>
                    <a:cxn ang="0">
                      <a:pos x="157" y="233"/>
                    </a:cxn>
                    <a:cxn ang="0">
                      <a:pos x="136" y="246"/>
                    </a:cxn>
                  </a:cxnLst>
                  <a:rect l="0" t="0" r="r" b="b"/>
                  <a:pathLst>
                    <a:path w="220" h="252">
                      <a:moveTo>
                        <a:pt x="136" y="246"/>
                      </a:moveTo>
                      <a:lnTo>
                        <a:pt x="98" y="208"/>
                      </a:lnTo>
                      <a:lnTo>
                        <a:pt x="41" y="153"/>
                      </a:lnTo>
                      <a:lnTo>
                        <a:pt x="0" y="91"/>
                      </a:lnTo>
                      <a:lnTo>
                        <a:pt x="6" y="38"/>
                      </a:lnTo>
                      <a:lnTo>
                        <a:pt x="41" y="0"/>
                      </a:lnTo>
                      <a:lnTo>
                        <a:pt x="79" y="7"/>
                      </a:lnTo>
                      <a:lnTo>
                        <a:pt x="123" y="41"/>
                      </a:lnTo>
                      <a:lnTo>
                        <a:pt x="164" y="106"/>
                      </a:lnTo>
                      <a:lnTo>
                        <a:pt x="192" y="178"/>
                      </a:lnTo>
                      <a:lnTo>
                        <a:pt x="199" y="214"/>
                      </a:lnTo>
                      <a:lnTo>
                        <a:pt x="220" y="252"/>
                      </a:lnTo>
                      <a:lnTo>
                        <a:pt x="174" y="212"/>
                      </a:lnTo>
                      <a:lnTo>
                        <a:pt x="164" y="140"/>
                      </a:lnTo>
                      <a:lnTo>
                        <a:pt x="136" y="81"/>
                      </a:lnTo>
                      <a:lnTo>
                        <a:pt x="101" y="38"/>
                      </a:lnTo>
                      <a:lnTo>
                        <a:pt x="56" y="22"/>
                      </a:lnTo>
                      <a:lnTo>
                        <a:pt x="35" y="34"/>
                      </a:lnTo>
                      <a:lnTo>
                        <a:pt x="25" y="75"/>
                      </a:lnTo>
                      <a:lnTo>
                        <a:pt x="35" y="115"/>
                      </a:lnTo>
                      <a:lnTo>
                        <a:pt x="69" y="159"/>
                      </a:lnTo>
                      <a:lnTo>
                        <a:pt x="107" y="190"/>
                      </a:lnTo>
                      <a:lnTo>
                        <a:pt x="157" y="233"/>
                      </a:lnTo>
                      <a:lnTo>
                        <a:pt x="136" y="246"/>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56" name="Freeform 39"/>
                <p:cNvSpPr>
                  <a:spLocks/>
                </p:cNvSpPr>
                <p:nvPr/>
              </p:nvSpPr>
              <p:spPr bwMode="auto">
                <a:xfrm>
                  <a:off x="5035" y="1719"/>
                  <a:ext cx="210" cy="149"/>
                </a:xfrm>
                <a:custGeom>
                  <a:avLst/>
                  <a:gdLst/>
                  <a:ahLst/>
                  <a:cxnLst>
                    <a:cxn ang="0">
                      <a:pos x="0" y="231"/>
                    </a:cxn>
                    <a:cxn ang="0">
                      <a:pos x="28" y="297"/>
                    </a:cxn>
                    <a:cxn ang="0">
                      <a:pos x="55" y="257"/>
                    </a:cxn>
                    <a:cxn ang="0">
                      <a:pos x="86" y="250"/>
                    </a:cxn>
                    <a:cxn ang="0">
                      <a:pos x="171" y="216"/>
                    </a:cxn>
                    <a:cxn ang="0">
                      <a:pos x="272" y="155"/>
                    </a:cxn>
                    <a:cxn ang="0">
                      <a:pos x="361" y="76"/>
                    </a:cxn>
                    <a:cxn ang="0">
                      <a:pos x="419" y="6"/>
                    </a:cxn>
                    <a:cxn ang="0">
                      <a:pos x="395" y="0"/>
                    </a:cxn>
                    <a:cxn ang="0">
                      <a:pos x="358" y="59"/>
                    </a:cxn>
                    <a:cxn ang="0">
                      <a:pos x="312" y="105"/>
                    </a:cxn>
                    <a:cxn ang="0">
                      <a:pos x="261" y="146"/>
                    </a:cxn>
                    <a:cxn ang="0">
                      <a:pos x="186" y="189"/>
                    </a:cxn>
                    <a:cxn ang="0">
                      <a:pos x="107" y="220"/>
                    </a:cxn>
                    <a:cxn ang="0">
                      <a:pos x="40" y="229"/>
                    </a:cxn>
                    <a:cxn ang="0">
                      <a:pos x="0" y="231"/>
                    </a:cxn>
                  </a:cxnLst>
                  <a:rect l="0" t="0" r="r" b="b"/>
                  <a:pathLst>
                    <a:path w="419" h="297">
                      <a:moveTo>
                        <a:pt x="0" y="231"/>
                      </a:moveTo>
                      <a:lnTo>
                        <a:pt x="28" y="297"/>
                      </a:lnTo>
                      <a:lnTo>
                        <a:pt x="55" y="257"/>
                      </a:lnTo>
                      <a:lnTo>
                        <a:pt x="86" y="250"/>
                      </a:lnTo>
                      <a:lnTo>
                        <a:pt x="171" y="216"/>
                      </a:lnTo>
                      <a:lnTo>
                        <a:pt x="272" y="155"/>
                      </a:lnTo>
                      <a:lnTo>
                        <a:pt x="361" y="76"/>
                      </a:lnTo>
                      <a:lnTo>
                        <a:pt x="419" y="6"/>
                      </a:lnTo>
                      <a:lnTo>
                        <a:pt x="395" y="0"/>
                      </a:lnTo>
                      <a:lnTo>
                        <a:pt x="358" y="59"/>
                      </a:lnTo>
                      <a:lnTo>
                        <a:pt x="312" y="105"/>
                      </a:lnTo>
                      <a:lnTo>
                        <a:pt x="261" y="146"/>
                      </a:lnTo>
                      <a:lnTo>
                        <a:pt x="186" y="189"/>
                      </a:lnTo>
                      <a:lnTo>
                        <a:pt x="107" y="220"/>
                      </a:lnTo>
                      <a:lnTo>
                        <a:pt x="40" y="229"/>
                      </a:lnTo>
                      <a:lnTo>
                        <a:pt x="0" y="231"/>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grpSp>
          <p:grpSp>
            <p:nvGrpSpPr>
              <p:cNvPr id="8" name="Group 47"/>
              <p:cNvGrpSpPr>
                <a:grpSpLocks/>
              </p:cNvGrpSpPr>
              <p:nvPr/>
            </p:nvGrpSpPr>
            <p:grpSpPr bwMode="auto">
              <a:xfrm>
                <a:off x="4648" y="1867"/>
                <a:ext cx="522" cy="1070"/>
                <a:chOff x="4648" y="1867"/>
                <a:chExt cx="522" cy="1070"/>
              </a:xfrm>
            </p:grpSpPr>
            <p:sp>
              <p:nvSpPr>
                <p:cNvPr id="44" name="Freeform 41"/>
                <p:cNvSpPr>
                  <a:spLocks/>
                </p:cNvSpPr>
                <p:nvPr/>
              </p:nvSpPr>
              <p:spPr bwMode="auto">
                <a:xfrm>
                  <a:off x="4648" y="1867"/>
                  <a:ext cx="250" cy="241"/>
                </a:xfrm>
                <a:custGeom>
                  <a:avLst/>
                  <a:gdLst/>
                  <a:ahLst/>
                  <a:cxnLst>
                    <a:cxn ang="0">
                      <a:pos x="318" y="109"/>
                    </a:cxn>
                    <a:cxn ang="0">
                      <a:pos x="269" y="49"/>
                    </a:cxn>
                    <a:cxn ang="0">
                      <a:pos x="220" y="12"/>
                    </a:cxn>
                    <a:cxn ang="0">
                      <a:pos x="159" y="0"/>
                    </a:cxn>
                    <a:cxn ang="0">
                      <a:pos x="104" y="12"/>
                    </a:cxn>
                    <a:cxn ang="0">
                      <a:pos x="50" y="42"/>
                    </a:cxn>
                    <a:cxn ang="0">
                      <a:pos x="19" y="103"/>
                    </a:cxn>
                    <a:cxn ang="0">
                      <a:pos x="0" y="201"/>
                    </a:cxn>
                    <a:cxn ang="0">
                      <a:pos x="19" y="286"/>
                    </a:cxn>
                    <a:cxn ang="0">
                      <a:pos x="56" y="352"/>
                    </a:cxn>
                    <a:cxn ang="0">
                      <a:pos x="104" y="414"/>
                    </a:cxn>
                    <a:cxn ang="0">
                      <a:pos x="172" y="462"/>
                    </a:cxn>
                    <a:cxn ang="0">
                      <a:pos x="232" y="481"/>
                    </a:cxn>
                    <a:cxn ang="0">
                      <a:pos x="288" y="475"/>
                    </a:cxn>
                    <a:cxn ang="0">
                      <a:pos x="348" y="444"/>
                    </a:cxn>
                    <a:cxn ang="0">
                      <a:pos x="361" y="402"/>
                    </a:cxn>
                    <a:cxn ang="0">
                      <a:pos x="361" y="322"/>
                    </a:cxn>
                    <a:cxn ang="0">
                      <a:pos x="361" y="243"/>
                    </a:cxn>
                    <a:cxn ang="0">
                      <a:pos x="342" y="158"/>
                    </a:cxn>
                    <a:cxn ang="0">
                      <a:pos x="408" y="133"/>
                    </a:cxn>
                    <a:cxn ang="0">
                      <a:pos x="476" y="85"/>
                    </a:cxn>
                    <a:cxn ang="0">
                      <a:pos x="500" y="60"/>
                    </a:cxn>
                    <a:cxn ang="0">
                      <a:pos x="494" y="49"/>
                    </a:cxn>
                    <a:cxn ang="0">
                      <a:pos x="458" y="49"/>
                    </a:cxn>
                    <a:cxn ang="0">
                      <a:pos x="391" y="92"/>
                    </a:cxn>
                    <a:cxn ang="0">
                      <a:pos x="318" y="109"/>
                    </a:cxn>
                  </a:cxnLst>
                  <a:rect l="0" t="0" r="r" b="b"/>
                  <a:pathLst>
                    <a:path w="500" h="481">
                      <a:moveTo>
                        <a:pt x="318" y="109"/>
                      </a:moveTo>
                      <a:lnTo>
                        <a:pt x="269" y="49"/>
                      </a:lnTo>
                      <a:lnTo>
                        <a:pt x="220" y="12"/>
                      </a:lnTo>
                      <a:lnTo>
                        <a:pt x="159" y="0"/>
                      </a:lnTo>
                      <a:lnTo>
                        <a:pt x="104" y="12"/>
                      </a:lnTo>
                      <a:lnTo>
                        <a:pt x="50" y="42"/>
                      </a:lnTo>
                      <a:lnTo>
                        <a:pt x="19" y="103"/>
                      </a:lnTo>
                      <a:lnTo>
                        <a:pt x="0" y="201"/>
                      </a:lnTo>
                      <a:lnTo>
                        <a:pt x="19" y="286"/>
                      </a:lnTo>
                      <a:lnTo>
                        <a:pt x="56" y="352"/>
                      </a:lnTo>
                      <a:lnTo>
                        <a:pt x="104" y="414"/>
                      </a:lnTo>
                      <a:lnTo>
                        <a:pt x="172" y="462"/>
                      </a:lnTo>
                      <a:lnTo>
                        <a:pt x="232" y="481"/>
                      </a:lnTo>
                      <a:lnTo>
                        <a:pt x="288" y="475"/>
                      </a:lnTo>
                      <a:lnTo>
                        <a:pt x="348" y="444"/>
                      </a:lnTo>
                      <a:lnTo>
                        <a:pt x="361" y="402"/>
                      </a:lnTo>
                      <a:lnTo>
                        <a:pt x="361" y="322"/>
                      </a:lnTo>
                      <a:lnTo>
                        <a:pt x="361" y="243"/>
                      </a:lnTo>
                      <a:lnTo>
                        <a:pt x="342" y="158"/>
                      </a:lnTo>
                      <a:lnTo>
                        <a:pt x="408" y="133"/>
                      </a:lnTo>
                      <a:lnTo>
                        <a:pt x="476" y="85"/>
                      </a:lnTo>
                      <a:lnTo>
                        <a:pt x="500" y="60"/>
                      </a:lnTo>
                      <a:lnTo>
                        <a:pt x="494" y="49"/>
                      </a:lnTo>
                      <a:lnTo>
                        <a:pt x="458" y="49"/>
                      </a:lnTo>
                      <a:lnTo>
                        <a:pt x="391" y="92"/>
                      </a:lnTo>
                      <a:lnTo>
                        <a:pt x="318" y="109"/>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45" name="Freeform 42"/>
                <p:cNvSpPr>
                  <a:spLocks/>
                </p:cNvSpPr>
                <p:nvPr/>
              </p:nvSpPr>
              <p:spPr bwMode="auto">
                <a:xfrm>
                  <a:off x="4750" y="2133"/>
                  <a:ext cx="205" cy="383"/>
                </a:xfrm>
                <a:custGeom>
                  <a:avLst/>
                  <a:gdLst/>
                  <a:ahLst/>
                  <a:cxnLst>
                    <a:cxn ang="0">
                      <a:pos x="80" y="13"/>
                    </a:cxn>
                    <a:cxn ang="0">
                      <a:pos x="135" y="0"/>
                    </a:cxn>
                    <a:cxn ang="0">
                      <a:pos x="203" y="6"/>
                    </a:cxn>
                    <a:cxn ang="0">
                      <a:pos x="264" y="43"/>
                    </a:cxn>
                    <a:cxn ang="0">
                      <a:pos x="319" y="115"/>
                    </a:cxn>
                    <a:cxn ang="0">
                      <a:pos x="368" y="223"/>
                    </a:cxn>
                    <a:cxn ang="0">
                      <a:pos x="392" y="320"/>
                    </a:cxn>
                    <a:cxn ang="0">
                      <a:pos x="411" y="411"/>
                    </a:cxn>
                    <a:cxn ang="0">
                      <a:pos x="411" y="514"/>
                    </a:cxn>
                    <a:cxn ang="0">
                      <a:pos x="381" y="610"/>
                    </a:cxn>
                    <a:cxn ang="0">
                      <a:pos x="349" y="664"/>
                    </a:cxn>
                    <a:cxn ang="0">
                      <a:pos x="300" y="719"/>
                    </a:cxn>
                    <a:cxn ang="0">
                      <a:pos x="246" y="755"/>
                    </a:cxn>
                    <a:cxn ang="0">
                      <a:pos x="165" y="767"/>
                    </a:cxn>
                    <a:cxn ang="0">
                      <a:pos x="116" y="737"/>
                    </a:cxn>
                    <a:cxn ang="0">
                      <a:pos x="80" y="683"/>
                    </a:cxn>
                    <a:cxn ang="0">
                      <a:pos x="74" y="610"/>
                    </a:cxn>
                    <a:cxn ang="0">
                      <a:pos x="99" y="549"/>
                    </a:cxn>
                    <a:cxn ang="0">
                      <a:pos x="123" y="501"/>
                    </a:cxn>
                    <a:cxn ang="0">
                      <a:pos x="142" y="435"/>
                    </a:cxn>
                    <a:cxn ang="0">
                      <a:pos x="129" y="380"/>
                    </a:cxn>
                    <a:cxn ang="0">
                      <a:pos x="105" y="326"/>
                    </a:cxn>
                    <a:cxn ang="0">
                      <a:pos x="43" y="260"/>
                    </a:cxn>
                    <a:cxn ang="0">
                      <a:pos x="13" y="193"/>
                    </a:cxn>
                    <a:cxn ang="0">
                      <a:pos x="0" y="108"/>
                    </a:cxn>
                    <a:cxn ang="0">
                      <a:pos x="24" y="54"/>
                    </a:cxn>
                    <a:cxn ang="0">
                      <a:pos x="80" y="13"/>
                    </a:cxn>
                  </a:cxnLst>
                  <a:rect l="0" t="0" r="r" b="b"/>
                  <a:pathLst>
                    <a:path w="411" h="767">
                      <a:moveTo>
                        <a:pt x="80" y="13"/>
                      </a:moveTo>
                      <a:lnTo>
                        <a:pt x="135" y="0"/>
                      </a:lnTo>
                      <a:lnTo>
                        <a:pt x="203" y="6"/>
                      </a:lnTo>
                      <a:lnTo>
                        <a:pt x="264" y="43"/>
                      </a:lnTo>
                      <a:lnTo>
                        <a:pt x="319" y="115"/>
                      </a:lnTo>
                      <a:lnTo>
                        <a:pt x="368" y="223"/>
                      </a:lnTo>
                      <a:lnTo>
                        <a:pt x="392" y="320"/>
                      </a:lnTo>
                      <a:lnTo>
                        <a:pt x="411" y="411"/>
                      </a:lnTo>
                      <a:lnTo>
                        <a:pt x="411" y="514"/>
                      </a:lnTo>
                      <a:lnTo>
                        <a:pt x="381" y="610"/>
                      </a:lnTo>
                      <a:lnTo>
                        <a:pt x="349" y="664"/>
                      </a:lnTo>
                      <a:lnTo>
                        <a:pt x="300" y="719"/>
                      </a:lnTo>
                      <a:lnTo>
                        <a:pt x="246" y="755"/>
                      </a:lnTo>
                      <a:lnTo>
                        <a:pt x="165" y="767"/>
                      </a:lnTo>
                      <a:lnTo>
                        <a:pt x="116" y="737"/>
                      </a:lnTo>
                      <a:lnTo>
                        <a:pt x="80" y="683"/>
                      </a:lnTo>
                      <a:lnTo>
                        <a:pt x="74" y="610"/>
                      </a:lnTo>
                      <a:lnTo>
                        <a:pt x="99" y="549"/>
                      </a:lnTo>
                      <a:lnTo>
                        <a:pt x="123" y="501"/>
                      </a:lnTo>
                      <a:lnTo>
                        <a:pt x="142" y="435"/>
                      </a:lnTo>
                      <a:lnTo>
                        <a:pt x="129" y="380"/>
                      </a:lnTo>
                      <a:lnTo>
                        <a:pt x="105" y="326"/>
                      </a:lnTo>
                      <a:lnTo>
                        <a:pt x="43" y="260"/>
                      </a:lnTo>
                      <a:lnTo>
                        <a:pt x="13" y="193"/>
                      </a:lnTo>
                      <a:lnTo>
                        <a:pt x="0" y="108"/>
                      </a:lnTo>
                      <a:lnTo>
                        <a:pt x="24" y="54"/>
                      </a:lnTo>
                      <a:lnTo>
                        <a:pt x="80" y="13"/>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46" name="Freeform 43"/>
                <p:cNvSpPr>
                  <a:spLocks/>
                </p:cNvSpPr>
                <p:nvPr/>
              </p:nvSpPr>
              <p:spPr bwMode="auto">
                <a:xfrm>
                  <a:off x="4651" y="2165"/>
                  <a:ext cx="155" cy="361"/>
                </a:xfrm>
                <a:custGeom>
                  <a:avLst/>
                  <a:gdLst/>
                  <a:ahLst/>
                  <a:cxnLst>
                    <a:cxn ang="0">
                      <a:pos x="155" y="90"/>
                    </a:cxn>
                    <a:cxn ang="0">
                      <a:pos x="204" y="17"/>
                    </a:cxn>
                    <a:cxn ang="0">
                      <a:pos x="267" y="0"/>
                    </a:cxn>
                    <a:cxn ang="0">
                      <a:pos x="284" y="42"/>
                    </a:cxn>
                    <a:cxn ang="0">
                      <a:pos x="278" y="144"/>
                    </a:cxn>
                    <a:cxn ang="0">
                      <a:pos x="229" y="157"/>
                    </a:cxn>
                    <a:cxn ang="0">
                      <a:pos x="174" y="200"/>
                    </a:cxn>
                    <a:cxn ang="0">
                      <a:pos x="112" y="284"/>
                    </a:cxn>
                    <a:cxn ang="0">
                      <a:pos x="80" y="345"/>
                    </a:cxn>
                    <a:cxn ang="0">
                      <a:pos x="129" y="369"/>
                    </a:cxn>
                    <a:cxn ang="0">
                      <a:pos x="216" y="411"/>
                    </a:cxn>
                    <a:cxn ang="0">
                      <a:pos x="260" y="442"/>
                    </a:cxn>
                    <a:cxn ang="0">
                      <a:pos x="310" y="502"/>
                    </a:cxn>
                    <a:cxn ang="0">
                      <a:pos x="291" y="545"/>
                    </a:cxn>
                    <a:cxn ang="0">
                      <a:pos x="254" y="556"/>
                    </a:cxn>
                    <a:cxn ang="0">
                      <a:pos x="223" y="580"/>
                    </a:cxn>
                    <a:cxn ang="0">
                      <a:pos x="186" y="623"/>
                    </a:cxn>
                    <a:cxn ang="0">
                      <a:pos x="180" y="690"/>
                    </a:cxn>
                    <a:cxn ang="0">
                      <a:pos x="148" y="720"/>
                    </a:cxn>
                    <a:cxn ang="0">
                      <a:pos x="129" y="696"/>
                    </a:cxn>
                    <a:cxn ang="0">
                      <a:pos x="136" y="636"/>
                    </a:cxn>
                    <a:cxn ang="0">
                      <a:pos x="167" y="569"/>
                    </a:cxn>
                    <a:cxn ang="0">
                      <a:pos x="216" y="539"/>
                    </a:cxn>
                    <a:cxn ang="0">
                      <a:pos x="254" y="508"/>
                    </a:cxn>
                    <a:cxn ang="0">
                      <a:pos x="235" y="478"/>
                    </a:cxn>
                    <a:cxn ang="0">
                      <a:pos x="197" y="448"/>
                    </a:cxn>
                    <a:cxn ang="0">
                      <a:pos x="142" y="418"/>
                    </a:cxn>
                    <a:cxn ang="0">
                      <a:pos x="68" y="399"/>
                    </a:cxn>
                    <a:cxn ang="0">
                      <a:pos x="12" y="388"/>
                    </a:cxn>
                    <a:cxn ang="0">
                      <a:pos x="0" y="362"/>
                    </a:cxn>
                    <a:cxn ang="0">
                      <a:pos x="12" y="321"/>
                    </a:cxn>
                    <a:cxn ang="0">
                      <a:pos x="49" y="284"/>
                    </a:cxn>
                    <a:cxn ang="0">
                      <a:pos x="87" y="235"/>
                    </a:cxn>
                    <a:cxn ang="0">
                      <a:pos x="123" y="163"/>
                    </a:cxn>
                    <a:cxn ang="0">
                      <a:pos x="155" y="90"/>
                    </a:cxn>
                  </a:cxnLst>
                  <a:rect l="0" t="0" r="r" b="b"/>
                  <a:pathLst>
                    <a:path w="310" h="720">
                      <a:moveTo>
                        <a:pt x="155" y="90"/>
                      </a:moveTo>
                      <a:lnTo>
                        <a:pt x="204" y="17"/>
                      </a:lnTo>
                      <a:lnTo>
                        <a:pt x="267" y="0"/>
                      </a:lnTo>
                      <a:lnTo>
                        <a:pt x="284" y="42"/>
                      </a:lnTo>
                      <a:lnTo>
                        <a:pt x="278" y="144"/>
                      </a:lnTo>
                      <a:lnTo>
                        <a:pt x="229" y="157"/>
                      </a:lnTo>
                      <a:lnTo>
                        <a:pt x="174" y="200"/>
                      </a:lnTo>
                      <a:lnTo>
                        <a:pt x="112" y="284"/>
                      </a:lnTo>
                      <a:lnTo>
                        <a:pt x="80" y="345"/>
                      </a:lnTo>
                      <a:lnTo>
                        <a:pt x="129" y="369"/>
                      </a:lnTo>
                      <a:lnTo>
                        <a:pt x="216" y="411"/>
                      </a:lnTo>
                      <a:lnTo>
                        <a:pt x="260" y="442"/>
                      </a:lnTo>
                      <a:lnTo>
                        <a:pt x="310" y="502"/>
                      </a:lnTo>
                      <a:lnTo>
                        <a:pt x="291" y="545"/>
                      </a:lnTo>
                      <a:lnTo>
                        <a:pt x="254" y="556"/>
                      </a:lnTo>
                      <a:lnTo>
                        <a:pt x="223" y="580"/>
                      </a:lnTo>
                      <a:lnTo>
                        <a:pt x="186" y="623"/>
                      </a:lnTo>
                      <a:lnTo>
                        <a:pt x="180" y="690"/>
                      </a:lnTo>
                      <a:lnTo>
                        <a:pt x="148" y="720"/>
                      </a:lnTo>
                      <a:lnTo>
                        <a:pt x="129" y="696"/>
                      </a:lnTo>
                      <a:lnTo>
                        <a:pt x="136" y="636"/>
                      </a:lnTo>
                      <a:lnTo>
                        <a:pt x="167" y="569"/>
                      </a:lnTo>
                      <a:lnTo>
                        <a:pt x="216" y="539"/>
                      </a:lnTo>
                      <a:lnTo>
                        <a:pt x="254" y="508"/>
                      </a:lnTo>
                      <a:lnTo>
                        <a:pt x="235" y="478"/>
                      </a:lnTo>
                      <a:lnTo>
                        <a:pt x="197" y="448"/>
                      </a:lnTo>
                      <a:lnTo>
                        <a:pt x="142" y="418"/>
                      </a:lnTo>
                      <a:lnTo>
                        <a:pt x="68" y="399"/>
                      </a:lnTo>
                      <a:lnTo>
                        <a:pt x="12" y="388"/>
                      </a:lnTo>
                      <a:lnTo>
                        <a:pt x="0" y="362"/>
                      </a:lnTo>
                      <a:lnTo>
                        <a:pt x="12" y="321"/>
                      </a:lnTo>
                      <a:lnTo>
                        <a:pt x="49" y="284"/>
                      </a:lnTo>
                      <a:lnTo>
                        <a:pt x="87" y="235"/>
                      </a:lnTo>
                      <a:lnTo>
                        <a:pt x="123" y="163"/>
                      </a:lnTo>
                      <a:lnTo>
                        <a:pt x="155" y="90"/>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47" name="Freeform 44"/>
                <p:cNvSpPr>
                  <a:spLocks/>
                </p:cNvSpPr>
                <p:nvPr/>
              </p:nvSpPr>
              <p:spPr bwMode="auto">
                <a:xfrm>
                  <a:off x="4824" y="1974"/>
                  <a:ext cx="346" cy="244"/>
                </a:xfrm>
                <a:custGeom>
                  <a:avLst/>
                  <a:gdLst/>
                  <a:ahLst/>
                  <a:cxnLst>
                    <a:cxn ang="0">
                      <a:pos x="0" y="359"/>
                    </a:cxn>
                    <a:cxn ang="0">
                      <a:pos x="6" y="329"/>
                    </a:cxn>
                    <a:cxn ang="0">
                      <a:pos x="79" y="317"/>
                    </a:cxn>
                    <a:cxn ang="0">
                      <a:pos x="157" y="335"/>
                    </a:cxn>
                    <a:cxn ang="0">
                      <a:pos x="237" y="365"/>
                    </a:cxn>
                    <a:cxn ang="0">
                      <a:pos x="334" y="390"/>
                    </a:cxn>
                    <a:cxn ang="0">
                      <a:pos x="377" y="395"/>
                    </a:cxn>
                    <a:cxn ang="0">
                      <a:pos x="418" y="354"/>
                    </a:cxn>
                    <a:cxn ang="0">
                      <a:pos x="467" y="274"/>
                    </a:cxn>
                    <a:cxn ang="0">
                      <a:pos x="534" y="165"/>
                    </a:cxn>
                    <a:cxn ang="0">
                      <a:pos x="564" y="97"/>
                    </a:cxn>
                    <a:cxn ang="0">
                      <a:pos x="558" y="60"/>
                    </a:cxn>
                    <a:cxn ang="0">
                      <a:pos x="521" y="6"/>
                    </a:cxn>
                    <a:cxn ang="0">
                      <a:pos x="558" y="0"/>
                    </a:cxn>
                    <a:cxn ang="0">
                      <a:pos x="588" y="55"/>
                    </a:cxn>
                    <a:cxn ang="0">
                      <a:pos x="637" y="73"/>
                    </a:cxn>
                    <a:cxn ang="0">
                      <a:pos x="691" y="92"/>
                    </a:cxn>
                    <a:cxn ang="0">
                      <a:pos x="649" y="128"/>
                    </a:cxn>
                    <a:cxn ang="0">
                      <a:pos x="607" y="146"/>
                    </a:cxn>
                    <a:cxn ang="0">
                      <a:pos x="558" y="219"/>
                    </a:cxn>
                    <a:cxn ang="0">
                      <a:pos x="515" y="281"/>
                    </a:cxn>
                    <a:cxn ang="0">
                      <a:pos x="474" y="371"/>
                    </a:cxn>
                    <a:cxn ang="0">
                      <a:pos x="431" y="438"/>
                    </a:cxn>
                    <a:cxn ang="0">
                      <a:pos x="388" y="487"/>
                    </a:cxn>
                    <a:cxn ang="0">
                      <a:pos x="351" y="487"/>
                    </a:cxn>
                    <a:cxn ang="0">
                      <a:pos x="310" y="451"/>
                    </a:cxn>
                    <a:cxn ang="0">
                      <a:pos x="248" y="427"/>
                    </a:cxn>
                    <a:cxn ang="0">
                      <a:pos x="181" y="414"/>
                    </a:cxn>
                    <a:cxn ang="0">
                      <a:pos x="84" y="402"/>
                    </a:cxn>
                    <a:cxn ang="0">
                      <a:pos x="0" y="359"/>
                    </a:cxn>
                  </a:cxnLst>
                  <a:rect l="0" t="0" r="r" b="b"/>
                  <a:pathLst>
                    <a:path w="691" h="487">
                      <a:moveTo>
                        <a:pt x="0" y="359"/>
                      </a:moveTo>
                      <a:lnTo>
                        <a:pt x="6" y="329"/>
                      </a:lnTo>
                      <a:lnTo>
                        <a:pt x="79" y="317"/>
                      </a:lnTo>
                      <a:lnTo>
                        <a:pt x="157" y="335"/>
                      </a:lnTo>
                      <a:lnTo>
                        <a:pt x="237" y="365"/>
                      </a:lnTo>
                      <a:lnTo>
                        <a:pt x="334" y="390"/>
                      </a:lnTo>
                      <a:lnTo>
                        <a:pt x="377" y="395"/>
                      </a:lnTo>
                      <a:lnTo>
                        <a:pt x="418" y="354"/>
                      </a:lnTo>
                      <a:lnTo>
                        <a:pt x="467" y="274"/>
                      </a:lnTo>
                      <a:lnTo>
                        <a:pt x="534" y="165"/>
                      </a:lnTo>
                      <a:lnTo>
                        <a:pt x="564" y="97"/>
                      </a:lnTo>
                      <a:lnTo>
                        <a:pt x="558" y="60"/>
                      </a:lnTo>
                      <a:lnTo>
                        <a:pt x="521" y="6"/>
                      </a:lnTo>
                      <a:lnTo>
                        <a:pt x="558" y="0"/>
                      </a:lnTo>
                      <a:lnTo>
                        <a:pt x="588" y="55"/>
                      </a:lnTo>
                      <a:lnTo>
                        <a:pt x="637" y="73"/>
                      </a:lnTo>
                      <a:lnTo>
                        <a:pt x="691" y="92"/>
                      </a:lnTo>
                      <a:lnTo>
                        <a:pt x="649" y="128"/>
                      </a:lnTo>
                      <a:lnTo>
                        <a:pt x="607" y="146"/>
                      </a:lnTo>
                      <a:lnTo>
                        <a:pt x="558" y="219"/>
                      </a:lnTo>
                      <a:lnTo>
                        <a:pt x="515" y="281"/>
                      </a:lnTo>
                      <a:lnTo>
                        <a:pt x="474" y="371"/>
                      </a:lnTo>
                      <a:lnTo>
                        <a:pt x="431" y="438"/>
                      </a:lnTo>
                      <a:lnTo>
                        <a:pt x="388" y="487"/>
                      </a:lnTo>
                      <a:lnTo>
                        <a:pt x="351" y="487"/>
                      </a:lnTo>
                      <a:lnTo>
                        <a:pt x="310" y="451"/>
                      </a:lnTo>
                      <a:lnTo>
                        <a:pt x="248" y="427"/>
                      </a:lnTo>
                      <a:lnTo>
                        <a:pt x="181" y="414"/>
                      </a:lnTo>
                      <a:lnTo>
                        <a:pt x="84" y="402"/>
                      </a:lnTo>
                      <a:lnTo>
                        <a:pt x="0" y="359"/>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48" name="Freeform 45"/>
                <p:cNvSpPr>
                  <a:spLocks/>
                </p:cNvSpPr>
                <p:nvPr/>
              </p:nvSpPr>
              <p:spPr bwMode="auto">
                <a:xfrm>
                  <a:off x="4848" y="2458"/>
                  <a:ext cx="170" cy="476"/>
                </a:xfrm>
                <a:custGeom>
                  <a:avLst/>
                  <a:gdLst/>
                  <a:ahLst/>
                  <a:cxnLst>
                    <a:cxn ang="0">
                      <a:pos x="31" y="0"/>
                    </a:cxn>
                    <a:cxn ang="0">
                      <a:pos x="93" y="18"/>
                    </a:cxn>
                    <a:cxn ang="0">
                      <a:pos x="142" y="78"/>
                    </a:cxn>
                    <a:cxn ang="0">
                      <a:pos x="179" y="205"/>
                    </a:cxn>
                    <a:cxn ang="0">
                      <a:pos x="204" y="362"/>
                    </a:cxn>
                    <a:cxn ang="0">
                      <a:pos x="198" y="507"/>
                    </a:cxn>
                    <a:cxn ang="0">
                      <a:pos x="172" y="627"/>
                    </a:cxn>
                    <a:cxn ang="0">
                      <a:pos x="142" y="753"/>
                    </a:cxn>
                    <a:cxn ang="0">
                      <a:pos x="136" y="796"/>
                    </a:cxn>
                    <a:cxn ang="0">
                      <a:pos x="161" y="820"/>
                    </a:cxn>
                    <a:cxn ang="0">
                      <a:pos x="253" y="844"/>
                    </a:cxn>
                    <a:cxn ang="0">
                      <a:pos x="340" y="881"/>
                    </a:cxn>
                    <a:cxn ang="0">
                      <a:pos x="340" y="905"/>
                    </a:cxn>
                    <a:cxn ang="0">
                      <a:pos x="272" y="952"/>
                    </a:cxn>
                    <a:cxn ang="0">
                      <a:pos x="229" y="935"/>
                    </a:cxn>
                    <a:cxn ang="0">
                      <a:pos x="198" y="898"/>
                    </a:cxn>
                    <a:cxn ang="0">
                      <a:pos x="136" y="862"/>
                    </a:cxn>
                    <a:cxn ang="0">
                      <a:pos x="74" y="855"/>
                    </a:cxn>
                    <a:cxn ang="0">
                      <a:pos x="49" y="832"/>
                    </a:cxn>
                    <a:cxn ang="0">
                      <a:pos x="62" y="790"/>
                    </a:cxn>
                    <a:cxn ang="0">
                      <a:pos x="81" y="760"/>
                    </a:cxn>
                    <a:cxn ang="0">
                      <a:pos x="111" y="693"/>
                    </a:cxn>
                    <a:cxn ang="0">
                      <a:pos x="142" y="567"/>
                    </a:cxn>
                    <a:cxn ang="0">
                      <a:pos x="142" y="435"/>
                    </a:cxn>
                    <a:cxn ang="0">
                      <a:pos x="130" y="314"/>
                    </a:cxn>
                    <a:cxn ang="0">
                      <a:pos x="93" y="193"/>
                    </a:cxn>
                    <a:cxn ang="0">
                      <a:pos x="43" y="115"/>
                    </a:cxn>
                    <a:cxn ang="0">
                      <a:pos x="0" y="72"/>
                    </a:cxn>
                    <a:cxn ang="0">
                      <a:pos x="31" y="0"/>
                    </a:cxn>
                  </a:cxnLst>
                  <a:rect l="0" t="0" r="r" b="b"/>
                  <a:pathLst>
                    <a:path w="340" h="952">
                      <a:moveTo>
                        <a:pt x="31" y="0"/>
                      </a:moveTo>
                      <a:lnTo>
                        <a:pt x="93" y="18"/>
                      </a:lnTo>
                      <a:lnTo>
                        <a:pt x="142" y="78"/>
                      </a:lnTo>
                      <a:lnTo>
                        <a:pt x="179" y="205"/>
                      </a:lnTo>
                      <a:lnTo>
                        <a:pt x="204" y="362"/>
                      </a:lnTo>
                      <a:lnTo>
                        <a:pt x="198" y="507"/>
                      </a:lnTo>
                      <a:lnTo>
                        <a:pt x="172" y="627"/>
                      </a:lnTo>
                      <a:lnTo>
                        <a:pt x="142" y="753"/>
                      </a:lnTo>
                      <a:lnTo>
                        <a:pt x="136" y="796"/>
                      </a:lnTo>
                      <a:lnTo>
                        <a:pt x="161" y="820"/>
                      </a:lnTo>
                      <a:lnTo>
                        <a:pt x="253" y="844"/>
                      </a:lnTo>
                      <a:lnTo>
                        <a:pt x="340" y="881"/>
                      </a:lnTo>
                      <a:lnTo>
                        <a:pt x="340" y="905"/>
                      </a:lnTo>
                      <a:lnTo>
                        <a:pt x="272" y="952"/>
                      </a:lnTo>
                      <a:lnTo>
                        <a:pt x="229" y="935"/>
                      </a:lnTo>
                      <a:lnTo>
                        <a:pt x="198" y="898"/>
                      </a:lnTo>
                      <a:lnTo>
                        <a:pt x="136" y="862"/>
                      </a:lnTo>
                      <a:lnTo>
                        <a:pt x="74" y="855"/>
                      </a:lnTo>
                      <a:lnTo>
                        <a:pt x="49" y="832"/>
                      </a:lnTo>
                      <a:lnTo>
                        <a:pt x="62" y="790"/>
                      </a:lnTo>
                      <a:lnTo>
                        <a:pt x="81" y="760"/>
                      </a:lnTo>
                      <a:lnTo>
                        <a:pt x="111" y="693"/>
                      </a:lnTo>
                      <a:lnTo>
                        <a:pt x="142" y="567"/>
                      </a:lnTo>
                      <a:lnTo>
                        <a:pt x="142" y="435"/>
                      </a:lnTo>
                      <a:lnTo>
                        <a:pt x="130" y="314"/>
                      </a:lnTo>
                      <a:lnTo>
                        <a:pt x="93" y="193"/>
                      </a:lnTo>
                      <a:lnTo>
                        <a:pt x="43" y="115"/>
                      </a:lnTo>
                      <a:lnTo>
                        <a:pt x="0" y="72"/>
                      </a:lnTo>
                      <a:lnTo>
                        <a:pt x="31" y="0"/>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sp>
              <p:nvSpPr>
                <p:cNvPr id="49" name="Freeform 46"/>
                <p:cNvSpPr>
                  <a:spLocks/>
                </p:cNvSpPr>
                <p:nvPr/>
              </p:nvSpPr>
              <p:spPr bwMode="auto">
                <a:xfrm>
                  <a:off x="4723" y="2464"/>
                  <a:ext cx="130" cy="473"/>
                </a:xfrm>
                <a:custGeom>
                  <a:avLst/>
                  <a:gdLst/>
                  <a:ahLst/>
                  <a:cxnLst>
                    <a:cxn ang="0">
                      <a:pos x="106" y="126"/>
                    </a:cxn>
                    <a:cxn ang="0">
                      <a:pos x="155" y="24"/>
                    </a:cxn>
                    <a:cxn ang="0">
                      <a:pos x="230" y="0"/>
                    </a:cxn>
                    <a:cxn ang="0">
                      <a:pos x="261" y="36"/>
                    </a:cxn>
                    <a:cxn ang="0">
                      <a:pos x="236" y="97"/>
                    </a:cxn>
                    <a:cxn ang="0">
                      <a:pos x="206" y="145"/>
                    </a:cxn>
                    <a:cxn ang="0">
                      <a:pos x="180" y="229"/>
                    </a:cxn>
                    <a:cxn ang="0">
                      <a:pos x="162" y="355"/>
                    </a:cxn>
                    <a:cxn ang="0">
                      <a:pos x="162" y="487"/>
                    </a:cxn>
                    <a:cxn ang="0">
                      <a:pos x="180" y="632"/>
                    </a:cxn>
                    <a:cxn ang="0">
                      <a:pos x="180" y="771"/>
                    </a:cxn>
                    <a:cxn ang="0">
                      <a:pos x="193" y="825"/>
                    </a:cxn>
                    <a:cxn ang="0">
                      <a:pos x="168" y="861"/>
                    </a:cxn>
                    <a:cxn ang="0">
                      <a:pos x="131" y="892"/>
                    </a:cxn>
                    <a:cxn ang="0">
                      <a:pos x="94" y="933"/>
                    </a:cxn>
                    <a:cxn ang="0">
                      <a:pos x="44" y="946"/>
                    </a:cxn>
                    <a:cxn ang="0">
                      <a:pos x="7" y="904"/>
                    </a:cxn>
                    <a:cxn ang="0">
                      <a:pos x="0" y="868"/>
                    </a:cxn>
                    <a:cxn ang="0">
                      <a:pos x="44" y="844"/>
                    </a:cxn>
                    <a:cxn ang="0">
                      <a:pos x="106" y="820"/>
                    </a:cxn>
                    <a:cxn ang="0">
                      <a:pos x="131" y="783"/>
                    </a:cxn>
                    <a:cxn ang="0">
                      <a:pos x="136" y="723"/>
                    </a:cxn>
                    <a:cxn ang="0">
                      <a:pos x="125" y="621"/>
                    </a:cxn>
                    <a:cxn ang="0">
                      <a:pos x="106" y="517"/>
                    </a:cxn>
                    <a:cxn ang="0">
                      <a:pos x="106" y="428"/>
                    </a:cxn>
                    <a:cxn ang="0">
                      <a:pos x="100" y="307"/>
                    </a:cxn>
                    <a:cxn ang="0">
                      <a:pos x="100" y="216"/>
                    </a:cxn>
                    <a:cxn ang="0">
                      <a:pos x="106" y="126"/>
                    </a:cxn>
                  </a:cxnLst>
                  <a:rect l="0" t="0" r="r" b="b"/>
                  <a:pathLst>
                    <a:path w="261" h="946">
                      <a:moveTo>
                        <a:pt x="106" y="126"/>
                      </a:moveTo>
                      <a:lnTo>
                        <a:pt x="155" y="24"/>
                      </a:lnTo>
                      <a:lnTo>
                        <a:pt x="230" y="0"/>
                      </a:lnTo>
                      <a:lnTo>
                        <a:pt x="261" y="36"/>
                      </a:lnTo>
                      <a:lnTo>
                        <a:pt x="236" y="97"/>
                      </a:lnTo>
                      <a:lnTo>
                        <a:pt x="206" y="145"/>
                      </a:lnTo>
                      <a:lnTo>
                        <a:pt x="180" y="229"/>
                      </a:lnTo>
                      <a:lnTo>
                        <a:pt x="162" y="355"/>
                      </a:lnTo>
                      <a:lnTo>
                        <a:pt x="162" y="487"/>
                      </a:lnTo>
                      <a:lnTo>
                        <a:pt x="180" y="632"/>
                      </a:lnTo>
                      <a:lnTo>
                        <a:pt x="180" y="771"/>
                      </a:lnTo>
                      <a:lnTo>
                        <a:pt x="193" y="825"/>
                      </a:lnTo>
                      <a:lnTo>
                        <a:pt x="168" y="861"/>
                      </a:lnTo>
                      <a:lnTo>
                        <a:pt x="131" y="892"/>
                      </a:lnTo>
                      <a:lnTo>
                        <a:pt x="94" y="933"/>
                      </a:lnTo>
                      <a:lnTo>
                        <a:pt x="44" y="946"/>
                      </a:lnTo>
                      <a:lnTo>
                        <a:pt x="7" y="904"/>
                      </a:lnTo>
                      <a:lnTo>
                        <a:pt x="0" y="868"/>
                      </a:lnTo>
                      <a:lnTo>
                        <a:pt x="44" y="844"/>
                      </a:lnTo>
                      <a:lnTo>
                        <a:pt x="106" y="820"/>
                      </a:lnTo>
                      <a:lnTo>
                        <a:pt x="131" y="783"/>
                      </a:lnTo>
                      <a:lnTo>
                        <a:pt x="136" y="723"/>
                      </a:lnTo>
                      <a:lnTo>
                        <a:pt x="125" y="621"/>
                      </a:lnTo>
                      <a:lnTo>
                        <a:pt x="106" y="517"/>
                      </a:lnTo>
                      <a:lnTo>
                        <a:pt x="106" y="428"/>
                      </a:lnTo>
                      <a:lnTo>
                        <a:pt x="100" y="307"/>
                      </a:lnTo>
                      <a:lnTo>
                        <a:pt x="100" y="216"/>
                      </a:lnTo>
                      <a:lnTo>
                        <a:pt x="106" y="126"/>
                      </a:lnTo>
                      <a:close/>
                    </a:path>
                  </a:pathLst>
                </a:custGeom>
                <a:solidFill>
                  <a:srgbClr val="000000"/>
                </a:solidFill>
                <a:ln w="9525">
                  <a:noFill/>
                  <a:round/>
                  <a:headEnd/>
                  <a:tailEnd/>
                </a:ln>
              </p:spPr>
              <p:txBody>
                <a:bodyPr/>
                <a:lstStyle/>
                <a:p>
                  <a:endParaRPr lang="th-TH" sz="1200">
                    <a:latin typeface="Tahoma" pitchFamily="34" charset="0"/>
                    <a:cs typeface="Tahoma" pitchFamily="34" charset="0"/>
                  </a:endParaRPr>
                </a:p>
              </p:txBody>
            </p:sp>
          </p:grpSp>
        </p:grpSp>
      </p:grpSp>
      <p:grpSp>
        <p:nvGrpSpPr>
          <p:cNvPr id="9" name="Group 34"/>
          <p:cNvGrpSpPr>
            <a:grpSpLocks/>
          </p:cNvGrpSpPr>
          <p:nvPr>
            <p:custDataLst>
              <p:tags r:id="rId3"/>
            </p:custDataLst>
          </p:nvPr>
        </p:nvGrpSpPr>
        <p:grpSpPr bwMode="auto">
          <a:xfrm>
            <a:off x="6156176" y="1301138"/>
            <a:ext cx="2862094" cy="4360110"/>
            <a:chOff x="4251325" y="698679"/>
            <a:chExt cx="4301008" cy="5741116"/>
          </a:xfrm>
        </p:grpSpPr>
        <p:grpSp>
          <p:nvGrpSpPr>
            <p:cNvPr id="10" name="Group 5"/>
            <p:cNvGrpSpPr>
              <a:grpSpLocks/>
            </p:cNvGrpSpPr>
            <p:nvPr/>
          </p:nvGrpSpPr>
          <p:grpSpPr bwMode="auto">
            <a:xfrm>
              <a:off x="4774320" y="698679"/>
              <a:ext cx="3778013" cy="5741116"/>
              <a:chOff x="3445" y="481"/>
              <a:chExt cx="2393" cy="3776"/>
            </a:xfrm>
          </p:grpSpPr>
          <p:pic>
            <p:nvPicPr>
              <p:cNvPr id="82" name="Picture 3" descr="thailandmap blank"/>
              <p:cNvPicPr>
                <a:picLocks noChangeAspect="1" noChangeArrowheads="1"/>
              </p:cNvPicPr>
              <p:nvPr/>
            </p:nvPicPr>
            <p:blipFill>
              <a:blip r:embed="rId10" cstate="print"/>
              <a:srcRect l="9431"/>
              <a:stretch>
                <a:fillRect/>
              </a:stretch>
            </p:blipFill>
            <p:spPr bwMode="gray">
              <a:xfrm>
                <a:off x="3447" y="481"/>
                <a:ext cx="2280" cy="3776"/>
              </a:xfrm>
              <a:prstGeom prst="rect">
                <a:avLst/>
              </a:prstGeom>
              <a:noFill/>
              <a:ln w="9525">
                <a:noFill/>
                <a:miter lim="800000"/>
                <a:headEnd/>
                <a:tailEnd/>
              </a:ln>
            </p:spPr>
          </p:pic>
          <p:sp>
            <p:nvSpPr>
              <p:cNvPr id="83" name="AutoShape 4"/>
              <p:cNvSpPr>
                <a:spLocks noChangeArrowheads="1"/>
              </p:cNvSpPr>
              <p:nvPr/>
            </p:nvSpPr>
            <p:spPr bwMode="auto">
              <a:xfrm>
                <a:off x="4266" y="2067"/>
                <a:ext cx="152" cy="110"/>
              </a:xfrm>
              <a:prstGeom prst="star5">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sz="1100" i="0">
                  <a:latin typeface="Tahoma" pitchFamily="34" charset="0"/>
                  <a:cs typeface="Tahoma" pitchFamily="34" charset="0"/>
                </a:endParaRPr>
              </a:p>
            </p:txBody>
          </p:sp>
          <p:sp>
            <p:nvSpPr>
              <p:cNvPr id="84" name="Text Box 5"/>
              <p:cNvSpPr txBox="1">
                <a:spLocks noChangeArrowheads="1"/>
              </p:cNvSpPr>
              <p:nvPr/>
            </p:nvSpPr>
            <p:spPr bwMode="auto">
              <a:xfrm>
                <a:off x="4182" y="1871"/>
                <a:ext cx="506" cy="194"/>
              </a:xfrm>
              <a:prstGeom prst="rect">
                <a:avLst/>
              </a:prstGeom>
              <a:noFill/>
              <a:ln w="9525">
                <a:noFill/>
                <a:miter lim="800000"/>
                <a:headEnd/>
                <a:tailEnd/>
              </a:ln>
            </p:spPr>
            <p:txBody>
              <a:bodyPr wrap="none">
                <a:spAutoFit/>
              </a:bodyPr>
              <a:lstStyle/>
              <a:p>
                <a:r>
                  <a:rPr lang="th-TH" sz="1100" i="0">
                    <a:solidFill>
                      <a:srgbClr val="FF3300"/>
                    </a:solidFill>
                    <a:latin typeface="Tahoma" pitchFamily="34" charset="0"/>
                    <a:ea typeface="MS PGothic" pitchFamily="34" charset="-128"/>
                    <a:cs typeface="Tahoma" pitchFamily="34" charset="0"/>
                  </a:rPr>
                  <a:t>สวทช.</a:t>
                </a:r>
              </a:p>
            </p:txBody>
          </p:sp>
          <p:sp>
            <p:nvSpPr>
              <p:cNvPr id="85" name="AutoShape 6"/>
              <p:cNvSpPr>
                <a:spLocks noChangeArrowheads="1"/>
              </p:cNvSpPr>
              <p:nvPr/>
            </p:nvSpPr>
            <p:spPr bwMode="auto">
              <a:xfrm>
                <a:off x="4161" y="2134"/>
                <a:ext cx="114" cy="106"/>
              </a:xfrm>
              <a:prstGeom prst="star4">
                <a:avLst>
                  <a:gd name="adj" fmla="val 12500"/>
                </a:avLst>
              </a:prstGeom>
              <a:solidFill>
                <a:srgbClr val="006600"/>
              </a:solidFill>
              <a:ln w="9525">
                <a:noFill/>
                <a:miter lim="800000"/>
                <a:headEnd/>
                <a:tailEnd/>
              </a:ln>
            </p:spPr>
            <p:txBody>
              <a:bodyPr wrap="none" anchor="ctr"/>
              <a:lstStyle/>
              <a:p>
                <a:endParaRPr lang="en-US" sz="1100" i="0">
                  <a:latin typeface="Tahoma" pitchFamily="34" charset="0"/>
                  <a:cs typeface="Tahoma" pitchFamily="34" charset="0"/>
                </a:endParaRPr>
              </a:p>
            </p:txBody>
          </p:sp>
          <p:sp>
            <p:nvSpPr>
              <p:cNvPr id="86" name="Text Box 7"/>
              <p:cNvSpPr txBox="1">
                <a:spLocks noChangeArrowheads="1"/>
              </p:cNvSpPr>
              <p:nvPr/>
            </p:nvSpPr>
            <p:spPr bwMode="auto">
              <a:xfrm>
                <a:off x="3860" y="1984"/>
                <a:ext cx="416" cy="194"/>
              </a:xfrm>
              <a:prstGeom prst="rect">
                <a:avLst/>
              </a:prstGeom>
              <a:noFill/>
              <a:ln w="9525">
                <a:noFill/>
                <a:miter lim="800000"/>
                <a:headEnd/>
                <a:tailEnd/>
              </a:ln>
            </p:spPr>
            <p:txBody>
              <a:bodyPr wrap="none">
                <a:spAutoFit/>
              </a:bodyPr>
              <a:lstStyle/>
              <a:p>
                <a:r>
                  <a:rPr lang="th-TH" sz="1100" i="0">
                    <a:solidFill>
                      <a:srgbClr val="008000"/>
                    </a:solidFill>
                    <a:latin typeface="Tahoma" pitchFamily="34" charset="0"/>
                    <a:ea typeface="MS PGothic" pitchFamily="34" charset="-128"/>
                    <a:cs typeface="Tahoma" pitchFamily="34" charset="0"/>
                  </a:rPr>
                  <a:t>มจธ.</a:t>
                </a:r>
              </a:p>
            </p:txBody>
          </p:sp>
          <p:sp>
            <p:nvSpPr>
              <p:cNvPr id="87" name="AutoShape 8"/>
              <p:cNvSpPr>
                <a:spLocks noChangeArrowheads="1"/>
              </p:cNvSpPr>
              <p:nvPr/>
            </p:nvSpPr>
            <p:spPr bwMode="auto">
              <a:xfrm>
                <a:off x="4578" y="1919"/>
                <a:ext cx="115" cy="107"/>
              </a:xfrm>
              <a:prstGeom prst="star4">
                <a:avLst>
                  <a:gd name="adj" fmla="val 12500"/>
                </a:avLst>
              </a:prstGeom>
              <a:solidFill>
                <a:srgbClr val="006600"/>
              </a:solidFill>
              <a:ln w="9525">
                <a:noFill/>
                <a:miter lim="800000"/>
                <a:headEnd/>
                <a:tailEnd/>
              </a:ln>
            </p:spPr>
            <p:txBody>
              <a:bodyPr wrap="none" anchor="ctr"/>
              <a:lstStyle/>
              <a:p>
                <a:endParaRPr lang="en-US" sz="1100" i="0">
                  <a:latin typeface="Tahoma" pitchFamily="34" charset="0"/>
                  <a:cs typeface="Tahoma" pitchFamily="34" charset="0"/>
                </a:endParaRPr>
              </a:p>
            </p:txBody>
          </p:sp>
          <p:sp>
            <p:nvSpPr>
              <p:cNvPr id="88" name="Text Box 9"/>
              <p:cNvSpPr txBox="1">
                <a:spLocks noChangeArrowheads="1"/>
              </p:cNvSpPr>
              <p:nvPr/>
            </p:nvSpPr>
            <p:spPr bwMode="auto">
              <a:xfrm>
                <a:off x="4681" y="1805"/>
                <a:ext cx="616" cy="194"/>
              </a:xfrm>
              <a:prstGeom prst="rect">
                <a:avLst/>
              </a:prstGeom>
              <a:noFill/>
              <a:ln w="9525">
                <a:noFill/>
                <a:miter lim="800000"/>
                <a:headEnd/>
                <a:tailEnd/>
              </a:ln>
            </p:spPr>
            <p:txBody>
              <a:bodyPr wrap="none">
                <a:spAutoFit/>
              </a:bodyPr>
              <a:lstStyle/>
              <a:p>
                <a:r>
                  <a:rPr lang="th-TH" sz="1100" i="0">
                    <a:solidFill>
                      <a:srgbClr val="008000"/>
                    </a:solidFill>
                    <a:latin typeface="Tahoma" pitchFamily="34" charset="0"/>
                    <a:ea typeface="MS PGothic" pitchFamily="34" charset="-128"/>
                    <a:cs typeface="Tahoma" pitchFamily="34" charset="0"/>
                  </a:rPr>
                  <a:t>ม.สุรนารี</a:t>
                </a:r>
              </a:p>
            </p:txBody>
          </p:sp>
          <p:sp>
            <p:nvSpPr>
              <p:cNvPr id="89" name="AutoShape 10"/>
              <p:cNvSpPr>
                <a:spLocks noChangeArrowheads="1"/>
              </p:cNvSpPr>
              <p:nvPr/>
            </p:nvSpPr>
            <p:spPr bwMode="auto">
              <a:xfrm>
                <a:off x="3971" y="1096"/>
                <a:ext cx="114" cy="106"/>
              </a:xfrm>
              <a:prstGeom prst="star4">
                <a:avLst>
                  <a:gd name="adj" fmla="val 12500"/>
                </a:avLst>
              </a:prstGeom>
              <a:solidFill>
                <a:srgbClr val="006600"/>
              </a:solidFill>
              <a:ln w="9525">
                <a:noFill/>
                <a:miter lim="800000"/>
                <a:headEnd/>
                <a:tailEnd/>
              </a:ln>
            </p:spPr>
            <p:txBody>
              <a:bodyPr wrap="none" anchor="ctr"/>
              <a:lstStyle/>
              <a:p>
                <a:endParaRPr lang="en-US" sz="1100" i="0">
                  <a:latin typeface="Tahoma" pitchFamily="34" charset="0"/>
                  <a:cs typeface="Tahoma" pitchFamily="34" charset="0"/>
                </a:endParaRPr>
              </a:p>
            </p:txBody>
          </p:sp>
          <p:sp>
            <p:nvSpPr>
              <p:cNvPr id="90" name="Text Box 11"/>
              <p:cNvSpPr txBox="1">
                <a:spLocks noChangeArrowheads="1"/>
              </p:cNvSpPr>
              <p:nvPr/>
            </p:nvSpPr>
            <p:spPr bwMode="auto">
              <a:xfrm>
                <a:off x="3445" y="895"/>
                <a:ext cx="1227" cy="320"/>
              </a:xfrm>
              <a:prstGeom prst="rect">
                <a:avLst/>
              </a:prstGeom>
              <a:noFill/>
              <a:ln w="9525">
                <a:noFill/>
                <a:miter lim="800000"/>
                <a:headEnd/>
                <a:tailEnd/>
              </a:ln>
            </p:spPr>
            <p:txBody>
              <a:bodyPr>
                <a:spAutoFit/>
              </a:bodyPr>
              <a:lstStyle/>
              <a:p>
                <a:pPr algn="ctr"/>
                <a:r>
                  <a:rPr lang="th-TH" sz="1100" i="0">
                    <a:solidFill>
                      <a:srgbClr val="008000"/>
                    </a:solidFill>
                    <a:latin typeface="Tahoma" pitchFamily="34" charset="0"/>
                    <a:ea typeface="MS PGothic" pitchFamily="34" charset="-128"/>
                    <a:cs typeface="Tahoma" pitchFamily="34" charset="0"/>
                  </a:rPr>
                  <a:t>สวทช.</a:t>
                </a:r>
                <a:br>
                  <a:rPr lang="th-TH" sz="1100" i="0">
                    <a:solidFill>
                      <a:srgbClr val="008000"/>
                    </a:solidFill>
                    <a:latin typeface="Tahoma" pitchFamily="34" charset="0"/>
                    <a:ea typeface="MS PGothic" pitchFamily="34" charset="-128"/>
                    <a:cs typeface="Tahoma" pitchFamily="34" charset="0"/>
                  </a:rPr>
                </a:br>
                <a:r>
                  <a:rPr lang="th-TH" sz="1100" i="0">
                    <a:solidFill>
                      <a:srgbClr val="008000"/>
                    </a:solidFill>
                    <a:latin typeface="Tahoma" pitchFamily="34" charset="0"/>
                    <a:ea typeface="MS PGothic" pitchFamily="34" charset="-128"/>
                    <a:cs typeface="Tahoma" pitchFamily="34" charset="0"/>
                  </a:rPr>
                  <a:t>เครือข่ายภาคเหนือ</a:t>
                </a:r>
              </a:p>
            </p:txBody>
          </p:sp>
          <p:sp>
            <p:nvSpPr>
              <p:cNvPr id="91" name="AutoShape 12"/>
              <p:cNvSpPr>
                <a:spLocks noChangeArrowheads="1"/>
              </p:cNvSpPr>
              <p:nvPr/>
            </p:nvSpPr>
            <p:spPr bwMode="auto">
              <a:xfrm>
                <a:off x="4008" y="3171"/>
                <a:ext cx="114" cy="107"/>
              </a:xfrm>
              <a:prstGeom prst="star4">
                <a:avLst>
                  <a:gd name="adj" fmla="val 12500"/>
                </a:avLst>
              </a:prstGeom>
              <a:solidFill>
                <a:srgbClr val="006600"/>
              </a:solidFill>
              <a:ln w="9525">
                <a:noFill/>
                <a:miter lim="800000"/>
                <a:headEnd/>
                <a:tailEnd/>
              </a:ln>
            </p:spPr>
            <p:txBody>
              <a:bodyPr wrap="none" anchor="ctr"/>
              <a:lstStyle/>
              <a:p>
                <a:endParaRPr lang="en-US" sz="1100" i="0">
                  <a:latin typeface="Tahoma" pitchFamily="34" charset="0"/>
                  <a:cs typeface="Tahoma" pitchFamily="34" charset="0"/>
                </a:endParaRPr>
              </a:p>
            </p:txBody>
          </p:sp>
          <p:sp>
            <p:nvSpPr>
              <p:cNvPr id="92" name="Text Box 13"/>
              <p:cNvSpPr txBox="1">
                <a:spLocks noChangeArrowheads="1"/>
              </p:cNvSpPr>
              <p:nvPr/>
            </p:nvSpPr>
            <p:spPr bwMode="auto">
              <a:xfrm>
                <a:off x="4122" y="3098"/>
                <a:ext cx="852" cy="194"/>
              </a:xfrm>
              <a:prstGeom prst="rect">
                <a:avLst/>
              </a:prstGeom>
              <a:noFill/>
              <a:ln w="9525">
                <a:noFill/>
                <a:miter lim="800000"/>
                <a:headEnd/>
                <a:tailEnd/>
              </a:ln>
            </p:spPr>
            <p:txBody>
              <a:bodyPr wrap="none">
                <a:spAutoFit/>
              </a:bodyPr>
              <a:lstStyle/>
              <a:p>
                <a:r>
                  <a:rPr lang="th-TH" sz="1100" i="0">
                    <a:solidFill>
                      <a:srgbClr val="008000"/>
                    </a:solidFill>
                    <a:latin typeface="Tahoma" pitchFamily="34" charset="0"/>
                    <a:ea typeface="MS PGothic" pitchFamily="34" charset="-128"/>
                    <a:cs typeface="Tahoma" pitchFamily="34" charset="0"/>
                  </a:rPr>
                  <a:t>ม.วลัยลักษณ์</a:t>
                </a:r>
              </a:p>
            </p:txBody>
          </p:sp>
          <p:sp>
            <p:nvSpPr>
              <p:cNvPr id="93" name="AutoShape 14"/>
              <p:cNvSpPr>
                <a:spLocks noChangeArrowheads="1"/>
              </p:cNvSpPr>
              <p:nvPr/>
            </p:nvSpPr>
            <p:spPr bwMode="auto">
              <a:xfrm>
                <a:off x="4122" y="3421"/>
                <a:ext cx="114" cy="107"/>
              </a:xfrm>
              <a:prstGeom prst="star4">
                <a:avLst>
                  <a:gd name="adj" fmla="val 12500"/>
                </a:avLst>
              </a:prstGeom>
              <a:solidFill>
                <a:srgbClr val="006600"/>
              </a:solidFill>
              <a:ln w="9525">
                <a:noFill/>
                <a:miter lim="800000"/>
                <a:headEnd/>
                <a:tailEnd/>
              </a:ln>
            </p:spPr>
            <p:txBody>
              <a:bodyPr wrap="none" anchor="ctr"/>
              <a:lstStyle/>
              <a:p>
                <a:endParaRPr lang="en-US" sz="1100" i="0">
                  <a:latin typeface="Tahoma" pitchFamily="34" charset="0"/>
                  <a:cs typeface="Tahoma" pitchFamily="34" charset="0"/>
                </a:endParaRPr>
              </a:p>
            </p:txBody>
          </p:sp>
          <p:sp>
            <p:nvSpPr>
              <p:cNvPr id="94" name="Text Box 15"/>
              <p:cNvSpPr txBox="1">
                <a:spLocks noChangeArrowheads="1"/>
              </p:cNvSpPr>
              <p:nvPr/>
            </p:nvSpPr>
            <p:spPr bwMode="auto">
              <a:xfrm>
                <a:off x="4236" y="3349"/>
                <a:ext cx="703" cy="194"/>
              </a:xfrm>
              <a:prstGeom prst="rect">
                <a:avLst/>
              </a:prstGeom>
              <a:noFill/>
              <a:ln w="9525">
                <a:noFill/>
                <a:miter lim="800000"/>
                <a:headEnd/>
                <a:tailEnd/>
              </a:ln>
            </p:spPr>
            <p:txBody>
              <a:bodyPr wrap="none">
                <a:spAutoFit/>
              </a:bodyPr>
              <a:lstStyle/>
              <a:p>
                <a:r>
                  <a:rPr lang="th-TH" sz="1100" i="0">
                    <a:solidFill>
                      <a:srgbClr val="008000"/>
                    </a:solidFill>
                    <a:latin typeface="Tahoma" pitchFamily="34" charset="0"/>
                    <a:ea typeface="MS PGothic" pitchFamily="34" charset="-128"/>
                    <a:cs typeface="Tahoma" pitchFamily="34" charset="0"/>
                  </a:rPr>
                  <a:t>ม.สงขลาฯ</a:t>
                </a:r>
              </a:p>
            </p:txBody>
          </p:sp>
          <p:sp>
            <p:nvSpPr>
              <p:cNvPr id="95" name="AutoShape 16"/>
              <p:cNvSpPr>
                <a:spLocks noChangeArrowheads="1"/>
              </p:cNvSpPr>
              <p:nvPr/>
            </p:nvSpPr>
            <p:spPr bwMode="auto">
              <a:xfrm>
                <a:off x="4663" y="1609"/>
                <a:ext cx="113" cy="107"/>
              </a:xfrm>
              <a:prstGeom prst="star4">
                <a:avLst>
                  <a:gd name="adj" fmla="val 12500"/>
                </a:avLst>
              </a:prstGeom>
              <a:solidFill>
                <a:srgbClr val="006600"/>
              </a:solidFill>
              <a:ln w="9525">
                <a:noFill/>
                <a:miter lim="800000"/>
                <a:headEnd/>
                <a:tailEnd/>
              </a:ln>
            </p:spPr>
            <p:txBody>
              <a:bodyPr wrap="none" anchor="ctr"/>
              <a:lstStyle/>
              <a:p>
                <a:endParaRPr lang="en-US" sz="1100" i="0">
                  <a:latin typeface="Tahoma" pitchFamily="34" charset="0"/>
                  <a:cs typeface="Tahoma" pitchFamily="34" charset="0"/>
                </a:endParaRPr>
              </a:p>
            </p:txBody>
          </p:sp>
          <p:sp>
            <p:nvSpPr>
              <p:cNvPr id="96" name="Text Box 17"/>
              <p:cNvSpPr txBox="1">
                <a:spLocks noChangeArrowheads="1"/>
              </p:cNvSpPr>
              <p:nvPr/>
            </p:nvSpPr>
            <p:spPr bwMode="auto">
              <a:xfrm>
                <a:off x="4456" y="1382"/>
                <a:ext cx="748" cy="194"/>
              </a:xfrm>
              <a:prstGeom prst="rect">
                <a:avLst/>
              </a:prstGeom>
              <a:noFill/>
              <a:ln w="9525">
                <a:noFill/>
                <a:miter lim="800000"/>
                <a:headEnd/>
                <a:tailEnd/>
              </a:ln>
            </p:spPr>
            <p:txBody>
              <a:bodyPr wrap="none">
                <a:spAutoFit/>
              </a:bodyPr>
              <a:lstStyle/>
              <a:p>
                <a:r>
                  <a:rPr lang="th-TH" sz="1100" i="0">
                    <a:solidFill>
                      <a:srgbClr val="008000"/>
                    </a:solidFill>
                    <a:latin typeface="Tahoma" pitchFamily="34" charset="0"/>
                    <a:ea typeface="MS PGothic" pitchFamily="34" charset="-128"/>
                    <a:cs typeface="Tahoma" pitchFamily="34" charset="0"/>
                  </a:rPr>
                  <a:t>ม.ขอนแก่น</a:t>
                </a:r>
              </a:p>
            </p:txBody>
          </p:sp>
          <p:sp>
            <p:nvSpPr>
              <p:cNvPr id="97" name="AutoShape 18"/>
              <p:cNvSpPr>
                <a:spLocks noChangeArrowheads="1"/>
              </p:cNvSpPr>
              <p:nvPr/>
            </p:nvSpPr>
            <p:spPr bwMode="auto">
              <a:xfrm>
                <a:off x="4422" y="2158"/>
                <a:ext cx="114" cy="107"/>
              </a:xfrm>
              <a:prstGeom prst="star4">
                <a:avLst>
                  <a:gd name="adj" fmla="val 12500"/>
                </a:avLst>
              </a:prstGeom>
              <a:solidFill>
                <a:srgbClr val="006600"/>
              </a:solidFill>
              <a:ln w="9525">
                <a:noFill/>
                <a:miter lim="800000"/>
                <a:headEnd/>
                <a:tailEnd/>
              </a:ln>
            </p:spPr>
            <p:txBody>
              <a:bodyPr wrap="none" anchor="ctr"/>
              <a:lstStyle/>
              <a:p>
                <a:endParaRPr lang="en-US" sz="1100" i="0">
                  <a:latin typeface="Tahoma" pitchFamily="34" charset="0"/>
                  <a:cs typeface="Tahoma" pitchFamily="34" charset="0"/>
                </a:endParaRPr>
              </a:p>
            </p:txBody>
          </p:sp>
          <p:sp>
            <p:nvSpPr>
              <p:cNvPr id="98" name="Text Box 19"/>
              <p:cNvSpPr txBox="1">
                <a:spLocks noChangeArrowheads="1"/>
              </p:cNvSpPr>
              <p:nvPr/>
            </p:nvSpPr>
            <p:spPr bwMode="auto">
              <a:xfrm>
                <a:off x="4427" y="2188"/>
                <a:ext cx="1231" cy="194"/>
              </a:xfrm>
              <a:prstGeom prst="rect">
                <a:avLst/>
              </a:prstGeom>
              <a:noFill/>
              <a:ln w="9525">
                <a:noFill/>
                <a:miter lim="800000"/>
                <a:headEnd/>
                <a:tailEnd/>
              </a:ln>
            </p:spPr>
            <p:txBody>
              <a:bodyPr wrap="none">
                <a:spAutoFit/>
              </a:bodyPr>
              <a:lstStyle/>
              <a:p>
                <a:r>
                  <a:rPr lang="th-TH" sz="1100" i="0">
                    <a:solidFill>
                      <a:srgbClr val="008000"/>
                    </a:solidFill>
                    <a:latin typeface="Tahoma" pitchFamily="34" charset="0"/>
                    <a:ea typeface="MS PGothic" pitchFamily="34" charset="-128"/>
                    <a:cs typeface="Tahoma" pitchFamily="34" charset="0"/>
                  </a:rPr>
                  <a:t>สถาบันไทย-เยอรมัน</a:t>
                </a:r>
              </a:p>
            </p:txBody>
          </p:sp>
          <p:sp>
            <p:nvSpPr>
              <p:cNvPr id="99" name="Text Box 20"/>
              <p:cNvSpPr txBox="1">
                <a:spLocks noChangeArrowheads="1"/>
              </p:cNvSpPr>
              <p:nvPr/>
            </p:nvSpPr>
            <p:spPr bwMode="auto">
              <a:xfrm>
                <a:off x="4269" y="1507"/>
                <a:ext cx="1455" cy="194"/>
              </a:xfrm>
              <a:prstGeom prst="rect">
                <a:avLst/>
              </a:prstGeom>
              <a:noFill/>
              <a:ln w="9525">
                <a:noFill/>
                <a:miter lim="800000"/>
                <a:headEnd/>
                <a:tailEnd/>
              </a:ln>
            </p:spPr>
            <p:txBody>
              <a:bodyPr>
                <a:spAutoFit/>
              </a:bodyPr>
              <a:lstStyle/>
              <a:p>
                <a:pPr algn="r"/>
                <a:r>
                  <a:rPr lang="th-TH" sz="1100" i="0">
                    <a:solidFill>
                      <a:srgbClr val="336600"/>
                    </a:solidFill>
                    <a:latin typeface="Tahoma" pitchFamily="34" charset="0"/>
                    <a:ea typeface="MS PGothic" pitchFamily="34" charset="-128"/>
                    <a:cs typeface="Tahoma" pitchFamily="34" charset="0"/>
                  </a:rPr>
                  <a:t>ม.มหาสารคาม</a:t>
                </a:r>
              </a:p>
            </p:txBody>
          </p:sp>
          <p:sp>
            <p:nvSpPr>
              <p:cNvPr id="100" name="Text Box 21"/>
              <p:cNvSpPr txBox="1">
                <a:spLocks noChangeArrowheads="1"/>
              </p:cNvSpPr>
              <p:nvPr/>
            </p:nvSpPr>
            <p:spPr bwMode="auto">
              <a:xfrm>
                <a:off x="5267" y="1689"/>
                <a:ext cx="571" cy="194"/>
              </a:xfrm>
              <a:prstGeom prst="rect">
                <a:avLst/>
              </a:prstGeom>
              <a:noFill/>
              <a:ln w="9525">
                <a:noFill/>
                <a:miter lim="800000"/>
                <a:headEnd/>
                <a:tailEnd/>
              </a:ln>
            </p:spPr>
            <p:txBody>
              <a:bodyPr wrap="none">
                <a:spAutoFit/>
              </a:bodyPr>
              <a:lstStyle/>
              <a:p>
                <a:r>
                  <a:rPr lang="th-TH" sz="1100" i="0">
                    <a:solidFill>
                      <a:srgbClr val="336600"/>
                    </a:solidFill>
                    <a:latin typeface="Tahoma" pitchFamily="34" charset="0"/>
                    <a:ea typeface="MS PGothic" pitchFamily="34" charset="-128"/>
                    <a:cs typeface="Tahoma" pitchFamily="34" charset="0"/>
                  </a:rPr>
                  <a:t>ม.อุบลฯ</a:t>
                </a:r>
              </a:p>
            </p:txBody>
          </p:sp>
          <p:sp>
            <p:nvSpPr>
              <p:cNvPr id="101" name="AutoShape 22"/>
              <p:cNvSpPr>
                <a:spLocks noChangeArrowheads="1"/>
              </p:cNvSpPr>
              <p:nvPr/>
            </p:nvSpPr>
            <p:spPr bwMode="auto">
              <a:xfrm>
                <a:off x="4796" y="1651"/>
                <a:ext cx="136" cy="127"/>
              </a:xfrm>
              <a:prstGeom prst="star4">
                <a:avLst>
                  <a:gd name="adj" fmla="val 12500"/>
                </a:avLst>
              </a:prstGeom>
              <a:solidFill>
                <a:srgbClr val="336600"/>
              </a:solidFill>
              <a:ln w="9525">
                <a:noFill/>
                <a:miter lim="800000"/>
                <a:headEnd/>
                <a:tailEnd/>
              </a:ln>
            </p:spPr>
            <p:txBody>
              <a:bodyPr wrap="none" anchor="ctr"/>
              <a:lstStyle/>
              <a:p>
                <a:endParaRPr lang="en-US" sz="1100" i="0">
                  <a:latin typeface="Tahoma" pitchFamily="34" charset="0"/>
                  <a:cs typeface="Tahoma" pitchFamily="34" charset="0"/>
                </a:endParaRPr>
              </a:p>
            </p:txBody>
          </p:sp>
          <p:sp>
            <p:nvSpPr>
              <p:cNvPr id="102" name="AutoShape 23"/>
              <p:cNvSpPr>
                <a:spLocks noChangeArrowheads="1"/>
              </p:cNvSpPr>
              <p:nvPr/>
            </p:nvSpPr>
            <p:spPr bwMode="auto">
              <a:xfrm>
                <a:off x="5250" y="1869"/>
                <a:ext cx="136" cy="127"/>
              </a:xfrm>
              <a:prstGeom prst="star4">
                <a:avLst>
                  <a:gd name="adj" fmla="val 12500"/>
                </a:avLst>
              </a:prstGeom>
              <a:solidFill>
                <a:srgbClr val="336600"/>
              </a:solidFill>
              <a:ln w="9525">
                <a:noFill/>
                <a:miter lim="800000"/>
                <a:headEnd/>
                <a:tailEnd/>
              </a:ln>
            </p:spPr>
            <p:txBody>
              <a:bodyPr wrap="none" anchor="ctr"/>
              <a:lstStyle/>
              <a:p>
                <a:endParaRPr lang="en-US" sz="1100" i="0">
                  <a:latin typeface="Tahoma" pitchFamily="34" charset="0"/>
                  <a:cs typeface="Tahoma" pitchFamily="34" charset="0"/>
                </a:endParaRPr>
              </a:p>
            </p:txBody>
          </p:sp>
        </p:grpSp>
        <p:sp>
          <p:nvSpPr>
            <p:cNvPr id="76" name="Text Box 38"/>
            <p:cNvSpPr txBox="1">
              <a:spLocks noChangeArrowheads="1"/>
            </p:cNvSpPr>
            <p:nvPr/>
          </p:nvSpPr>
          <p:spPr bwMode="auto">
            <a:xfrm>
              <a:off x="4387849" y="6126162"/>
              <a:ext cx="2098937" cy="295645"/>
            </a:xfrm>
            <a:prstGeom prst="rect">
              <a:avLst/>
            </a:prstGeom>
            <a:noFill/>
            <a:ln w="9525">
              <a:noFill/>
              <a:miter lim="800000"/>
              <a:headEnd/>
              <a:tailEnd/>
            </a:ln>
          </p:spPr>
          <p:txBody>
            <a:bodyPr wrap="none">
              <a:spAutoFit/>
            </a:bodyPr>
            <a:lstStyle/>
            <a:p>
              <a:r>
                <a:rPr lang="th-TH" sz="1100" i="0">
                  <a:solidFill>
                    <a:srgbClr val="008000"/>
                  </a:solidFill>
                  <a:latin typeface="Tahoma" pitchFamily="34" charset="0"/>
                  <a:ea typeface="MS PGothic" pitchFamily="34" charset="-128"/>
                  <a:cs typeface="Tahoma" pitchFamily="34" charset="0"/>
                </a:rPr>
                <a:t>เครือข่ายที่มีในปัจจุบัน</a:t>
              </a:r>
            </a:p>
          </p:txBody>
        </p:sp>
        <p:sp>
          <p:nvSpPr>
            <p:cNvPr id="77" name="AutoShape 39"/>
            <p:cNvSpPr>
              <a:spLocks noChangeArrowheads="1"/>
            </p:cNvSpPr>
            <p:nvPr/>
          </p:nvSpPr>
          <p:spPr bwMode="auto">
            <a:xfrm>
              <a:off x="4251325" y="6126163"/>
              <a:ext cx="215900" cy="215900"/>
            </a:xfrm>
            <a:prstGeom prst="star4">
              <a:avLst>
                <a:gd name="adj" fmla="val 12500"/>
              </a:avLst>
            </a:prstGeom>
            <a:solidFill>
              <a:srgbClr val="006600"/>
            </a:solidFill>
            <a:ln w="9525">
              <a:noFill/>
              <a:miter lim="800000"/>
              <a:headEnd/>
              <a:tailEnd/>
            </a:ln>
          </p:spPr>
          <p:txBody>
            <a:bodyPr wrap="none" anchor="ctr"/>
            <a:lstStyle/>
            <a:p>
              <a:endParaRPr lang="en-US" sz="1100" i="0">
                <a:latin typeface="Tahoma" pitchFamily="34" charset="0"/>
                <a:cs typeface="Tahoma" pitchFamily="34" charset="0"/>
              </a:endParaRPr>
            </a:p>
          </p:txBody>
        </p:sp>
        <p:sp>
          <p:nvSpPr>
            <p:cNvPr id="78" name="AutoShape 40"/>
            <p:cNvSpPr>
              <a:spLocks noChangeArrowheads="1"/>
            </p:cNvSpPr>
            <p:nvPr/>
          </p:nvSpPr>
          <p:spPr bwMode="auto">
            <a:xfrm>
              <a:off x="4278643" y="5910340"/>
              <a:ext cx="174410" cy="157875"/>
            </a:xfrm>
            <a:prstGeom prst="star5">
              <a:avLst/>
            </a:prstGeom>
            <a:solidFill>
              <a:srgbClr val="FF0000"/>
            </a:solidFill>
            <a:ln w="9525">
              <a:noFill/>
              <a:miter lim="800000"/>
              <a:headEnd/>
              <a:tailEnd/>
            </a:ln>
            <a:effectLst/>
          </p:spPr>
          <p:txBody>
            <a:bodyPr wrap="none" anchor="ctr"/>
            <a:lstStyle/>
            <a:p>
              <a:pPr fontAlgn="auto">
                <a:spcBef>
                  <a:spcPts val="0"/>
                </a:spcBef>
                <a:spcAft>
                  <a:spcPts val="0"/>
                </a:spcAft>
                <a:defRPr/>
              </a:pPr>
              <a:endParaRPr lang="en-US" sz="1100" i="0">
                <a:latin typeface="Tahoma" pitchFamily="34" charset="0"/>
                <a:cs typeface="Tahoma" pitchFamily="34" charset="0"/>
              </a:endParaRPr>
            </a:p>
          </p:txBody>
        </p:sp>
        <p:sp>
          <p:nvSpPr>
            <p:cNvPr id="79" name="Text Box 41"/>
            <p:cNvSpPr txBox="1">
              <a:spLocks noChangeArrowheads="1"/>
            </p:cNvSpPr>
            <p:nvPr/>
          </p:nvSpPr>
          <p:spPr bwMode="auto">
            <a:xfrm>
              <a:off x="4398962" y="5856289"/>
              <a:ext cx="1447529" cy="295645"/>
            </a:xfrm>
            <a:prstGeom prst="rect">
              <a:avLst/>
            </a:prstGeom>
            <a:noFill/>
            <a:ln w="9525">
              <a:noFill/>
              <a:miter lim="800000"/>
              <a:headEnd/>
              <a:tailEnd/>
            </a:ln>
          </p:spPr>
          <p:txBody>
            <a:bodyPr wrap="none">
              <a:spAutoFit/>
            </a:bodyPr>
            <a:lstStyle/>
            <a:p>
              <a:r>
                <a:rPr lang="th-TH" sz="1100" i="0">
                  <a:solidFill>
                    <a:srgbClr val="FF3300"/>
                  </a:solidFill>
                  <a:latin typeface="Tahoma" pitchFamily="34" charset="0"/>
                  <a:ea typeface="MS PGothic" pitchFamily="34" charset="-128"/>
                  <a:cs typeface="Tahoma" pitchFamily="34" charset="0"/>
                </a:rPr>
                <a:t>สำนักงานใหญ่</a:t>
              </a:r>
            </a:p>
          </p:txBody>
        </p:sp>
        <p:sp>
          <p:nvSpPr>
            <p:cNvPr id="80" name="Text Box 7"/>
            <p:cNvSpPr txBox="1">
              <a:spLocks noChangeArrowheads="1"/>
            </p:cNvSpPr>
            <p:nvPr/>
          </p:nvSpPr>
          <p:spPr bwMode="auto">
            <a:xfrm>
              <a:off x="5143500" y="3321012"/>
              <a:ext cx="1131372" cy="295645"/>
            </a:xfrm>
            <a:prstGeom prst="rect">
              <a:avLst/>
            </a:prstGeom>
            <a:noFill/>
            <a:ln w="9525">
              <a:noFill/>
              <a:miter lim="800000"/>
              <a:headEnd/>
              <a:tailEnd/>
            </a:ln>
          </p:spPr>
          <p:txBody>
            <a:bodyPr wrap="none">
              <a:spAutoFit/>
            </a:bodyPr>
            <a:lstStyle/>
            <a:p>
              <a:r>
                <a:rPr lang="th-TH" sz="1100" i="0">
                  <a:solidFill>
                    <a:srgbClr val="008000"/>
                  </a:solidFill>
                  <a:latin typeface="Tahoma" pitchFamily="34" charset="0"/>
                  <a:ea typeface="MS PGothic" pitchFamily="34" charset="-128"/>
                  <a:cs typeface="Tahoma" pitchFamily="34" charset="0"/>
                </a:rPr>
                <a:t>ม.ศิลปากร</a:t>
              </a:r>
            </a:p>
          </p:txBody>
        </p:sp>
        <p:sp>
          <p:nvSpPr>
            <p:cNvPr id="81" name="AutoShape 8"/>
            <p:cNvSpPr>
              <a:spLocks noChangeArrowheads="1"/>
            </p:cNvSpPr>
            <p:nvPr/>
          </p:nvSpPr>
          <p:spPr bwMode="auto">
            <a:xfrm>
              <a:off x="5786438" y="3338513"/>
              <a:ext cx="180975" cy="161925"/>
            </a:xfrm>
            <a:prstGeom prst="star4">
              <a:avLst>
                <a:gd name="adj" fmla="val 12500"/>
              </a:avLst>
            </a:prstGeom>
            <a:solidFill>
              <a:srgbClr val="006600"/>
            </a:solidFill>
            <a:ln w="9525">
              <a:noFill/>
              <a:miter lim="800000"/>
              <a:headEnd/>
              <a:tailEnd/>
            </a:ln>
          </p:spPr>
          <p:txBody>
            <a:bodyPr wrap="none" anchor="ctr"/>
            <a:lstStyle/>
            <a:p>
              <a:endParaRPr lang="en-US" sz="1100" i="0">
                <a:latin typeface="Tahoma" pitchFamily="34" charset="0"/>
                <a:cs typeface="Tahoma" pitchFamily="34" charset="0"/>
              </a:endParaRPr>
            </a:p>
          </p:txBody>
        </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552" y="214290"/>
            <a:ext cx="7690048" cy="609600"/>
          </a:xfrm>
        </p:spPr>
        <p:txBody>
          <a:bodyPr>
            <a:noAutofit/>
          </a:bodyPr>
          <a:lstStyle/>
          <a:p>
            <a:r>
              <a:rPr lang="en-US" sz="2000" b="1" u="sng" dirty="0" smtClean="0">
                <a:solidFill>
                  <a:srgbClr val="C00000"/>
                </a:solidFill>
                <a:latin typeface="Tahoma" pitchFamily="34" charset="0"/>
                <a:cs typeface="Tahoma" pitchFamily="34" charset="0"/>
              </a:rPr>
              <a:t>T</a:t>
            </a:r>
            <a:r>
              <a:rPr lang="en-US" sz="2000" b="1" dirty="0" smtClean="0">
                <a:solidFill>
                  <a:srgbClr val="002060"/>
                </a:solidFill>
                <a:latin typeface="Tahoma" pitchFamily="34" charset="0"/>
                <a:cs typeface="Tahoma" pitchFamily="34" charset="0"/>
              </a:rPr>
              <a:t>echnology </a:t>
            </a:r>
            <a:r>
              <a:rPr lang="en-US" sz="2000" b="1" u="sng" dirty="0" smtClean="0">
                <a:solidFill>
                  <a:srgbClr val="C00000"/>
                </a:solidFill>
                <a:latin typeface="Tahoma" pitchFamily="34" charset="0"/>
                <a:cs typeface="Tahoma" pitchFamily="34" charset="0"/>
              </a:rPr>
              <a:t>R</a:t>
            </a:r>
            <a:r>
              <a:rPr lang="en-US" sz="2000" b="1" dirty="0" smtClean="0">
                <a:solidFill>
                  <a:srgbClr val="002060"/>
                </a:solidFill>
                <a:latin typeface="Tahoma" pitchFamily="34" charset="0"/>
                <a:cs typeface="Tahoma" pitchFamily="34" charset="0"/>
              </a:rPr>
              <a:t>esearch </a:t>
            </a:r>
            <a:r>
              <a:rPr lang="en-US" sz="2000" b="1" u="sng" dirty="0" smtClean="0">
                <a:solidFill>
                  <a:srgbClr val="C00000"/>
                </a:solidFill>
                <a:latin typeface="Tahoma" pitchFamily="34" charset="0"/>
                <a:cs typeface="Tahoma" pitchFamily="34" charset="0"/>
              </a:rPr>
              <a:t>A</a:t>
            </a:r>
            <a:r>
              <a:rPr lang="en-US" sz="2000" b="1" dirty="0" smtClean="0">
                <a:solidFill>
                  <a:srgbClr val="002060"/>
                </a:solidFill>
                <a:latin typeface="Tahoma" pitchFamily="34" charset="0"/>
                <a:cs typeface="Tahoma" pitchFamily="34" charset="0"/>
              </a:rPr>
              <a:t>ssistance and </a:t>
            </a:r>
            <a:r>
              <a:rPr lang="en-US" sz="2000" b="1" u="sng" dirty="0" smtClean="0">
                <a:solidFill>
                  <a:srgbClr val="C00000"/>
                </a:solidFill>
                <a:latin typeface="Tahoma" pitchFamily="34" charset="0"/>
                <a:cs typeface="Tahoma" pitchFamily="34" charset="0"/>
              </a:rPr>
              <a:t>C</a:t>
            </a:r>
            <a:r>
              <a:rPr lang="en-US" sz="2000" b="1" dirty="0" smtClean="0">
                <a:solidFill>
                  <a:srgbClr val="002060"/>
                </a:solidFill>
                <a:latin typeface="Tahoma" pitchFamily="34" charset="0"/>
                <a:cs typeface="Tahoma" pitchFamily="34" charset="0"/>
              </a:rPr>
              <a:t>onsultancy for </a:t>
            </a:r>
            <a:r>
              <a:rPr lang="en-US" sz="2000" b="1" u="sng" dirty="0" smtClean="0">
                <a:solidFill>
                  <a:srgbClr val="C00000"/>
                </a:solidFill>
                <a:latin typeface="Tahoma" pitchFamily="34" charset="0"/>
                <a:cs typeface="Tahoma" pitchFamily="34" charset="0"/>
              </a:rPr>
              <a:t>E</a:t>
            </a:r>
            <a:r>
              <a:rPr lang="en-US" sz="2000" b="1" dirty="0" smtClean="0">
                <a:solidFill>
                  <a:srgbClr val="002060"/>
                </a:solidFill>
                <a:latin typeface="Tahoma" pitchFamily="34" charset="0"/>
                <a:cs typeface="Tahoma" pitchFamily="34" charset="0"/>
              </a:rPr>
              <a:t>nterprises Agency</a:t>
            </a:r>
            <a:r>
              <a:rPr lang="th-TH" sz="2000" b="1" dirty="0" smtClean="0"/>
              <a:t/>
            </a:r>
            <a:br>
              <a:rPr lang="th-TH" sz="2000" b="1" dirty="0" smtClean="0"/>
            </a:br>
            <a:endParaRPr lang="th-TH" sz="2000" b="1" dirty="0"/>
          </a:p>
        </p:txBody>
      </p:sp>
      <p:pic>
        <p:nvPicPr>
          <p:cNvPr id="3075" name="Picture 3"/>
          <p:cNvPicPr>
            <a:picLocks noChangeAspect="1" noChangeArrowheads="1"/>
          </p:cNvPicPr>
          <p:nvPr/>
        </p:nvPicPr>
        <p:blipFill>
          <a:blip r:embed="rId2" cstate="print"/>
          <a:srcRect/>
          <a:stretch>
            <a:fillRect/>
          </a:stretch>
        </p:blipFill>
        <p:spPr bwMode="auto">
          <a:xfrm>
            <a:off x="0" y="1052736"/>
            <a:ext cx="9144064" cy="5532437"/>
          </a:xfrm>
          <a:prstGeom prst="rect">
            <a:avLst/>
          </a:prstGeom>
          <a:noFill/>
          <a:ln w="9525">
            <a:noFill/>
            <a:miter lim="800000"/>
            <a:headEnd/>
            <a:tailEnd/>
          </a:ln>
          <a:effectLst/>
        </p:spPr>
      </p:pic>
      <p:sp>
        <p:nvSpPr>
          <p:cNvPr id="4" name="Slide Number Placeholder 5"/>
          <p:cNvSpPr txBox="1">
            <a:spLocks noGrp="1"/>
          </p:cNvSpPr>
          <p:nvPr/>
        </p:nvSpPr>
        <p:spPr>
          <a:xfrm>
            <a:off x="8676456" y="6525344"/>
            <a:ext cx="391344" cy="332656"/>
          </a:xfrm>
          <a:prstGeom prst="rect">
            <a:avLst/>
          </a:prstGeom>
          <a:noFill/>
        </p:spPr>
        <p:txBody>
          <a:bodyPr anchor="ctr"/>
          <a:lstStyle/>
          <a:p>
            <a:pPr algn="r" fontAlgn="auto">
              <a:spcBef>
                <a:spcPts val="0"/>
              </a:spcBef>
              <a:spcAft>
                <a:spcPts val="0"/>
              </a:spcAft>
              <a:defRPr/>
            </a:pPr>
            <a:fld id="{3DA78767-7E72-4BEF-98AE-139E6DBB109C}" type="slidenum">
              <a:rPr lang="th-TH" sz="1200">
                <a:solidFill>
                  <a:schemeClr val="tx1">
                    <a:tint val="75000"/>
                  </a:schemeClr>
                </a:solidFill>
                <a:latin typeface="Tahoma" pitchFamily="34" charset="0"/>
                <a:cs typeface="Tahoma" pitchFamily="34" charset="0"/>
              </a:rPr>
              <a:pPr algn="r" fontAlgn="auto">
                <a:spcBef>
                  <a:spcPts val="0"/>
                </a:spcBef>
                <a:spcAft>
                  <a:spcPts val="0"/>
                </a:spcAft>
                <a:defRPr/>
              </a:pPr>
              <a:t>94</a:t>
            </a:fld>
            <a:endParaRPr lang="th-TH" sz="1200" dirty="0">
              <a:solidFill>
                <a:schemeClr val="tx1">
                  <a:tint val="75000"/>
                </a:schemeClr>
              </a:solidFill>
              <a:latin typeface="Tahoma" pitchFamily="34" charset="0"/>
              <a:cs typeface="Tahoma" pitchFamily="34" charset="0"/>
            </a:endParaRPr>
          </a:p>
        </p:txBody>
      </p:sp>
      <p:sp>
        <p:nvSpPr>
          <p:cNvPr id="6" name="Rectangle 5"/>
          <p:cNvSpPr/>
          <p:nvPr/>
        </p:nvSpPr>
        <p:spPr>
          <a:xfrm>
            <a:off x="251520" y="6550223"/>
            <a:ext cx="1116011" cy="307777"/>
          </a:xfrm>
          <a:prstGeom prst="rect">
            <a:avLst/>
          </a:prstGeom>
        </p:spPr>
        <p:txBody>
          <a:bodyPr wrap="none">
            <a:spAutoFit/>
          </a:bodyPr>
          <a:lstStyle/>
          <a:p>
            <a:r>
              <a:rPr lang="th-TH" sz="1400" dirty="0" smtClean="0">
                <a:latin typeface="Tahoma" pitchFamily="34" charset="0"/>
                <a:cs typeface="Tahoma" pitchFamily="34" charset="0"/>
              </a:rPr>
              <a:t>ที่มา</a:t>
            </a:r>
            <a:r>
              <a:rPr lang="en-US" sz="1400" dirty="0" smtClean="0">
                <a:latin typeface="Tahoma" pitchFamily="34" charset="0"/>
                <a:cs typeface="Tahoma" pitchFamily="34" charset="0"/>
              </a:rPr>
              <a:t>: </a:t>
            </a:r>
            <a:r>
              <a:rPr lang="th-TH" sz="1400" dirty="0" err="1" smtClean="0">
                <a:latin typeface="Tahoma" pitchFamily="34" charset="0"/>
                <a:cs typeface="Tahoma" pitchFamily="34" charset="0"/>
              </a:rPr>
              <a:t>สว</a:t>
            </a:r>
            <a:r>
              <a:rPr lang="th-TH" sz="1400" dirty="0" smtClean="0">
                <a:latin typeface="Tahoma" pitchFamily="34" charset="0"/>
                <a:cs typeface="Tahoma" pitchFamily="34" charset="0"/>
              </a:rPr>
              <a:t>ทน.</a:t>
            </a:r>
            <a:endParaRPr lang="th-TH" sz="1400" dirty="0">
              <a:latin typeface="Tahoma" pitchFamily="34" charset="0"/>
              <a:cs typeface="Tahoma" pitchFamily="34" charset="0"/>
            </a:endParaRPr>
          </a:p>
        </p:txBody>
      </p:sp>
      <p:sp>
        <p:nvSpPr>
          <p:cNvPr id="7" name="Slide Number Placeholder 6"/>
          <p:cNvSpPr>
            <a:spLocks noGrp="1"/>
          </p:cNvSpPr>
          <p:nvPr>
            <p:ph type="sldNum" sz="quarter" idx="12"/>
          </p:nvPr>
        </p:nvSpPr>
        <p:spPr/>
        <p:txBody>
          <a:bodyPr/>
          <a:lstStyle/>
          <a:p>
            <a:fld id="{69ADDD85-5A9F-4E89-AC81-0A64F86A6DC6}" type="slidenum">
              <a:rPr lang="th-TH" smtClean="0"/>
              <a:pPr/>
              <a:t>94</a:t>
            </a:fld>
            <a:endParaRPr lang="th-TH"/>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23850" y="1228725"/>
            <a:ext cx="3367088" cy="2233613"/>
          </a:xfrm>
          <a:prstGeom prst="rect">
            <a:avLst/>
          </a:prstGeom>
          <a:noFill/>
          <a:ln w="9525">
            <a:noFill/>
            <a:miter lim="800000"/>
            <a:headEnd/>
            <a:tailEnd/>
          </a:ln>
        </p:spPr>
      </p:pic>
      <p:pic>
        <p:nvPicPr>
          <p:cNvPr id="16387" name="Picture 4" descr="http://www.bpdconsulting.com.au/p-msc-cyberjaya.jpg"/>
          <p:cNvPicPr>
            <a:picLocks noChangeAspect="1" noChangeArrowheads="1"/>
          </p:cNvPicPr>
          <p:nvPr/>
        </p:nvPicPr>
        <p:blipFill>
          <a:blip r:embed="rId3" cstate="print"/>
          <a:srcRect/>
          <a:stretch>
            <a:fillRect/>
          </a:stretch>
        </p:blipFill>
        <p:spPr bwMode="auto">
          <a:xfrm>
            <a:off x="1042988" y="4108450"/>
            <a:ext cx="3313112" cy="2089150"/>
          </a:xfrm>
          <a:prstGeom prst="rect">
            <a:avLst/>
          </a:prstGeom>
          <a:noFill/>
          <a:ln w="9525">
            <a:noFill/>
            <a:miter lim="800000"/>
            <a:headEnd/>
            <a:tailEnd/>
          </a:ln>
        </p:spPr>
      </p:pic>
      <p:sp>
        <p:nvSpPr>
          <p:cNvPr id="16388" name="TextBox 5"/>
          <p:cNvSpPr txBox="1">
            <a:spLocks noChangeArrowheads="1"/>
          </p:cNvSpPr>
          <p:nvPr/>
        </p:nvSpPr>
        <p:spPr bwMode="auto">
          <a:xfrm>
            <a:off x="468313" y="3532188"/>
            <a:ext cx="2659062" cy="401637"/>
          </a:xfrm>
          <a:prstGeom prst="rect">
            <a:avLst/>
          </a:prstGeom>
          <a:noFill/>
          <a:ln w="9525">
            <a:noFill/>
            <a:miter lim="800000"/>
            <a:headEnd/>
            <a:tailEnd/>
          </a:ln>
        </p:spPr>
        <p:txBody>
          <a:bodyPr wrap="none">
            <a:spAutoFit/>
          </a:bodyPr>
          <a:lstStyle/>
          <a:p>
            <a:r>
              <a:rPr lang="en-US" sz="2000" b="1">
                <a:latin typeface="Tahoma" pitchFamily="34" charset="0"/>
                <a:cs typeface="Tahoma" pitchFamily="34" charset="0"/>
              </a:rPr>
              <a:t>Biopolis, Singapore</a:t>
            </a:r>
            <a:endParaRPr lang="th-TH" sz="2000" b="1">
              <a:latin typeface="Tahoma" pitchFamily="34" charset="0"/>
              <a:cs typeface="Tahoma" pitchFamily="34" charset="0"/>
            </a:endParaRPr>
          </a:p>
        </p:txBody>
      </p:sp>
      <p:sp>
        <p:nvSpPr>
          <p:cNvPr id="16389" name="TextBox 6"/>
          <p:cNvSpPr txBox="1">
            <a:spLocks noChangeArrowheads="1"/>
          </p:cNvSpPr>
          <p:nvPr/>
        </p:nvSpPr>
        <p:spPr bwMode="auto">
          <a:xfrm>
            <a:off x="179388" y="6197600"/>
            <a:ext cx="4867275" cy="400050"/>
          </a:xfrm>
          <a:prstGeom prst="rect">
            <a:avLst/>
          </a:prstGeom>
          <a:noFill/>
          <a:ln w="9525">
            <a:noFill/>
            <a:miter lim="800000"/>
            <a:headEnd/>
            <a:tailEnd/>
          </a:ln>
        </p:spPr>
        <p:txBody>
          <a:bodyPr wrap="none">
            <a:spAutoFit/>
          </a:bodyPr>
          <a:lstStyle/>
          <a:p>
            <a:r>
              <a:rPr lang="en-US" sz="2000" b="1">
                <a:latin typeface="Tahoma" pitchFamily="34" charset="0"/>
                <a:cs typeface="Tahoma" pitchFamily="34" charset="0"/>
              </a:rPr>
              <a:t>Multimedia Super Corridor, Malaysia</a:t>
            </a:r>
            <a:endParaRPr lang="th-TH" sz="2000" b="1">
              <a:latin typeface="Tahoma" pitchFamily="34" charset="0"/>
              <a:cs typeface="Tahoma" pitchFamily="34" charset="0"/>
            </a:endParaRPr>
          </a:p>
        </p:txBody>
      </p:sp>
      <p:sp>
        <p:nvSpPr>
          <p:cNvPr id="16390" name="Rectangle 18"/>
          <p:cNvSpPr>
            <a:spLocks noChangeArrowheads="1"/>
          </p:cNvSpPr>
          <p:nvPr/>
        </p:nvSpPr>
        <p:spPr bwMode="auto">
          <a:xfrm>
            <a:off x="63500" y="44450"/>
            <a:ext cx="9075738" cy="954088"/>
          </a:xfrm>
          <a:prstGeom prst="rect">
            <a:avLst/>
          </a:prstGeom>
          <a:noFill/>
          <a:ln w="9525">
            <a:noFill/>
            <a:miter lim="800000"/>
            <a:headEnd/>
            <a:tailEnd/>
          </a:ln>
        </p:spPr>
        <p:txBody>
          <a:bodyPr wrap="none">
            <a:spAutoFit/>
          </a:bodyPr>
          <a:lstStyle/>
          <a:p>
            <a:pPr algn="ctr"/>
            <a:r>
              <a:rPr lang="th-TH" b="1">
                <a:latin typeface="Tahoma" pitchFamily="34" charset="0"/>
                <a:cs typeface="Tahoma" pitchFamily="34" charset="0"/>
              </a:rPr>
              <a:t>ประเทศพัฒนามี</a:t>
            </a:r>
            <a:r>
              <a:rPr lang="th-TH" b="1" u="sng">
                <a:latin typeface="Tahoma" pitchFamily="34" charset="0"/>
                <a:cs typeface="Tahoma" pitchFamily="34" charset="0"/>
              </a:rPr>
              <a:t>โครงสร้างพื้นฐาน วทน. ขนาดใหญ่ </a:t>
            </a:r>
            <a:r>
              <a:rPr lang="th-TH" b="1">
                <a:latin typeface="Tahoma" pitchFamily="34" charset="0"/>
                <a:cs typeface="Tahoma" pitchFamily="34" charset="0"/>
              </a:rPr>
              <a:t>เพื่อ</a:t>
            </a:r>
          </a:p>
          <a:p>
            <a:pPr algn="ctr"/>
            <a:r>
              <a:rPr lang="th-TH" b="1">
                <a:latin typeface="Tahoma" pitchFamily="34" charset="0"/>
                <a:cs typeface="Tahoma" pitchFamily="34" charset="0"/>
              </a:rPr>
              <a:t>สร้างความสามารถในการแข่งขันของประเทศในระยะยาว</a:t>
            </a:r>
            <a:endParaRPr lang="en-US" b="1">
              <a:latin typeface="Tahoma" pitchFamily="34" charset="0"/>
              <a:cs typeface="Tahoma" pitchFamily="34" charset="0"/>
            </a:endParaRPr>
          </a:p>
        </p:txBody>
      </p:sp>
      <p:sp>
        <p:nvSpPr>
          <p:cNvPr id="16391" name="ตัวยึดหมายเลขภาพนิ่ง 28"/>
          <p:cNvSpPr>
            <a:spLocks noGrp="1"/>
          </p:cNvSpPr>
          <p:nvPr>
            <p:ph type="sldNum" sz="quarter" idx="12"/>
          </p:nvPr>
        </p:nvSpPr>
        <p:spPr bwMode="auto">
          <a:noFill/>
          <a:ln>
            <a:miter lim="800000"/>
            <a:headEnd/>
            <a:tailEnd/>
          </a:ln>
        </p:spPr>
        <p:txBody>
          <a:bodyPr/>
          <a:lstStyle/>
          <a:p>
            <a:fld id="{7068B1FF-7F40-435C-A5F2-8C01CCF14CA0}" type="slidenum">
              <a:rPr lang="th-TH" sz="1800" smtClean="0"/>
              <a:pPr/>
              <a:t>95</a:t>
            </a:fld>
            <a:endParaRPr lang="th-TH" smtClean="0"/>
          </a:p>
        </p:txBody>
      </p:sp>
      <p:pic>
        <p:nvPicPr>
          <p:cNvPr id="16392" name="Picture 33" descr="Hsinchu Science Park"/>
          <p:cNvPicPr>
            <a:picLocks noChangeAspect="1" noChangeArrowheads="1"/>
          </p:cNvPicPr>
          <p:nvPr/>
        </p:nvPicPr>
        <p:blipFill>
          <a:blip r:embed="rId4" cstate="print"/>
          <a:srcRect/>
          <a:stretch>
            <a:fillRect/>
          </a:stretch>
        </p:blipFill>
        <p:spPr bwMode="auto">
          <a:xfrm>
            <a:off x="5148263" y="3532188"/>
            <a:ext cx="3563937" cy="2124075"/>
          </a:xfrm>
          <a:prstGeom prst="rect">
            <a:avLst/>
          </a:prstGeom>
          <a:noFill/>
          <a:ln w="9525">
            <a:noFill/>
            <a:miter lim="800000"/>
            <a:headEnd/>
            <a:tailEnd/>
          </a:ln>
        </p:spPr>
      </p:pic>
      <p:sp>
        <p:nvSpPr>
          <p:cNvPr id="16393" name="สี่เหลี่ยมผืนผ้า 31"/>
          <p:cNvSpPr>
            <a:spLocks noChangeArrowheads="1"/>
          </p:cNvSpPr>
          <p:nvPr/>
        </p:nvSpPr>
        <p:spPr bwMode="auto">
          <a:xfrm>
            <a:off x="5003800" y="5765800"/>
            <a:ext cx="4016375" cy="400050"/>
          </a:xfrm>
          <a:prstGeom prst="rect">
            <a:avLst/>
          </a:prstGeom>
          <a:noFill/>
          <a:ln w="9525">
            <a:noFill/>
            <a:miter lim="800000"/>
            <a:headEnd/>
            <a:tailEnd/>
          </a:ln>
        </p:spPr>
        <p:txBody>
          <a:bodyPr wrap="none">
            <a:spAutoFit/>
          </a:bodyPr>
          <a:lstStyle/>
          <a:p>
            <a:r>
              <a:rPr lang="en-US" sz="2000" b="1">
                <a:latin typeface="Tahoma" pitchFamily="34" charset="0"/>
                <a:cs typeface="Tahoma" pitchFamily="34" charset="0"/>
              </a:rPr>
              <a:t>Hsinchu Science Park, Taiwan</a:t>
            </a:r>
            <a:endParaRPr lang="th-TH" sz="2000">
              <a:latin typeface="Tahoma" pitchFamily="34" charset="0"/>
              <a:cs typeface="Tahoma" pitchFamily="34" charset="0"/>
            </a:endParaRPr>
          </a:p>
        </p:txBody>
      </p:sp>
      <p:pic>
        <p:nvPicPr>
          <p:cNvPr id="16394" name="Picture 36" descr="http://www.kri-p.jp/portal/know/img/img_top_r1_c2.jpg"/>
          <p:cNvPicPr>
            <a:picLocks noChangeAspect="1" noChangeArrowheads="1"/>
          </p:cNvPicPr>
          <p:nvPr/>
        </p:nvPicPr>
        <p:blipFill>
          <a:blip r:embed="rId5" cstate="print"/>
          <a:srcRect/>
          <a:stretch>
            <a:fillRect/>
          </a:stretch>
        </p:blipFill>
        <p:spPr bwMode="auto">
          <a:xfrm>
            <a:off x="6443663" y="1516063"/>
            <a:ext cx="2232025" cy="1296987"/>
          </a:xfrm>
          <a:prstGeom prst="rect">
            <a:avLst/>
          </a:prstGeom>
          <a:noFill/>
          <a:ln w="9525">
            <a:noFill/>
            <a:miter lim="800000"/>
            <a:headEnd/>
            <a:tailEnd/>
          </a:ln>
        </p:spPr>
      </p:pic>
      <p:pic>
        <p:nvPicPr>
          <p:cNvPr id="16395" name="Picture 38" descr="http://www.kri-p.jp/portal/know/img/img_top_r3_c3.jpg"/>
          <p:cNvPicPr>
            <a:picLocks noChangeAspect="1" noChangeArrowheads="1"/>
          </p:cNvPicPr>
          <p:nvPr/>
        </p:nvPicPr>
        <p:blipFill>
          <a:blip r:embed="rId6" cstate="print"/>
          <a:srcRect/>
          <a:stretch>
            <a:fillRect/>
          </a:stretch>
        </p:blipFill>
        <p:spPr bwMode="auto">
          <a:xfrm>
            <a:off x="4211638" y="1084263"/>
            <a:ext cx="2209800" cy="1857375"/>
          </a:xfrm>
          <a:prstGeom prst="rect">
            <a:avLst/>
          </a:prstGeom>
          <a:noFill/>
          <a:ln w="9525">
            <a:noFill/>
            <a:miter lim="800000"/>
            <a:headEnd/>
            <a:tailEnd/>
          </a:ln>
        </p:spPr>
      </p:pic>
      <p:sp>
        <p:nvSpPr>
          <p:cNvPr id="16396" name="สี่เหลี่ยมผืนผ้า 35"/>
          <p:cNvSpPr>
            <a:spLocks noChangeArrowheads="1"/>
          </p:cNvSpPr>
          <p:nvPr/>
        </p:nvSpPr>
        <p:spPr bwMode="auto">
          <a:xfrm>
            <a:off x="4356100" y="2957513"/>
            <a:ext cx="3587750" cy="400050"/>
          </a:xfrm>
          <a:prstGeom prst="rect">
            <a:avLst/>
          </a:prstGeom>
          <a:noFill/>
          <a:ln w="9525">
            <a:noFill/>
            <a:miter lim="800000"/>
            <a:headEnd/>
            <a:tailEnd/>
          </a:ln>
        </p:spPr>
        <p:txBody>
          <a:bodyPr wrap="none">
            <a:spAutoFit/>
          </a:bodyPr>
          <a:lstStyle/>
          <a:p>
            <a:r>
              <a:rPr lang="en-US" sz="2000" b="1">
                <a:latin typeface="Tahoma" pitchFamily="34" charset="0"/>
                <a:cs typeface="Tahoma" pitchFamily="34" charset="0"/>
              </a:rPr>
              <a:t>Kansai Science City, Japan</a:t>
            </a:r>
            <a:endParaRPr lang="th-TH" sz="200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ตัวยึดหมายเลขภาพนิ่ง 3"/>
          <p:cNvSpPr>
            <a:spLocks noGrp="1"/>
          </p:cNvSpPr>
          <p:nvPr>
            <p:ph type="sldNum" sz="quarter" idx="12"/>
          </p:nvPr>
        </p:nvSpPr>
        <p:spPr bwMode="auto">
          <a:noFill/>
          <a:ln>
            <a:miter lim="800000"/>
            <a:headEnd/>
            <a:tailEnd/>
          </a:ln>
        </p:spPr>
        <p:txBody>
          <a:bodyPr/>
          <a:lstStyle/>
          <a:p>
            <a:fld id="{C95D5E7F-7C0D-41B9-87D5-FEC790CFBEDC}" type="slidenum">
              <a:rPr lang="th-TH" sz="1800" smtClean="0"/>
              <a:pPr/>
              <a:t>96</a:t>
            </a:fld>
            <a:endParaRPr lang="th-TH" smtClean="0"/>
          </a:p>
        </p:txBody>
      </p:sp>
      <p:graphicFrame>
        <p:nvGraphicFramePr>
          <p:cNvPr id="5" name="ไดอะแกรม 4"/>
          <p:cNvGraphicFramePr/>
          <p:nvPr/>
        </p:nvGraphicFramePr>
        <p:xfrm>
          <a:off x="1547664" y="141277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08" name="TextBox 5"/>
          <p:cNvSpPr txBox="1">
            <a:spLocks noChangeArrowheads="1"/>
          </p:cNvSpPr>
          <p:nvPr/>
        </p:nvSpPr>
        <p:spPr bwMode="auto">
          <a:xfrm>
            <a:off x="3708400" y="4005263"/>
            <a:ext cx="1943100" cy="738187"/>
          </a:xfrm>
          <a:prstGeom prst="rect">
            <a:avLst/>
          </a:prstGeom>
          <a:noFill/>
          <a:ln w="9525">
            <a:noFill/>
            <a:miter lim="800000"/>
            <a:headEnd/>
            <a:tailEnd/>
          </a:ln>
        </p:spPr>
        <p:txBody>
          <a:bodyPr>
            <a:spAutoFit/>
          </a:bodyPr>
          <a:lstStyle/>
          <a:p>
            <a:pPr algn="ctr"/>
            <a:r>
              <a:rPr lang="en-US" sz="1400" b="1">
                <a:solidFill>
                  <a:srgbClr val="FF0000"/>
                </a:solidFill>
                <a:latin typeface="Tahoma" pitchFamily="34" charset="0"/>
                <a:cs typeface="Tahoma" pitchFamily="34" charset="0"/>
              </a:rPr>
              <a:t>Strategic STI Infrastructure for National Projects</a:t>
            </a:r>
            <a:endParaRPr lang="th-TH" sz="1400" b="1">
              <a:solidFill>
                <a:srgbClr val="FF0000"/>
              </a:solidFill>
              <a:latin typeface="Tahoma" pitchFamily="34" charset="0"/>
              <a:cs typeface="Tahoma" pitchFamily="34" charset="0"/>
            </a:endParaRPr>
          </a:p>
        </p:txBody>
      </p:sp>
      <p:sp>
        <p:nvSpPr>
          <p:cNvPr id="21509" name="TextBox 6"/>
          <p:cNvSpPr txBox="1">
            <a:spLocks noChangeArrowheads="1"/>
          </p:cNvSpPr>
          <p:nvPr/>
        </p:nvSpPr>
        <p:spPr bwMode="auto">
          <a:xfrm>
            <a:off x="4500563" y="2708275"/>
            <a:ext cx="1944687" cy="523875"/>
          </a:xfrm>
          <a:prstGeom prst="rect">
            <a:avLst/>
          </a:prstGeom>
          <a:noFill/>
          <a:ln w="9525">
            <a:noFill/>
            <a:miter lim="800000"/>
            <a:headEnd/>
            <a:tailEnd/>
          </a:ln>
        </p:spPr>
        <p:txBody>
          <a:bodyPr>
            <a:spAutoFit/>
          </a:bodyPr>
          <a:lstStyle/>
          <a:p>
            <a:pPr algn="ctr"/>
            <a:r>
              <a:rPr lang="en-US" sz="1400" b="1">
                <a:solidFill>
                  <a:srgbClr val="FF0000"/>
                </a:solidFill>
                <a:latin typeface="Tahoma" pitchFamily="34" charset="0"/>
                <a:cs typeface="Tahoma" pitchFamily="34" charset="0"/>
              </a:rPr>
              <a:t>Regional and </a:t>
            </a:r>
          </a:p>
          <a:p>
            <a:pPr algn="ctr"/>
            <a:r>
              <a:rPr lang="en-US" sz="1400" b="1">
                <a:solidFill>
                  <a:srgbClr val="FF0000"/>
                </a:solidFill>
                <a:latin typeface="Tahoma" pitchFamily="34" charset="0"/>
                <a:cs typeface="Tahoma" pitchFamily="34" charset="0"/>
              </a:rPr>
              <a:t>Sectoral Growth</a:t>
            </a:r>
            <a:endParaRPr lang="th-TH" sz="1400" b="1">
              <a:solidFill>
                <a:srgbClr val="FF0000"/>
              </a:solidFill>
              <a:latin typeface="Tahoma" pitchFamily="34" charset="0"/>
              <a:cs typeface="Tahoma" pitchFamily="34" charset="0"/>
            </a:endParaRPr>
          </a:p>
        </p:txBody>
      </p:sp>
      <p:sp>
        <p:nvSpPr>
          <p:cNvPr id="21510" name="TextBox 7"/>
          <p:cNvSpPr txBox="1">
            <a:spLocks noChangeArrowheads="1"/>
          </p:cNvSpPr>
          <p:nvPr/>
        </p:nvSpPr>
        <p:spPr bwMode="auto">
          <a:xfrm>
            <a:off x="2627313" y="2636838"/>
            <a:ext cx="2195512" cy="738187"/>
          </a:xfrm>
          <a:prstGeom prst="rect">
            <a:avLst/>
          </a:prstGeom>
          <a:noFill/>
          <a:ln w="9525">
            <a:noFill/>
            <a:miter lim="800000"/>
            <a:headEnd/>
            <a:tailEnd/>
          </a:ln>
        </p:spPr>
        <p:txBody>
          <a:bodyPr>
            <a:spAutoFit/>
          </a:bodyPr>
          <a:lstStyle/>
          <a:p>
            <a:pPr algn="ctr"/>
            <a:r>
              <a:rPr lang="en-US" sz="1400" b="1">
                <a:solidFill>
                  <a:srgbClr val="FF0000"/>
                </a:solidFill>
                <a:latin typeface="Tahoma" pitchFamily="34" charset="0"/>
                <a:cs typeface="Tahoma" pitchFamily="34" charset="0"/>
              </a:rPr>
              <a:t>Productivity Improvement &amp;</a:t>
            </a:r>
          </a:p>
          <a:p>
            <a:pPr algn="ctr"/>
            <a:r>
              <a:rPr lang="en-US" sz="1400" b="1">
                <a:solidFill>
                  <a:srgbClr val="FF0000"/>
                </a:solidFill>
                <a:latin typeface="Tahoma" pitchFamily="34" charset="0"/>
                <a:cs typeface="Tahoma" pitchFamily="34" charset="0"/>
              </a:rPr>
              <a:t>Commercialization</a:t>
            </a:r>
            <a:endParaRPr lang="th-TH" sz="1400" b="1">
              <a:solidFill>
                <a:srgbClr val="FF0000"/>
              </a:solidFill>
              <a:latin typeface="Tahoma" pitchFamily="34" charset="0"/>
              <a:cs typeface="Tahoma" pitchFamily="34" charset="0"/>
            </a:endParaRPr>
          </a:p>
        </p:txBody>
      </p:sp>
      <p:sp>
        <p:nvSpPr>
          <p:cNvPr id="9" name="สี่เหลี่ยมมุมมน 8"/>
          <p:cNvSpPr/>
          <p:nvPr/>
        </p:nvSpPr>
        <p:spPr>
          <a:xfrm>
            <a:off x="900113" y="2276475"/>
            <a:ext cx="1512887" cy="865188"/>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800" dirty="0">
                <a:solidFill>
                  <a:schemeClr val="tx1"/>
                </a:solidFill>
                <a:latin typeface="Tahoma" pitchFamily="34" charset="0"/>
                <a:cs typeface="Tahoma" pitchFamily="34" charset="0"/>
              </a:rPr>
              <a:t>SMEs Technical Capability</a:t>
            </a:r>
            <a:endParaRPr lang="th-TH" sz="1800" dirty="0">
              <a:solidFill>
                <a:schemeClr val="tx1"/>
              </a:solidFill>
              <a:latin typeface="Tahoma" pitchFamily="34" charset="0"/>
              <a:cs typeface="Tahoma" pitchFamily="34" charset="0"/>
            </a:endParaRPr>
          </a:p>
        </p:txBody>
      </p:sp>
      <p:sp>
        <p:nvSpPr>
          <p:cNvPr id="10" name="สี่เหลี่ยมมุมมน 9"/>
          <p:cNvSpPr/>
          <p:nvPr/>
        </p:nvSpPr>
        <p:spPr>
          <a:xfrm>
            <a:off x="1331913" y="1341438"/>
            <a:ext cx="1512887" cy="863600"/>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800" dirty="0">
                <a:solidFill>
                  <a:schemeClr val="tx1"/>
                </a:solidFill>
                <a:latin typeface="Tahoma" pitchFamily="34" charset="0"/>
                <a:cs typeface="Tahoma" pitchFamily="34" charset="0"/>
              </a:rPr>
              <a:t>Pilot Plants</a:t>
            </a:r>
            <a:endParaRPr lang="th-TH" sz="1800" dirty="0">
              <a:solidFill>
                <a:schemeClr val="tx1"/>
              </a:solidFill>
              <a:latin typeface="Tahoma" pitchFamily="34" charset="0"/>
              <a:cs typeface="Tahoma" pitchFamily="34" charset="0"/>
            </a:endParaRPr>
          </a:p>
        </p:txBody>
      </p:sp>
      <p:sp>
        <p:nvSpPr>
          <p:cNvPr id="11" name="สี่เหลี่ยมมุมมน 10"/>
          <p:cNvSpPr/>
          <p:nvPr/>
        </p:nvSpPr>
        <p:spPr>
          <a:xfrm>
            <a:off x="900113" y="3213100"/>
            <a:ext cx="1439862" cy="863600"/>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800" dirty="0">
                <a:solidFill>
                  <a:schemeClr val="tx1"/>
                </a:solidFill>
                <a:latin typeface="Tahoma" pitchFamily="34" charset="0"/>
                <a:cs typeface="Tahoma" pitchFamily="34" charset="0"/>
              </a:rPr>
              <a:t>Translational Research Fund</a:t>
            </a:r>
            <a:endParaRPr lang="th-TH" sz="1800" dirty="0">
              <a:solidFill>
                <a:schemeClr val="tx1"/>
              </a:solidFill>
              <a:latin typeface="Tahoma" pitchFamily="34" charset="0"/>
              <a:cs typeface="Tahoma" pitchFamily="34" charset="0"/>
            </a:endParaRPr>
          </a:p>
        </p:txBody>
      </p:sp>
      <p:sp>
        <p:nvSpPr>
          <p:cNvPr id="22" name="สี่เหลี่ยมมุมมน 21"/>
          <p:cNvSpPr/>
          <p:nvPr/>
        </p:nvSpPr>
        <p:spPr>
          <a:xfrm>
            <a:off x="6300788" y="1628775"/>
            <a:ext cx="1511300" cy="863600"/>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800" dirty="0">
                <a:solidFill>
                  <a:schemeClr val="tx1"/>
                </a:solidFill>
                <a:latin typeface="Tahoma" pitchFamily="34" charset="0"/>
                <a:cs typeface="Tahoma" pitchFamily="34" charset="0"/>
              </a:rPr>
              <a:t>Science Parks</a:t>
            </a:r>
            <a:endParaRPr lang="th-TH" sz="1800" dirty="0">
              <a:solidFill>
                <a:schemeClr val="tx1"/>
              </a:solidFill>
              <a:latin typeface="Tahoma" pitchFamily="34" charset="0"/>
              <a:cs typeface="Tahoma" pitchFamily="34" charset="0"/>
            </a:endParaRPr>
          </a:p>
        </p:txBody>
      </p:sp>
      <p:sp>
        <p:nvSpPr>
          <p:cNvPr id="30" name="สี่เหลี่ยมมุมมน 29"/>
          <p:cNvSpPr/>
          <p:nvPr/>
        </p:nvSpPr>
        <p:spPr>
          <a:xfrm>
            <a:off x="6084888" y="4508500"/>
            <a:ext cx="1582737" cy="865188"/>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800" dirty="0">
                <a:solidFill>
                  <a:schemeClr val="tx1"/>
                </a:solidFill>
                <a:latin typeface="Tahoma" pitchFamily="34" charset="0"/>
                <a:cs typeface="Tahoma" pitchFamily="34" charset="0"/>
              </a:rPr>
              <a:t>Strategic Computing</a:t>
            </a:r>
            <a:endParaRPr lang="th-TH" sz="1800" dirty="0">
              <a:solidFill>
                <a:schemeClr val="tx1"/>
              </a:solidFill>
              <a:latin typeface="Tahoma" pitchFamily="34" charset="0"/>
              <a:cs typeface="Tahoma" pitchFamily="34" charset="0"/>
            </a:endParaRPr>
          </a:p>
        </p:txBody>
      </p:sp>
      <p:sp>
        <p:nvSpPr>
          <p:cNvPr id="31" name="สี่เหลี่ยมมุมมน 30"/>
          <p:cNvSpPr/>
          <p:nvPr/>
        </p:nvSpPr>
        <p:spPr>
          <a:xfrm>
            <a:off x="5435600" y="5516563"/>
            <a:ext cx="1512888" cy="865187"/>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800" dirty="0">
                <a:solidFill>
                  <a:schemeClr val="tx1"/>
                </a:solidFill>
                <a:latin typeface="Tahoma" pitchFamily="34" charset="0"/>
                <a:cs typeface="Tahoma" pitchFamily="34" charset="0"/>
              </a:rPr>
              <a:t>Agriculture</a:t>
            </a:r>
          </a:p>
          <a:p>
            <a:pPr algn="ctr">
              <a:defRPr/>
            </a:pPr>
            <a:r>
              <a:rPr lang="en-US" sz="1800" dirty="0">
                <a:solidFill>
                  <a:schemeClr val="tx1"/>
                </a:solidFill>
                <a:latin typeface="Tahoma" pitchFamily="34" charset="0"/>
                <a:cs typeface="Tahoma" pitchFamily="34" charset="0"/>
              </a:rPr>
              <a:t>Infrastructure</a:t>
            </a:r>
            <a:endParaRPr lang="th-TH" sz="1800" dirty="0">
              <a:solidFill>
                <a:schemeClr val="tx1"/>
              </a:solidFill>
              <a:latin typeface="Tahoma" pitchFamily="34" charset="0"/>
              <a:cs typeface="Tahoma" pitchFamily="34" charset="0"/>
            </a:endParaRPr>
          </a:p>
        </p:txBody>
      </p:sp>
      <p:sp>
        <p:nvSpPr>
          <p:cNvPr id="32" name="สี่เหลี่ยมมุมมน 31"/>
          <p:cNvSpPr/>
          <p:nvPr/>
        </p:nvSpPr>
        <p:spPr>
          <a:xfrm>
            <a:off x="3851275" y="5516563"/>
            <a:ext cx="1512888" cy="865187"/>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800" dirty="0">
                <a:solidFill>
                  <a:schemeClr val="tx1"/>
                </a:solidFill>
                <a:latin typeface="Tahoma" pitchFamily="34" charset="0"/>
                <a:cs typeface="Tahoma" pitchFamily="34" charset="0"/>
              </a:rPr>
              <a:t>Rail System</a:t>
            </a:r>
            <a:endParaRPr lang="th-TH" sz="1800" dirty="0">
              <a:solidFill>
                <a:schemeClr val="tx1"/>
              </a:solidFill>
              <a:latin typeface="Tahoma" pitchFamily="34" charset="0"/>
              <a:cs typeface="Tahoma" pitchFamily="34" charset="0"/>
            </a:endParaRPr>
          </a:p>
        </p:txBody>
      </p:sp>
      <p:sp>
        <p:nvSpPr>
          <p:cNvPr id="33" name="สี่เหลี่ยมมุมมน 32"/>
          <p:cNvSpPr/>
          <p:nvPr/>
        </p:nvSpPr>
        <p:spPr>
          <a:xfrm>
            <a:off x="2268538" y="5516563"/>
            <a:ext cx="1511300" cy="865187"/>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800" dirty="0">
                <a:solidFill>
                  <a:schemeClr val="tx1"/>
                </a:solidFill>
                <a:latin typeface="Tahoma" pitchFamily="34" charset="0"/>
                <a:cs typeface="Tahoma" pitchFamily="34" charset="0"/>
              </a:rPr>
              <a:t>Knowledge Industry</a:t>
            </a:r>
            <a:endParaRPr lang="th-TH" sz="1800" dirty="0">
              <a:solidFill>
                <a:schemeClr val="tx1"/>
              </a:solidFill>
              <a:latin typeface="Tahoma" pitchFamily="34" charset="0"/>
              <a:cs typeface="Tahoma" pitchFamily="34" charset="0"/>
            </a:endParaRPr>
          </a:p>
        </p:txBody>
      </p:sp>
      <p:sp>
        <p:nvSpPr>
          <p:cNvPr id="34" name="สี่เหลี่ยมมุมมน 33"/>
          <p:cNvSpPr/>
          <p:nvPr/>
        </p:nvSpPr>
        <p:spPr>
          <a:xfrm>
            <a:off x="1692275" y="4508500"/>
            <a:ext cx="1439863" cy="865188"/>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800" dirty="0">
                <a:solidFill>
                  <a:schemeClr val="tx1"/>
                </a:solidFill>
                <a:latin typeface="Tahoma" pitchFamily="34" charset="0"/>
                <a:cs typeface="Tahoma" pitchFamily="34" charset="0"/>
              </a:rPr>
              <a:t>Green</a:t>
            </a:r>
          </a:p>
          <a:p>
            <a:pPr algn="ctr">
              <a:defRPr/>
            </a:pPr>
            <a:r>
              <a:rPr lang="en-US" sz="1800" dirty="0">
                <a:solidFill>
                  <a:schemeClr val="tx1"/>
                </a:solidFill>
                <a:latin typeface="Tahoma" pitchFamily="34" charset="0"/>
                <a:cs typeface="Tahoma" pitchFamily="34" charset="0"/>
              </a:rPr>
              <a:t>Industry</a:t>
            </a:r>
            <a:endParaRPr lang="th-TH" sz="1800" dirty="0">
              <a:solidFill>
                <a:schemeClr val="tx1"/>
              </a:solidFill>
              <a:latin typeface="Tahoma" pitchFamily="34" charset="0"/>
              <a:cs typeface="Tahoma" pitchFamily="34" charset="0"/>
            </a:endParaRPr>
          </a:p>
        </p:txBody>
      </p:sp>
      <p:cxnSp>
        <p:nvCxnSpPr>
          <p:cNvPr id="39" name="ตัวเชื่อมต่อตรง 38"/>
          <p:cNvCxnSpPr>
            <a:endCxn id="9" idx="3"/>
          </p:cNvCxnSpPr>
          <p:nvPr/>
        </p:nvCxnSpPr>
        <p:spPr>
          <a:xfrm flipH="1" flipV="1">
            <a:off x="2413000" y="2708275"/>
            <a:ext cx="358775"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ตัวเชื่อมต่อตรง 40"/>
          <p:cNvCxnSpPr>
            <a:endCxn id="10" idx="3"/>
          </p:cNvCxnSpPr>
          <p:nvPr/>
        </p:nvCxnSpPr>
        <p:spPr>
          <a:xfrm flipH="1" flipV="1">
            <a:off x="2844800" y="1773238"/>
            <a:ext cx="574675"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ตัวเชื่อมต่อตรง 42"/>
          <p:cNvCxnSpPr>
            <a:endCxn id="11" idx="3"/>
          </p:cNvCxnSpPr>
          <p:nvPr/>
        </p:nvCxnSpPr>
        <p:spPr>
          <a:xfrm flipH="1">
            <a:off x="2339975" y="3429000"/>
            <a:ext cx="431800"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ตัวเชื่อมต่อตรง 48"/>
          <p:cNvCxnSpPr>
            <a:endCxn id="22" idx="1"/>
          </p:cNvCxnSpPr>
          <p:nvPr/>
        </p:nvCxnSpPr>
        <p:spPr>
          <a:xfrm flipV="1">
            <a:off x="6011863" y="2060575"/>
            <a:ext cx="288925"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ตัวเชื่อมต่อตรง 51"/>
          <p:cNvCxnSpPr>
            <a:endCxn id="30" idx="1"/>
          </p:cNvCxnSpPr>
          <p:nvPr/>
        </p:nvCxnSpPr>
        <p:spPr>
          <a:xfrm>
            <a:off x="5795963" y="4797425"/>
            <a:ext cx="288925"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ตัวเชื่อมต่อตรง 53"/>
          <p:cNvCxnSpPr>
            <a:endCxn id="34" idx="3"/>
          </p:cNvCxnSpPr>
          <p:nvPr/>
        </p:nvCxnSpPr>
        <p:spPr>
          <a:xfrm flipH="1">
            <a:off x="3132138" y="4868863"/>
            <a:ext cx="287337" cy="73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ตัวเชื่อมต่อตรง 55"/>
          <p:cNvCxnSpPr>
            <a:endCxn id="33" idx="0"/>
          </p:cNvCxnSpPr>
          <p:nvPr/>
        </p:nvCxnSpPr>
        <p:spPr>
          <a:xfrm flipH="1">
            <a:off x="3024188" y="5157788"/>
            <a:ext cx="1116012" cy="358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ตัวเชื่อมต่อตรง 57"/>
          <p:cNvCxnSpPr>
            <a:endCxn id="32" idx="0"/>
          </p:cNvCxnSpPr>
          <p:nvPr/>
        </p:nvCxnSpPr>
        <p:spPr>
          <a:xfrm flipH="1">
            <a:off x="4608513" y="5229225"/>
            <a:ext cx="179387" cy="287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ตัวเชื่อมต่อตรง 59"/>
          <p:cNvCxnSpPr/>
          <p:nvPr/>
        </p:nvCxnSpPr>
        <p:spPr>
          <a:xfrm>
            <a:off x="5435600" y="5084763"/>
            <a:ext cx="360363" cy="431800"/>
          </a:xfrm>
          <a:prstGeom prst="line">
            <a:avLst/>
          </a:prstGeom>
        </p:spPr>
        <p:style>
          <a:lnRef idx="1">
            <a:schemeClr val="accent1"/>
          </a:lnRef>
          <a:fillRef idx="0">
            <a:schemeClr val="accent1"/>
          </a:fillRef>
          <a:effectRef idx="0">
            <a:schemeClr val="accent1"/>
          </a:effectRef>
          <a:fontRef idx="minor">
            <a:schemeClr val="tx1"/>
          </a:fontRef>
        </p:style>
      </p:cxnSp>
      <p:sp>
        <p:nvSpPr>
          <p:cNvPr id="21529" name="ชื่อเรื่อง 1"/>
          <p:cNvSpPr>
            <a:spLocks noGrp="1"/>
          </p:cNvSpPr>
          <p:nvPr>
            <p:ph type="title"/>
          </p:nvPr>
        </p:nvSpPr>
        <p:spPr>
          <a:xfrm>
            <a:off x="179388" y="188913"/>
            <a:ext cx="8964612" cy="1143000"/>
          </a:xfrm>
        </p:spPr>
        <p:txBody>
          <a:bodyPr lIns="0" rIns="0"/>
          <a:lstStyle/>
          <a:p>
            <a:r>
              <a:rPr lang="th-TH" sz="2800" b="1" smtClean="0">
                <a:latin typeface="Tahoma" pitchFamily="34" charset="0"/>
                <a:cs typeface="Tahoma" pitchFamily="34" charset="0"/>
              </a:rPr>
              <a:t>โครงสร้างพื้นฐาน วทน. ที่จำเป็นต่อการแก้ปัญหา</a:t>
            </a:r>
            <a:br>
              <a:rPr lang="th-TH" sz="2800" b="1" smtClean="0">
                <a:latin typeface="Tahoma" pitchFamily="34" charset="0"/>
                <a:cs typeface="Tahoma" pitchFamily="34" charset="0"/>
              </a:rPr>
            </a:br>
            <a:r>
              <a:rPr lang="th-TH" sz="2800" b="1" smtClean="0">
                <a:latin typeface="Tahoma" pitchFamily="34" charset="0"/>
                <a:cs typeface="Tahoma" pitchFamily="34" charset="0"/>
              </a:rPr>
              <a:t>และพัฒนาประเทศ</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ตัวยึดหมายเลขภาพนิ่ง 3"/>
          <p:cNvSpPr>
            <a:spLocks noGrp="1"/>
          </p:cNvSpPr>
          <p:nvPr>
            <p:ph type="sldNum" sz="quarter" idx="12"/>
          </p:nvPr>
        </p:nvSpPr>
        <p:spPr bwMode="auto">
          <a:noFill/>
          <a:ln>
            <a:miter lim="800000"/>
            <a:headEnd/>
            <a:tailEnd/>
          </a:ln>
        </p:spPr>
        <p:txBody>
          <a:bodyPr/>
          <a:lstStyle/>
          <a:p>
            <a:fld id="{A51B880F-2E80-4011-A7C0-6857C34B1E9C}" type="slidenum">
              <a:rPr lang="th-TH" sz="1800" smtClean="0"/>
              <a:pPr/>
              <a:t>97</a:t>
            </a:fld>
            <a:endParaRPr lang="th-TH" smtClean="0"/>
          </a:p>
        </p:txBody>
      </p:sp>
      <p:graphicFrame>
        <p:nvGraphicFramePr>
          <p:cNvPr id="5" name="ไดอะแกรม 4"/>
          <p:cNvGraphicFramePr/>
          <p:nvPr/>
        </p:nvGraphicFramePr>
        <p:xfrm>
          <a:off x="1524000" y="16130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2" name="TextBox 5"/>
          <p:cNvSpPr txBox="1">
            <a:spLocks noChangeArrowheads="1"/>
          </p:cNvSpPr>
          <p:nvPr/>
        </p:nvSpPr>
        <p:spPr bwMode="auto">
          <a:xfrm>
            <a:off x="3635375" y="4221163"/>
            <a:ext cx="1943100" cy="738187"/>
          </a:xfrm>
          <a:prstGeom prst="rect">
            <a:avLst/>
          </a:prstGeom>
          <a:noFill/>
          <a:ln w="9525">
            <a:noFill/>
            <a:miter lim="800000"/>
            <a:headEnd/>
            <a:tailEnd/>
          </a:ln>
        </p:spPr>
        <p:txBody>
          <a:bodyPr>
            <a:spAutoFit/>
          </a:bodyPr>
          <a:lstStyle/>
          <a:p>
            <a:pPr algn="ctr"/>
            <a:r>
              <a:rPr lang="en-US" sz="1400" b="1">
                <a:solidFill>
                  <a:srgbClr val="FF0000"/>
                </a:solidFill>
                <a:latin typeface="Tahoma" pitchFamily="34" charset="0"/>
                <a:cs typeface="Tahoma" pitchFamily="34" charset="0"/>
              </a:rPr>
              <a:t>Strategic STI Infrastructure for National Projects</a:t>
            </a:r>
            <a:endParaRPr lang="th-TH" sz="1400" b="1">
              <a:solidFill>
                <a:srgbClr val="FF0000"/>
              </a:solidFill>
              <a:latin typeface="Tahoma" pitchFamily="34" charset="0"/>
              <a:cs typeface="Tahoma" pitchFamily="34" charset="0"/>
            </a:endParaRPr>
          </a:p>
        </p:txBody>
      </p:sp>
      <p:sp>
        <p:nvSpPr>
          <p:cNvPr id="22533" name="TextBox 6"/>
          <p:cNvSpPr txBox="1">
            <a:spLocks noChangeArrowheads="1"/>
          </p:cNvSpPr>
          <p:nvPr/>
        </p:nvSpPr>
        <p:spPr bwMode="auto">
          <a:xfrm>
            <a:off x="4500563" y="2924175"/>
            <a:ext cx="1944687" cy="523875"/>
          </a:xfrm>
          <a:prstGeom prst="rect">
            <a:avLst/>
          </a:prstGeom>
          <a:noFill/>
          <a:ln w="9525">
            <a:noFill/>
            <a:miter lim="800000"/>
            <a:headEnd/>
            <a:tailEnd/>
          </a:ln>
        </p:spPr>
        <p:txBody>
          <a:bodyPr>
            <a:spAutoFit/>
          </a:bodyPr>
          <a:lstStyle/>
          <a:p>
            <a:pPr algn="ctr"/>
            <a:r>
              <a:rPr lang="en-US" sz="1400" b="1">
                <a:solidFill>
                  <a:srgbClr val="FF0000"/>
                </a:solidFill>
                <a:latin typeface="Tahoma" pitchFamily="34" charset="0"/>
                <a:cs typeface="Tahoma" pitchFamily="34" charset="0"/>
              </a:rPr>
              <a:t>Regional and </a:t>
            </a:r>
          </a:p>
          <a:p>
            <a:pPr algn="ctr"/>
            <a:r>
              <a:rPr lang="en-US" sz="1400" b="1">
                <a:solidFill>
                  <a:srgbClr val="FF0000"/>
                </a:solidFill>
                <a:latin typeface="Tahoma" pitchFamily="34" charset="0"/>
                <a:cs typeface="Tahoma" pitchFamily="34" charset="0"/>
              </a:rPr>
              <a:t>Sectoral Growth</a:t>
            </a:r>
            <a:endParaRPr lang="th-TH" sz="1400" b="1">
              <a:solidFill>
                <a:srgbClr val="FF0000"/>
              </a:solidFill>
              <a:latin typeface="Tahoma" pitchFamily="34" charset="0"/>
              <a:cs typeface="Tahoma" pitchFamily="34" charset="0"/>
            </a:endParaRPr>
          </a:p>
        </p:txBody>
      </p:sp>
      <p:sp>
        <p:nvSpPr>
          <p:cNvPr id="22534" name="TextBox 7"/>
          <p:cNvSpPr txBox="1">
            <a:spLocks noChangeArrowheads="1"/>
          </p:cNvSpPr>
          <p:nvPr/>
        </p:nvSpPr>
        <p:spPr bwMode="auto">
          <a:xfrm>
            <a:off x="2627313" y="2781300"/>
            <a:ext cx="2195512" cy="738188"/>
          </a:xfrm>
          <a:prstGeom prst="rect">
            <a:avLst/>
          </a:prstGeom>
          <a:noFill/>
          <a:ln w="9525">
            <a:noFill/>
            <a:miter lim="800000"/>
            <a:headEnd/>
            <a:tailEnd/>
          </a:ln>
        </p:spPr>
        <p:txBody>
          <a:bodyPr>
            <a:spAutoFit/>
          </a:bodyPr>
          <a:lstStyle/>
          <a:p>
            <a:pPr algn="ctr"/>
            <a:r>
              <a:rPr lang="en-US" sz="1400" b="1">
                <a:solidFill>
                  <a:srgbClr val="FF0000"/>
                </a:solidFill>
                <a:latin typeface="Tahoma" pitchFamily="34" charset="0"/>
                <a:cs typeface="Tahoma" pitchFamily="34" charset="0"/>
              </a:rPr>
              <a:t>Productivity Improvement &amp;</a:t>
            </a:r>
          </a:p>
          <a:p>
            <a:pPr algn="ctr"/>
            <a:r>
              <a:rPr lang="en-US" sz="1400" b="1">
                <a:solidFill>
                  <a:srgbClr val="FF0000"/>
                </a:solidFill>
                <a:latin typeface="Tahoma" pitchFamily="34" charset="0"/>
                <a:cs typeface="Tahoma" pitchFamily="34" charset="0"/>
              </a:rPr>
              <a:t>Commercialization</a:t>
            </a:r>
            <a:endParaRPr lang="th-TH" sz="1400" b="1">
              <a:solidFill>
                <a:srgbClr val="FF0000"/>
              </a:solidFill>
              <a:latin typeface="Tahoma" pitchFamily="34" charset="0"/>
              <a:cs typeface="Tahoma" pitchFamily="34" charset="0"/>
            </a:endParaRPr>
          </a:p>
        </p:txBody>
      </p:sp>
      <p:sp>
        <p:nvSpPr>
          <p:cNvPr id="9" name="สี่เหลี่ยมมุมมน 8"/>
          <p:cNvSpPr/>
          <p:nvPr/>
        </p:nvSpPr>
        <p:spPr>
          <a:xfrm>
            <a:off x="1547813" y="2133600"/>
            <a:ext cx="1152525" cy="719138"/>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schemeClr val="tx1"/>
                </a:solidFill>
                <a:latin typeface="Tahoma" pitchFamily="34" charset="0"/>
                <a:cs typeface="Tahoma" pitchFamily="34" charset="0"/>
              </a:rPr>
              <a:t>SMEs Technical Capability</a:t>
            </a:r>
            <a:endParaRPr lang="th-TH" sz="1400" dirty="0">
              <a:solidFill>
                <a:schemeClr val="tx1"/>
              </a:solidFill>
              <a:latin typeface="Tahoma" pitchFamily="34" charset="0"/>
              <a:cs typeface="Tahoma" pitchFamily="34" charset="0"/>
            </a:endParaRPr>
          </a:p>
        </p:txBody>
      </p:sp>
      <p:sp>
        <p:nvSpPr>
          <p:cNvPr id="10" name="สี่เหลี่ยมมุมมน 9"/>
          <p:cNvSpPr/>
          <p:nvPr/>
        </p:nvSpPr>
        <p:spPr>
          <a:xfrm>
            <a:off x="2555875" y="1196975"/>
            <a:ext cx="1152525" cy="719138"/>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a:solidFill>
                  <a:schemeClr val="tx1"/>
                </a:solidFill>
                <a:latin typeface="Tahoma" pitchFamily="34" charset="0"/>
                <a:cs typeface="Tahoma" pitchFamily="34" charset="0"/>
              </a:rPr>
              <a:t>Pilot Plants</a:t>
            </a:r>
            <a:endParaRPr lang="th-TH" sz="1400">
              <a:solidFill>
                <a:schemeClr val="tx1"/>
              </a:solidFill>
              <a:latin typeface="Tahoma" pitchFamily="34" charset="0"/>
              <a:cs typeface="Tahoma" pitchFamily="34" charset="0"/>
            </a:endParaRPr>
          </a:p>
        </p:txBody>
      </p:sp>
      <p:sp>
        <p:nvSpPr>
          <p:cNvPr id="11" name="สี่เหลี่ยมมุมมน 10"/>
          <p:cNvSpPr/>
          <p:nvPr/>
        </p:nvSpPr>
        <p:spPr>
          <a:xfrm>
            <a:off x="1331913" y="3068638"/>
            <a:ext cx="1152525" cy="720725"/>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a:solidFill>
                  <a:schemeClr val="tx1"/>
                </a:solidFill>
                <a:latin typeface="Tahoma" pitchFamily="34" charset="0"/>
                <a:cs typeface="Tahoma" pitchFamily="34" charset="0"/>
              </a:rPr>
              <a:t>Translational Research Fund</a:t>
            </a:r>
            <a:endParaRPr lang="th-TH" sz="1400">
              <a:solidFill>
                <a:schemeClr val="tx1"/>
              </a:solidFill>
              <a:latin typeface="Tahoma" pitchFamily="34" charset="0"/>
              <a:cs typeface="Tahoma" pitchFamily="34" charset="0"/>
            </a:endParaRPr>
          </a:p>
        </p:txBody>
      </p:sp>
      <p:sp>
        <p:nvSpPr>
          <p:cNvPr id="22" name="สี่เหลี่ยมมุมมน 21"/>
          <p:cNvSpPr/>
          <p:nvPr/>
        </p:nvSpPr>
        <p:spPr>
          <a:xfrm>
            <a:off x="6300788" y="1844675"/>
            <a:ext cx="1150937" cy="720725"/>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schemeClr val="tx1"/>
                </a:solidFill>
                <a:latin typeface="Tahoma" pitchFamily="34" charset="0"/>
                <a:cs typeface="Tahoma" pitchFamily="34" charset="0"/>
              </a:rPr>
              <a:t>Science Parks</a:t>
            </a:r>
            <a:endParaRPr lang="th-TH" sz="1400" dirty="0">
              <a:solidFill>
                <a:schemeClr val="tx1"/>
              </a:solidFill>
              <a:latin typeface="Tahoma" pitchFamily="34" charset="0"/>
              <a:cs typeface="Tahoma" pitchFamily="34" charset="0"/>
            </a:endParaRPr>
          </a:p>
        </p:txBody>
      </p:sp>
      <p:sp>
        <p:nvSpPr>
          <p:cNvPr id="30" name="สี่เหลี่ยมมุมมน 29"/>
          <p:cNvSpPr/>
          <p:nvPr/>
        </p:nvSpPr>
        <p:spPr>
          <a:xfrm>
            <a:off x="6084888" y="4868863"/>
            <a:ext cx="1150937" cy="720725"/>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schemeClr val="tx1"/>
                </a:solidFill>
                <a:latin typeface="Tahoma" pitchFamily="34" charset="0"/>
                <a:cs typeface="Tahoma" pitchFamily="34" charset="0"/>
              </a:rPr>
              <a:t>Knowledge Industry</a:t>
            </a:r>
            <a:endParaRPr lang="th-TH" sz="1400" dirty="0">
              <a:solidFill>
                <a:schemeClr val="tx1"/>
              </a:solidFill>
              <a:latin typeface="Tahoma" pitchFamily="34" charset="0"/>
              <a:cs typeface="Tahoma" pitchFamily="34" charset="0"/>
            </a:endParaRPr>
          </a:p>
        </p:txBody>
      </p:sp>
      <p:sp>
        <p:nvSpPr>
          <p:cNvPr id="31" name="สี่เหลี่ยมมุมมน 30"/>
          <p:cNvSpPr/>
          <p:nvPr/>
        </p:nvSpPr>
        <p:spPr>
          <a:xfrm>
            <a:off x="5435600" y="5732463"/>
            <a:ext cx="1152525" cy="720725"/>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schemeClr val="tx1"/>
                </a:solidFill>
                <a:latin typeface="Tahoma" pitchFamily="34" charset="0"/>
                <a:cs typeface="Tahoma" pitchFamily="34" charset="0"/>
              </a:rPr>
              <a:t>Agriculture</a:t>
            </a:r>
          </a:p>
          <a:p>
            <a:pPr algn="ctr">
              <a:defRPr/>
            </a:pPr>
            <a:r>
              <a:rPr lang="en-US" sz="1400" dirty="0">
                <a:solidFill>
                  <a:schemeClr val="tx1"/>
                </a:solidFill>
                <a:latin typeface="Tahoma" pitchFamily="34" charset="0"/>
                <a:cs typeface="Tahoma" pitchFamily="34" charset="0"/>
              </a:rPr>
              <a:t>Infrastructure</a:t>
            </a:r>
            <a:endParaRPr lang="th-TH" sz="1400" dirty="0">
              <a:solidFill>
                <a:schemeClr val="tx1"/>
              </a:solidFill>
              <a:latin typeface="Tahoma" pitchFamily="34" charset="0"/>
              <a:cs typeface="Tahoma" pitchFamily="34" charset="0"/>
            </a:endParaRPr>
          </a:p>
        </p:txBody>
      </p:sp>
      <p:sp>
        <p:nvSpPr>
          <p:cNvPr id="32" name="สี่เหลี่ยมมุมมน 31"/>
          <p:cNvSpPr/>
          <p:nvPr/>
        </p:nvSpPr>
        <p:spPr>
          <a:xfrm>
            <a:off x="4211638" y="5732463"/>
            <a:ext cx="1152525" cy="720725"/>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schemeClr val="tx1"/>
                </a:solidFill>
                <a:latin typeface="Tahoma" pitchFamily="34" charset="0"/>
                <a:cs typeface="Tahoma" pitchFamily="34" charset="0"/>
              </a:rPr>
              <a:t>Rail System</a:t>
            </a:r>
            <a:endParaRPr lang="th-TH" sz="1400" dirty="0">
              <a:solidFill>
                <a:schemeClr val="tx1"/>
              </a:solidFill>
              <a:latin typeface="Tahoma" pitchFamily="34" charset="0"/>
              <a:cs typeface="Tahoma" pitchFamily="34" charset="0"/>
            </a:endParaRPr>
          </a:p>
        </p:txBody>
      </p:sp>
      <p:sp>
        <p:nvSpPr>
          <p:cNvPr id="33" name="สี่เหลี่ยมมุมมน 32"/>
          <p:cNvSpPr/>
          <p:nvPr/>
        </p:nvSpPr>
        <p:spPr>
          <a:xfrm>
            <a:off x="2916238" y="5732463"/>
            <a:ext cx="1150937" cy="720725"/>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a:solidFill>
                  <a:schemeClr val="tx1"/>
                </a:solidFill>
                <a:latin typeface="Tahoma" pitchFamily="34" charset="0"/>
                <a:cs typeface="Tahoma" pitchFamily="34" charset="0"/>
              </a:rPr>
              <a:t>Strategic Computing</a:t>
            </a:r>
            <a:endParaRPr lang="th-TH" sz="1400">
              <a:solidFill>
                <a:schemeClr val="tx1"/>
              </a:solidFill>
              <a:latin typeface="Tahoma" pitchFamily="34" charset="0"/>
              <a:cs typeface="Tahoma" pitchFamily="34" charset="0"/>
            </a:endParaRPr>
          </a:p>
        </p:txBody>
      </p:sp>
      <p:sp>
        <p:nvSpPr>
          <p:cNvPr id="34" name="สี่เหลี่ยมมุมมน 33"/>
          <p:cNvSpPr/>
          <p:nvPr/>
        </p:nvSpPr>
        <p:spPr>
          <a:xfrm>
            <a:off x="1979613" y="4868863"/>
            <a:ext cx="1152525" cy="720725"/>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schemeClr val="tx1"/>
                </a:solidFill>
                <a:latin typeface="Tahoma" pitchFamily="34" charset="0"/>
                <a:cs typeface="Tahoma" pitchFamily="34" charset="0"/>
              </a:rPr>
              <a:t>Green</a:t>
            </a:r>
          </a:p>
          <a:p>
            <a:pPr algn="ctr">
              <a:defRPr/>
            </a:pPr>
            <a:r>
              <a:rPr lang="en-US" sz="1400" dirty="0">
                <a:solidFill>
                  <a:schemeClr val="tx1"/>
                </a:solidFill>
                <a:latin typeface="Tahoma" pitchFamily="34" charset="0"/>
                <a:cs typeface="Tahoma" pitchFamily="34" charset="0"/>
              </a:rPr>
              <a:t>Industry</a:t>
            </a:r>
            <a:endParaRPr lang="th-TH" sz="1400" dirty="0">
              <a:solidFill>
                <a:schemeClr val="tx1"/>
              </a:solidFill>
              <a:latin typeface="Tahoma" pitchFamily="34" charset="0"/>
              <a:cs typeface="Tahoma" pitchFamily="34" charset="0"/>
            </a:endParaRPr>
          </a:p>
        </p:txBody>
      </p:sp>
      <p:cxnSp>
        <p:nvCxnSpPr>
          <p:cNvPr id="39" name="ตัวเชื่อมต่อตรง 38"/>
          <p:cNvCxnSpPr/>
          <p:nvPr/>
        </p:nvCxnSpPr>
        <p:spPr>
          <a:xfrm flipH="1" flipV="1">
            <a:off x="2700338" y="2492375"/>
            <a:ext cx="215900"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ตัวเชื่อมต่อตรง 40"/>
          <p:cNvCxnSpPr/>
          <p:nvPr/>
        </p:nvCxnSpPr>
        <p:spPr>
          <a:xfrm flipH="1" flipV="1">
            <a:off x="3203575" y="1916113"/>
            <a:ext cx="144463" cy="2174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ตัวเชื่อมต่อตรง 42"/>
          <p:cNvCxnSpPr>
            <a:endCxn id="11" idx="3"/>
          </p:cNvCxnSpPr>
          <p:nvPr/>
        </p:nvCxnSpPr>
        <p:spPr>
          <a:xfrm flipH="1">
            <a:off x="2484438" y="3429000"/>
            <a:ext cx="215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ตัวเชื่อมต่อตรง 48"/>
          <p:cNvCxnSpPr>
            <a:endCxn id="77" idx="3"/>
          </p:cNvCxnSpPr>
          <p:nvPr/>
        </p:nvCxnSpPr>
        <p:spPr>
          <a:xfrm flipV="1">
            <a:off x="7235825" y="1697038"/>
            <a:ext cx="239713" cy="147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ตัวเชื่อมต่อตรง 51"/>
          <p:cNvCxnSpPr>
            <a:endCxn id="30" idx="1"/>
          </p:cNvCxnSpPr>
          <p:nvPr/>
        </p:nvCxnSpPr>
        <p:spPr>
          <a:xfrm>
            <a:off x="5795963" y="5013325"/>
            <a:ext cx="288925"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ตัวเชื่อมต่อตรง 53"/>
          <p:cNvCxnSpPr>
            <a:endCxn id="34" idx="3"/>
          </p:cNvCxnSpPr>
          <p:nvPr/>
        </p:nvCxnSpPr>
        <p:spPr>
          <a:xfrm flipH="1">
            <a:off x="3132138" y="5084763"/>
            <a:ext cx="287337" cy="144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ตัวเชื่อมต่อตรง 55"/>
          <p:cNvCxnSpPr>
            <a:endCxn id="33" idx="0"/>
          </p:cNvCxnSpPr>
          <p:nvPr/>
        </p:nvCxnSpPr>
        <p:spPr>
          <a:xfrm flipH="1">
            <a:off x="3492500" y="5373688"/>
            <a:ext cx="358775" cy="358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ตัวเชื่อมต่อตรง 57"/>
          <p:cNvCxnSpPr>
            <a:endCxn id="32" idx="0"/>
          </p:cNvCxnSpPr>
          <p:nvPr/>
        </p:nvCxnSpPr>
        <p:spPr>
          <a:xfrm>
            <a:off x="4787900" y="5445125"/>
            <a:ext cx="0" cy="287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ตัวเชื่อมต่อตรง 59"/>
          <p:cNvCxnSpPr/>
          <p:nvPr/>
        </p:nvCxnSpPr>
        <p:spPr>
          <a:xfrm>
            <a:off x="5435600" y="5300663"/>
            <a:ext cx="360363" cy="4318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วงรี 25"/>
          <p:cNvSpPr/>
          <p:nvPr/>
        </p:nvSpPr>
        <p:spPr>
          <a:xfrm>
            <a:off x="468313" y="1412875"/>
            <a:ext cx="1366837"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solidFill>
                  <a:schemeClr val="tx1"/>
                </a:solidFill>
                <a:latin typeface="Tahoma" pitchFamily="34" charset="0"/>
                <a:cs typeface="Tahoma" pitchFamily="34" charset="0"/>
              </a:rPr>
              <a:t>Germplasm</a:t>
            </a:r>
            <a:r>
              <a:rPr lang="en-US" sz="1200" dirty="0">
                <a:solidFill>
                  <a:schemeClr val="tx1"/>
                </a:solidFill>
                <a:latin typeface="Tahoma" pitchFamily="34" charset="0"/>
                <a:cs typeface="Tahoma" pitchFamily="34" charset="0"/>
              </a:rPr>
              <a:t> Bank</a:t>
            </a:r>
            <a:endParaRPr lang="th-TH" sz="1200" dirty="0">
              <a:solidFill>
                <a:schemeClr val="tx1"/>
              </a:solidFill>
              <a:latin typeface="Tahoma" pitchFamily="34" charset="0"/>
              <a:cs typeface="Tahoma" pitchFamily="34" charset="0"/>
            </a:endParaRPr>
          </a:p>
        </p:txBody>
      </p:sp>
      <p:sp>
        <p:nvSpPr>
          <p:cNvPr id="27" name="วงรี 26"/>
          <p:cNvSpPr/>
          <p:nvPr/>
        </p:nvSpPr>
        <p:spPr>
          <a:xfrm>
            <a:off x="250825" y="2205038"/>
            <a:ext cx="1038225"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a:solidFill>
                  <a:schemeClr val="tx1"/>
                </a:solidFill>
                <a:latin typeface="Tahoma" pitchFamily="34" charset="0"/>
                <a:cs typeface="Tahoma" pitchFamily="34" charset="0"/>
              </a:rPr>
              <a:t>T_RACE</a:t>
            </a:r>
            <a:endParaRPr lang="th-TH" sz="1200">
              <a:solidFill>
                <a:schemeClr val="tx1"/>
              </a:solidFill>
              <a:latin typeface="Tahoma" pitchFamily="34" charset="0"/>
              <a:cs typeface="Tahoma" pitchFamily="34" charset="0"/>
            </a:endParaRPr>
          </a:p>
        </p:txBody>
      </p:sp>
      <p:sp>
        <p:nvSpPr>
          <p:cNvPr id="28" name="วงรี 27"/>
          <p:cNvSpPr/>
          <p:nvPr/>
        </p:nvSpPr>
        <p:spPr>
          <a:xfrm>
            <a:off x="539750" y="4581525"/>
            <a:ext cx="1223963"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ahoma" pitchFamily="34" charset="0"/>
                <a:cs typeface="Tahoma" pitchFamily="34" charset="0"/>
              </a:rPr>
              <a:t>Life Cycle Inventory</a:t>
            </a:r>
            <a:endParaRPr lang="th-TH" sz="1200" dirty="0">
              <a:solidFill>
                <a:schemeClr val="tx1"/>
              </a:solidFill>
              <a:latin typeface="Tahoma" pitchFamily="34" charset="0"/>
              <a:cs typeface="Tahoma" pitchFamily="34" charset="0"/>
            </a:endParaRPr>
          </a:p>
        </p:txBody>
      </p:sp>
      <p:sp>
        <p:nvSpPr>
          <p:cNvPr id="29" name="วงรี 28"/>
          <p:cNvSpPr/>
          <p:nvPr/>
        </p:nvSpPr>
        <p:spPr>
          <a:xfrm>
            <a:off x="611188" y="5300663"/>
            <a:ext cx="1081087"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chemeClr val="tx1"/>
                </a:solidFill>
                <a:latin typeface="Tahoma" pitchFamily="34" charset="0"/>
                <a:cs typeface="Tahoma" pitchFamily="34" charset="0"/>
              </a:rPr>
              <a:t>Biomass for Energy</a:t>
            </a:r>
            <a:endParaRPr lang="th-TH" sz="1200" dirty="0">
              <a:solidFill>
                <a:schemeClr val="tx1"/>
              </a:solidFill>
              <a:latin typeface="Tahoma" pitchFamily="34" charset="0"/>
              <a:cs typeface="Tahoma" pitchFamily="34" charset="0"/>
            </a:endParaRPr>
          </a:p>
        </p:txBody>
      </p:sp>
      <p:sp>
        <p:nvSpPr>
          <p:cNvPr id="40" name="วงรี 39"/>
          <p:cNvSpPr/>
          <p:nvPr/>
        </p:nvSpPr>
        <p:spPr>
          <a:xfrm>
            <a:off x="7380288" y="4365625"/>
            <a:ext cx="1079500"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chemeClr val="tx1"/>
                </a:solidFill>
                <a:latin typeface="Tahoma" pitchFamily="34" charset="0"/>
                <a:cs typeface="Tahoma" pitchFamily="34" charset="0"/>
              </a:rPr>
              <a:t>ASEAN STI</a:t>
            </a:r>
          </a:p>
          <a:p>
            <a:pPr algn="ctr">
              <a:defRPr/>
            </a:pPr>
            <a:r>
              <a:rPr lang="en-US" sz="1200" dirty="0">
                <a:solidFill>
                  <a:schemeClr val="tx1"/>
                </a:solidFill>
                <a:latin typeface="Tahoma" pitchFamily="34" charset="0"/>
                <a:cs typeface="Tahoma" pitchFamily="34" charset="0"/>
              </a:rPr>
              <a:t>Center</a:t>
            </a:r>
            <a:endParaRPr lang="th-TH" sz="1200" dirty="0">
              <a:solidFill>
                <a:schemeClr val="tx1"/>
              </a:solidFill>
              <a:latin typeface="Tahoma" pitchFamily="34" charset="0"/>
              <a:cs typeface="Tahoma" pitchFamily="34" charset="0"/>
            </a:endParaRPr>
          </a:p>
        </p:txBody>
      </p:sp>
      <p:sp>
        <p:nvSpPr>
          <p:cNvPr id="42" name="วงรี 41"/>
          <p:cNvSpPr/>
          <p:nvPr/>
        </p:nvSpPr>
        <p:spPr>
          <a:xfrm>
            <a:off x="7451725" y="5013325"/>
            <a:ext cx="1081088"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chemeClr val="tx1"/>
                </a:solidFill>
                <a:latin typeface="Tahoma" pitchFamily="34" charset="0"/>
                <a:cs typeface="Tahoma" pitchFamily="34" charset="0"/>
              </a:rPr>
              <a:t>Risk &amp; Foresight</a:t>
            </a:r>
            <a:endParaRPr lang="th-TH" sz="1200" dirty="0">
              <a:solidFill>
                <a:schemeClr val="tx1"/>
              </a:solidFill>
              <a:latin typeface="Tahoma" pitchFamily="34" charset="0"/>
              <a:cs typeface="Tahoma" pitchFamily="34" charset="0"/>
            </a:endParaRPr>
          </a:p>
        </p:txBody>
      </p:sp>
      <p:sp>
        <p:nvSpPr>
          <p:cNvPr id="44" name="วงรี 43"/>
          <p:cNvSpPr/>
          <p:nvPr/>
        </p:nvSpPr>
        <p:spPr>
          <a:xfrm>
            <a:off x="7308850" y="5661025"/>
            <a:ext cx="1079500"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a:solidFill>
                  <a:schemeClr val="tx1"/>
                </a:solidFill>
                <a:latin typeface="Tahoma" pitchFamily="34" charset="0"/>
                <a:cs typeface="Tahoma" pitchFamily="34" charset="0"/>
              </a:rPr>
              <a:t>Learning Innovation</a:t>
            </a:r>
            <a:endParaRPr lang="th-TH" sz="1200">
              <a:solidFill>
                <a:schemeClr val="tx1"/>
              </a:solidFill>
              <a:latin typeface="Tahoma" pitchFamily="34" charset="0"/>
              <a:cs typeface="Tahoma" pitchFamily="34" charset="0"/>
            </a:endParaRPr>
          </a:p>
        </p:txBody>
      </p:sp>
      <p:sp>
        <p:nvSpPr>
          <p:cNvPr id="46" name="วงรี 45"/>
          <p:cNvSpPr/>
          <p:nvPr/>
        </p:nvSpPr>
        <p:spPr>
          <a:xfrm>
            <a:off x="6516688" y="2852738"/>
            <a:ext cx="1081087"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chemeClr val="tx1"/>
                </a:solidFill>
                <a:latin typeface="Tahoma" pitchFamily="34" charset="0"/>
                <a:cs typeface="Tahoma" pitchFamily="34" charset="0"/>
              </a:rPr>
              <a:t>Private Innovation Parks</a:t>
            </a:r>
            <a:endParaRPr lang="th-TH" sz="1200" dirty="0">
              <a:solidFill>
                <a:schemeClr val="tx1"/>
              </a:solidFill>
              <a:latin typeface="Tahoma" pitchFamily="34" charset="0"/>
              <a:cs typeface="Tahoma" pitchFamily="34" charset="0"/>
            </a:endParaRPr>
          </a:p>
        </p:txBody>
      </p:sp>
      <p:sp>
        <p:nvSpPr>
          <p:cNvPr id="47" name="วงรี 46"/>
          <p:cNvSpPr/>
          <p:nvPr/>
        </p:nvSpPr>
        <p:spPr>
          <a:xfrm>
            <a:off x="7667625" y="1916113"/>
            <a:ext cx="1081088"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err="1">
                <a:solidFill>
                  <a:schemeClr val="tx1"/>
                </a:solidFill>
                <a:latin typeface="Tahoma" pitchFamily="34" charset="0"/>
                <a:cs typeface="Tahoma" pitchFamily="34" charset="0"/>
              </a:rPr>
              <a:t>Halal</a:t>
            </a:r>
            <a:r>
              <a:rPr lang="en-US" sz="1200" dirty="0">
                <a:solidFill>
                  <a:schemeClr val="tx1"/>
                </a:solidFill>
                <a:latin typeface="Tahoma" pitchFamily="34" charset="0"/>
                <a:cs typeface="Tahoma" pitchFamily="34" charset="0"/>
              </a:rPr>
              <a:t> Park</a:t>
            </a:r>
            <a:endParaRPr lang="th-TH" sz="1200" dirty="0">
              <a:solidFill>
                <a:schemeClr val="tx1"/>
              </a:solidFill>
              <a:latin typeface="Tahoma" pitchFamily="34" charset="0"/>
              <a:cs typeface="Tahoma" pitchFamily="34" charset="0"/>
            </a:endParaRPr>
          </a:p>
        </p:txBody>
      </p:sp>
      <p:sp>
        <p:nvSpPr>
          <p:cNvPr id="48" name="วงรี 47"/>
          <p:cNvSpPr/>
          <p:nvPr/>
        </p:nvSpPr>
        <p:spPr>
          <a:xfrm>
            <a:off x="6300788" y="908050"/>
            <a:ext cx="1079500"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chemeClr val="tx1"/>
                </a:solidFill>
                <a:latin typeface="Tahoma" pitchFamily="34" charset="0"/>
                <a:cs typeface="Tahoma" pitchFamily="34" charset="0"/>
              </a:rPr>
              <a:t>Regional Science Parks</a:t>
            </a:r>
            <a:endParaRPr lang="th-TH" sz="1200" dirty="0">
              <a:solidFill>
                <a:schemeClr val="tx1"/>
              </a:solidFill>
              <a:latin typeface="Tahoma" pitchFamily="34" charset="0"/>
              <a:cs typeface="Tahoma" pitchFamily="34" charset="0"/>
            </a:endParaRPr>
          </a:p>
        </p:txBody>
      </p:sp>
      <p:cxnSp>
        <p:nvCxnSpPr>
          <p:cNvPr id="51" name="ตัวเชื่อมต่อตรง 50"/>
          <p:cNvCxnSpPr>
            <a:stCxn id="28" idx="5"/>
            <a:endCxn id="34" idx="1"/>
          </p:cNvCxnSpPr>
          <p:nvPr/>
        </p:nvCxnSpPr>
        <p:spPr>
          <a:xfrm>
            <a:off x="1584325" y="5073650"/>
            <a:ext cx="395288" cy="155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ตัวเชื่อมต่อตรง 54"/>
          <p:cNvCxnSpPr>
            <a:stCxn id="29" idx="6"/>
          </p:cNvCxnSpPr>
          <p:nvPr/>
        </p:nvCxnSpPr>
        <p:spPr>
          <a:xfrm flipV="1">
            <a:off x="1692275" y="5373688"/>
            <a:ext cx="287338"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ตัวเชื่อมต่อตรง 63"/>
          <p:cNvCxnSpPr>
            <a:stCxn id="27" idx="6"/>
            <a:endCxn id="9" idx="1"/>
          </p:cNvCxnSpPr>
          <p:nvPr/>
        </p:nvCxnSpPr>
        <p:spPr>
          <a:xfrm>
            <a:off x="1289050" y="2492375"/>
            <a:ext cx="258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a:stCxn id="26" idx="6"/>
          </p:cNvCxnSpPr>
          <p:nvPr/>
        </p:nvCxnSpPr>
        <p:spPr>
          <a:xfrm flipV="1">
            <a:off x="1835150" y="1700213"/>
            <a:ext cx="720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ตัวเชื่อมต่อตรง 69"/>
          <p:cNvCxnSpPr/>
          <p:nvPr/>
        </p:nvCxnSpPr>
        <p:spPr>
          <a:xfrm flipV="1">
            <a:off x="6732588" y="1484313"/>
            <a:ext cx="85725" cy="360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ตัวเชื่อมต่อตรง 71"/>
          <p:cNvCxnSpPr>
            <a:stCxn id="22" idx="3"/>
            <a:endCxn id="47" idx="2"/>
          </p:cNvCxnSpPr>
          <p:nvPr/>
        </p:nvCxnSpPr>
        <p:spPr>
          <a:xfrm>
            <a:off x="7451725" y="2205038"/>
            <a:ext cx="215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ตัวเชื่อมต่อตรง 74"/>
          <p:cNvCxnSpPr/>
          <p:nvPr/>
        </p:nvCxnSpPr>
        <p:spPr>
          <a:xfrm>
            <a:off x="6875463" y="2565400"/>
            <a:ext cx="0" cy="287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a:endCxn id="40" idx="2"/>
          </p:cNvCxnSpPr>
          <p:nvPr/>
        </p:nvCxnSpPr>
        <p:spPr>
          <a:xfrm flipV="1">
            <a:off x="7164388" y="4652963"/>
            <a:ext cx="215900"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ตัวเชื่อมต่อตรง 81"/>
          <p:cNvCxnSpPr>
            <a:stCxn id="30" idx="3"/>
          </p:cNvCxnSpPr>
          <p:nvPr/>
        </p:nvCxnSpPr>
        <p:spPr>
          <a:xfrm>
            <a:off x="7235825" y="5229225"/>
            <a:ext cx="215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ตัวเชื่อมต่อตรง 83"/>
          <p:cNvCxnSpPr>
            <a:endCxn id="44" idx="2"/>
          </p:cNvCxnSpPr>
          <p:nvPr/>
        </p:nvCxnSpPr>
        <p:spPr>
          <a:xfrm>
            <a:off x="7092950" y="5589588"/>
            <a:ext cx="215900" cy="360362"/>
          </a:xfrm>
          <a:prstGeom prst="line">
            <a:avLst/>
          </a:prstGeom>
        </p:spPr>
        <p:style>
          <a:lnRef idx="1">
            <a:schemeClr val="accent1"/>
          </a:lnRef>
          <a:fillRef idx="0">
            <a:schemeClr val="accent1"/>
          </a:fillRef>
          <a:effectRef idx="0">
            <a:schemeClr val="accent1"/>
          </a:effectRef>
          <a:fontRef idx="minor">
            <a:schemeClr val="tx1"/>
          </a:fontRef>
        </p:style>
      </p:cxnSp>
      <p:sp>
        <p:nvSpPr>
          <p:cNvPr id="22573" name="ชื่อเรื่อง 1"/>
          <p:cNvSpPr>
            <a:spLocks noGrp="1"/>
          </p:cNvSpPr>
          <p:nvPr>
            <p:ph type="title"/>
          </p:nvPr>
        </p:nvSpPr>
        <p:spPr>
          <a:xfrm>
            <a:off x="71438" y="-100013"/>
            <a:ext cx="8964612" cy="1143001"/>
          </a:xfrm>
        </p:spPr>
        <p:txBody>
          <a:bodyPr lIns="0" rIns="0"/>
          <a:lstStyle/>
          <a:p>
            <a:r>
              <a:rPr lang="th-TH" sz="2800" b="1" smtClean="0">
                <a:latin typeface="Tahoma" pitchFamily="34" charset="0"/>
                <a:cs typeface="Tahoma" pitchFamily="34" charset="0"/>
              </a:rPr>
              <a:t>โครงสร้างพื้นฐาน วทน. ที่จำเป็นต่อการแก้ปัญหาประเทศ</a:t>
            </a:r>
          </a:p>
        </p:txBody>
      </p:sp>
      <p:sp>
        <p:nvSpPr>
          <p:cNvPr id="53" name="วงรี 25"/>
          <p:cNvSpPr/>
          <p:nvPr/>
        </p:nvSpPr>
        <p:spPr>
          <a:xfrm>
            <a:off x="1042988" y="765175"/>
            <a:ext cx="1296987"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solidFill>
                  <a:schemeClr val="tx1"/>
                </a:solidFill>
                <a:latin typeface="Tahoma" pitchFamily="34" charset="0"/>
                <a:cs typeface="Tahoma" pitchFamily="34" charset="0"/>
              </a:rPr>
              <a:t>Theraputic</a:t>
            </a:r>
            <a:r>
              <a:rPr lang="en-US" sz="1200" dirty="0">
                <a:solidFill>
                  <a:schemeClr val="tx1"/>
                </a:solidFill>
                <a:latin typeface="Tahoma" pitchFamily="34" charset="0"/>
                <a:cs typeface="Tahoma" pitchFamily="34" charset="0"/>
              </a:rPr>
              <a:t> Protein</a:t>
            </a:r>
            <a:endParaRPr lang="th-TH" sz="1200" dirty="0">
              <a:solidFill>
                <a:schemeClr val="tx1"/>
              </a:solidFill>
              <a:latin typeface="Tahoma" pitchFamily="34" charset="0"/>
              <a:cs typeface="Tahoma" pitchFamily="34" charset="0"/>
            </a:endParaRPr>
          </a:p>
        </p:txBody>
      </p:sp>
      <p:sp>
        <p:nvSpPr>
          <p:cNvPr id="57" name="วงรี 25"/>
          <p:cNvSpPr/>
          <p:nvPr/>
        </p:nvSpPr>
        <p:spPr>
          <a:xfrm>
            <a:off x="3708400" y="692150"/>
            <a:ext cx="1152525"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ahoma" pitchFamily="34" charset="0"/>
                <a:cs typeface="Tahoma" pitchFamily="34" charset="0"/>
              </a:rPr>
              <a:t>Bio-Plastic</a:t>
            </a:r>
            <a:endParaRPr lang="th-TH" sz="1200" dirty="0">
              <a:solidFill>
                <a:schemeClr val="tx1"/>
              </a:solidFill>
              <a:latin typeface="Tahoma" pitchFamily="34" charset="0"/>
              <a:cs typeface="Tahoma" pitchFamily="34" charset="0"/>
            </a:endParaRPr>
          </a:p>
        </p:txBody>
      </p:sp>
      <p:sp>
        <p:nvSpPr>
          <p:cNvPr id="59" name="วงรี 25"/>
          <p:cNvSpPr/>
          <p:nvPr/>
        </p:nvSpPr>
        <p:spPr>
          <a:xfrm>
            <a:off x="4427538" y="1196975"/>
            <a:ext cx="1152525"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ahoma" pitchFamily="34" charset="0"/>
                <a:cs typeface="Tahoma" pitchFamily="34" charset="0"/>
              </a:rPr>
              <a:t>Bio-based Chemical</a:t>
            </a:r>
            <a:endParaRPr lang="th-TH" sz="1200" dirty="0">
              <a:solidFill>
                <a:schemeClr val="tx1"/>
              </a:solidFill>
              <a:latin typeface="Tahoma" pitchFamily="34" charset="0"/>
              <a:cs typeface="Tahoma" pitchFamily="34" charset="0"/>
            </a:endParaRPr>
          </a:p>
        </p:txBody>
      </p:sp>
      <p:cxnSp>
        <p:nvCxnSpPr>
          <p:cNvPr id="63" name="ตัวเชื่อมต่อตรง 66"/>
          <p:cNvCxnSpPr/>
          <p:nvPr/>
        </p:nvCxnSpPr>
        <p:spPr>
          <a:xfrm>
            <a:off x="2339975" y="1125538"/>
            <a:ext cx="215900"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ตัวเชื่อมต่อตรง 66"/>
          <p:cNvCxnSpPr/>
          <p:nvPr/>
        </p:nvCxnSpPr>
        <p:spPr>
          <a:xfrm flipV="1">
            <a:off x="3419475" y="1052513"/>
            <a:ext cx="288925" cy="144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ตัวเชื่อมต่อตรง 66"/>
          <p:cNvCxnSpPr>
            <a:stCxn id="10" idx="3"/>
          </p:cNvCxnSpPr>
          <p:nvPr/>
        </p:nvCxnSpPr>
        <p:spPr>
          <a:xfrm flipV="1">
            <a:off x="3708400" y="1485900"/>
            <a:ext cx="719138" cy="71438"/>
          </a:xfrm>
          <a:prstGeom prst="line">
            <a:avLst/>
          </a:prstGeom>
        </p:spPr>
        <p:style>
          <a:lnRef idx="1">
            <a:schemeClr val="accent1"/>
          </a:lnRef>
          <a:fillRef idx="0">
            <a:schemeClr val="accent1"/>
          </a:fillRef>
          <a:effectRef idx="0">
            <a:schemeClr val="accent1"/>
          </a:effectRef>
          <a:fontRef idx="minor">
            <a:schemeClr val="tx1"/>
          </a:fontRef>
        </p:style>
      </p:cxnSp>
      <p:sp>
        <p:nvSpPr>
          <p:cNvPr id="68" name="วงรี 39"/>
          <p:cNvSpPr/>
          <p:nvPr/>
        </p:nvSpPr>
        <p:spPr>
          <a:xfrm>
            <a:off x="6804025" y="3789363"/>
            <a:ext cx="1079500"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err="1">
                <a:solidFill>
                  <a:schemeClr val="tx1"/>
                </a:solidFill>
                <a:latin typeface="Tahoma" pitchFamily="34" charset="0"/>
                <a:cs typeface="Tahoma" pitchFamily="34" charset="0"/>
              </a:rPr>
              <a:t>Neuro</a:t>
            </a:r>
            <a:r>
              <a:rPr lang="en-US" sz="1200" dirty="0">
                <a:solidFill>
                  <a:schemeClr val="tx1"/>
                </a:solidFill>
                <a:latin typeface="Tahoma" pitchFamily="34" charset="0"/>
                <a:cs typeface="Tahoma" pitchFamily="34" charset="0"/>
              </a:rPr>
              <a:t>-science Innovation</a:t>
            </a:r>
          </a:p>
        </p:txBody>
      </p:sp>
      <p:sp>
        <p:nvSpPr>
          <p:cNvPr id="77" name="วงรี 47"/>
          <p:cNvSpPr/>
          <p:nvPr/>
        </p:nvSpPr>
        <p:spPr>
          <a:xfrm>
            <a:off x="7316788" y="1204913"/>
            <a:ext cx="1079500"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chemeClr val="tx1"/>
                </a:solidFill>
                <a:latin typeface="Tahoma" pitchFamily="34" charset="0"/>
                <a:cs typeface="Tahoma" pitchFamily="34" charset="0"/>
              </a:rPr>
              <a:t>Food Valley</a:t>
            </a:r>
            <a:endParaRPr lang="th-TH" sz="1200" dirty="0">
              <a:solidFill>
                <a:schemeClr val="tx1"/>
              </a:solidFill>
              <a:latin typeface="Tahoma" pitchFamily="34" charset="0"/>
              <a:cs typeface="Tahoma" pitchFamily="34" charset="0"/>
            </a:endParaRPr>
          </a:p>
        </p:txBody>
      </p:sp>
      <p:sp>
        <p:nvSpPr>
          <p:cNvPr id="80" name="วงรี 47"/>
          <p:cNvSpPr/>
          <p:nvPr/>
        </p:nvSpPr>
        <p:spPr>
          <a:xfrm>
            <a:off x="7812088" y="2708275"/>
            <a:ext cx="1079500"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dirty="0">
                <a:solidFill>
                  <a:schemeClr val="tx1"/>
                </a:solidFill>
                <a:latin typeface="Tahoma" pitchFamily="34" charset="0"/>
                <a:cs typeface="Tahoma" pitchFamily="34" charset="0"/>
              </a:rPr>
              <a:t>Space Park</a:t>
            </a:r>
            <a:endParaRPr lang="th-TH" sz="1200" dirty="0">
              <a:solidFill>
                <a:schemeClr val="tx1"/>
              </a:solidFill>
              <a:latin typeface="Tahoma" pitchFamily="34" charset="0"/>
              <a:cs typeface="Tahoma" pitchFamily="34" charset="0"/>
            </a:endParaRPr>
          </a:p>
        </p:txBody>
      </p:sp>
      <p:cxnSp>
        <p:nvCxnSpPr>
          <p:cNvPr id="81" name="ตัวเชื่อมต่อตรง 74"/>
          <p:cNvCxnSpPr/>
          <p:nvPr/>
        </p:nvCxnSpPr>
        <p:spPr>
          <a:xfrm>
            <a:off x="7451725" y="2492375"/>
            <a:ext cx="433388" cy="360363"/>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68313" y="0"/>
            <a:ext cx="8229600" cy="857250"/>
          </a:xfrm>
        </p:spPr>
        <p:txBody>
          <a:bodyPr/>
          <a:lstStyle/>
          <a:p>
            <a:pPr eaLnBrk="1" hangingPunct="1"/>
            <a:r>
              <a:rPr lang="th-TH" sz="3200" b="1" smtClean="0">
                <a:latin typeface="Tahoma" pitchFamily="34" charset="0"/>
                <a:cs typeface="Tahoma" pitchFamily="34" charset="0"/>
              </a:rPr>
              <a:t>โครงการจัดตั้งอุทยานวิทยาศาสตร์ภูมิภาค </a:t>
            </a:r>
          </a:p>
        </p:txBody>
      </p:sp>
      <p:sp>
        <p:nvSpPr>
          <p:cNvPr id="36867" name="Slide Number Placeholder 3"/>
          <p:cNvSpPr>
            <a:spLocks noGrp="1"/>
          </p:cNvSpPr>
          <p:nvPr>
            <p:ph type="sldNum" sz="quarter" idx="12"/>
          </p:nvPr>
        </p:nvSpPr>
        <p:spPr bwMode="auto">
          <a:noFill/>
          <a:ln>
            <a:miter lim="800000"/>
            <a:headEnd/>
            <a:tailEnd/>
          </a:ln>
        </p:spPr>
        <p:txBody>
          <a:bodyPr/>
          <a:lstStyle/>
          <a:p>
            <a:fld id="{35CA2059-AF2C-4D4D-BFF2-0E6031774110}" type="slidenum">
              <a:rPr lang="th-TH" smtClean="0"/>
              <a:pPr/>
              <a:t>98</a:t>
            </a:fld>
            <a:endParaRPr lang="th-TH" smtClean="0"/>
          </a:p>
        </p:txBody>
      </p:sp>
      <p:grpSp>
        <p:nvGrpSpPr>
          <p:cNvPr id="2" name="Group 28"/>
          <p:cNvGrpSpPr>
            <a:grpSpLocks/>
          </p:cNvGrpSpPr>
          <p:nvPr/>
        </p:nvGrpSpPr>
        <p:grpSpPr bwMode="auto">
          <a:xfrm>
            <a:off x="3000375" y="5214938"/>
            <a:ext cx="2928938" cy="1643062"/>
            <a:chOff x="2357422" y="1071546"/>
            <a:chExt cx="6786610" cy="3584588"/>
          </a:xfrm>
        </p:grpSpPr>
        <p:pic>
          <p:nvPicPr>
            <p:cNvPr id="36909" name="Picture 100"/>
            <p:cNvPicPr preferRelativeResize="0">
              <a:picLocks noChangeAspect="1" noChangeArrowheads="1"/>
            </p:cNvPicPr>
            <p:nvPr/>
          </p:nvPicPr>
          <p:blipFill>
            <a:blip r:embed="rId2" cstate="print"/>
            <a:srcRect/>
            <a:stretch>
              <a:fillRect/>
            </a:stretch>
          </p:blipFill>
          <p:spPr bwMode="auto">
            <a:xfrm>
              <a:off x="7072362" y="2947984"/>
              <a:ext cx="2071670" cy="1632879"/>
            </a:xfrm>
            <a:prstGeom prst="rect">
              <a:avLst/>
            </a:prstGeom>
            <a:solidFill>
              <a:srgbClr val="FFFFFF"/>
            </a:solidFill>
            <a:ln w="6350">
              <a:noFill/>
              <a:miter lim="800000"/>
              <a:headEnd/>
              <a:tailEnd/>
            </a:ln>
          </p:spPr>
        </p:pic>
        <p:pic>
          <p:nvPicPr>
            <p:cNvPr id="36910" name="Picture 107"/>
            <p:cNvPicPr preferRelativeResize="0">
              <a:picLocks noChangeAspect="1" noChangeArrowheads="1"/>
            </p:cNvPicPr>
            <p:nvPr/>
          </p:nvPicPr>
          <p:blipFill>
            <a:blip r:embed="rId3" cstate="print"/>
            <a:srcRect/>
            <a:stretch>
              <a:fillRect/>
            </a:stretch>
          </p:blipFill>
          <p:spPr bwMode="auto">
            <a:xfrm>
              <a:off x="4605338" y="1071546"/>
              <a:ext cx="2281238" cy="1800225"/>
            </a:xfrm>
            <a:prstGeom prst="rect">
              <a:avLst/>
            </a:prstGeom>
            <a:solidFill>
              <a:srgbClr val="FFFFFF"/>
            </a:solidFill>
            <a:ln w="9525">
              <a:noFill/>
              <a:miter lim="800000"/>
              <a:headEnd/>
              <a:tailEnd/>
            </a:ln>
          </p:spPr>
        </p:pic>
        <p:pic>
          <p:nvPicPr>
            <p:cNvPr id="36911" name="Picture 109"/>
            <p:cNvPicPr preferRelativeResize="0">
              <a:picLocks noChangeAspect="1" noChangeArrowheads="1"/>
            </p:cNvPicPr>
            <p:nvPr/>
          </p:nvPicPr>
          <p:blipFill>
            <a:blip r:embed="rId4" cstate="print"/>
            <a:srcRect/>
            <a:stretch>
              <a:fillRect/>
            </a:stretch>
          </p:blipFill>
          <p:spPr bwMode="auto">
            <a:xfrm>
              <a:off x="2571736" y="1142984"/>
              <a:ext cx="1957388" cy="1800225"/>
            </a:xfrm>
            <a:prstGeom prst="rect">
              <a:avLst/>
            </a:prstGeom>
            <a:solidFill>
              <a:srgbClr val="FFFFFF"/>
            </a:solidFill>
            <a:ln w="9525">
              <a:noFill/>
              <a:miter lim="800000"/>
              <a:headEnd/>
              <a:tailEnd/>
            </a:ln>
          </p:spPr>
        </p:pic>
        <p:pic>
          <p:nvPicPr>
            <p:cNvPr id="36912" name="Picture 113"/>
            <p:cNvPicPr preferRelativeResize="0">
              <a:picLocks noChangeAspect="1" noChangeArrowheads="1"/>
            </p:cNvPicPr>
            <p:nvPr/>
          </p:nvPicPr>
          <p:blipFill>
            <a:blip r:embed="rId5" cstate="print"/>
            <a:srcRect/>
            <a:stretch>
              <a:fillRect/>
            </a:stretch>
          </p:blipFill>
          <p:spPr bwMode="auto">
            <a:xfrm>
              <a:off x="7000893" y="1147746"/>
              <a:ext cx="2143108" cy="1665392"/>
            </a:xfrm>
            <a:prstGeom prst="rect">
              <a:avLst/>
            </a:prstGeom>
            <a:solidFill>
              <a:srgbClr val="FFFFFF"/>
            </a:solidFill>
            <a:ln w="6350">
              <a:noFill/>
              <a:miter lim="800000"/>
              <a:headEnd/>
              <a:tailEnd/>
            </a:ln>
          </p:spPr>
        </p:pic>
        <p:pic>
          <p:nvPicPr>
            <p:cNvPr id="36913" name="Picture 115"/>
            <p:cNvPicPr preferRelativeResize="0">
              <a:picLocks noChangeAspect="1" noChangeArrowheads="1"/>
            </p:cNvPicPr>
            <p:nvPr/>
          </p:nvPicPr>
          <p:blipFill>
            <a:blip r:embed="rId6" cstate="print"/>
            <a:srcRect/>
            <a:stretch>
              <a:fillRect/>
            </a:stretch>
          </p:blipFill>
          <p:spPr bwMode="auto">
            <a:xfrm>
              <a:off x="4714876" y="2857496"/>
              <a:ext cx="2252663" cy="1798638"/>
            </a:xfrm>
            <a:prstGeom prst="rect">
              <a:avLst/>
            </a:prstGeom>
            <a:solidFill>
              <a:srgbClr val="FFFFFF"/>
            </a:solidFill>
            <a:ln w="6350">
              <a:noFill/>
              <a:miter lim="800000"/>
              <a:headEnd/>
              <a:tailEnd/>
            </a:ln>
          </p:spPr>
        </p:pic>
        <p:pic>
          <p:nvPicPr>
            <p:cNvPr id="36914" name="Picture 120" descr="NESP_pic4_resized"/>
            <p:cNvPicPr>
              <a:picLocks noChangeAspect="1" noChangeArrowheads="1"/>
            </p:cNvPicPr>
            <p:nvPr/>
          </p:nvPicPr>
          <p:blipFill>
            <a:blip r:embed="rId7" cstate="print"/>
            <a:srcRect/>
            <a:stretch>
              <a:fillRect/>
            </a:stretch>
          </p:blipFill>
          <p:spPr bwMode="auto">
            <a:xfrm>
              <a:off x="2357422" y="3052417"/>
              <a:ext cx="2286016" cy="1519591"/>
            </a:xfrm>
            <a:prstGeom prst="rect">
              <a:avLst/>
            </a:prstGeom>
            <a:noFill/>
            <a:ln w="9525">
              <a:noFill/>
              <a:miter lim="800000"/>
              <a:headEnd/>
              <a:tailEnd/>
            </a:ln>
          </p:spPr>
        </p:pic>
      </p:grpSp>
      <p:pic>
        <p:nvPicPr>
          <p:cNvPr id="36" name="Content Placeholder 26"/>
          <p:cNvPicPr>
            <a:picLocks noGrp="1"/>
          </p:cNvPicPr>
          <p:nvPr>
            <p:ph idx="1"/>
          </p:nvPr>
        </p:nvPicPr>
        <p:blipFill>
          <a:blip r:embed="rId8" cstate="print"/>
          <a:srcRect/>
          <a:stretch>
            <a:fillRect/>
          </a:stretch>
        </p:blipFill>
        <p:spPr>
          <a:xfrm>
            <a:off x="71406" y="5214948"/>
            <a:ext cx="2928958" cy="1643076"/>
          </a:xfrm>
          <a:effectLst>
            <a:softEdge rad="112500"/>
          </a:effectLst>
        </p:spPr>
      </p:pic>
      <p:grpSp>
        <p:nvGrpSpPr>
          <p:cNvPr id="3" name="Group 36"/>
          <p:cNvGrpSpPr>
            <a:grpSpLocks/>
          </p:cNvGrpSpPr>
          <p:nvPr/>
        </p:nvGrpSpPr>
        <p:grpSpPr bwMode="auto">
          <a:xfrm>
            <a:off x="6000750" y="5154613"/>
            <a:ext cx="3143250" cy="1774825"/>
            <a:chOff x="3608504" y="928670"/>
            <a:chExt cx="4976564" cy="4941192"/>
          </a:xfrm>
        </p:grpSpPr>
        <p:pic>
          <p:nvPicPr>
            <p:cNvPr id="36901" name="Picture 14"/>
            <p:cNvPicPr>
              <a:picLocks noChangeArrowheads="1"/>
            </p:cNvPicPr>
            <p:nvPr/>
          </p:nvPicPr>
          <p:blipFill>
            <a:blip r:embed="rId9" cstate="print"/>
            <a:srcRect t="-883" r="-397" b="-1764"/>
            <a:stretch>
              <a:fillRect/>
            </a:stretch>
          </p:blipFill>
          <p:spPr bwMode="auto">
            <a:xfrm>
              <a:off x="3608504" y="1028600"/>
              <a:ext cx="1617340" cy="1581522"/>
            </a:xfrm>
            <a:prstGeom prst="rect">
              <a:avLst/>
            </a:prstGeom>
            <a:noFill/>
            <a:ln w="9525">
              <a:noFill/>
              <a:miter lim="800000"/>
              <a:headEnd/>
              <a:tailEnd/>
            </a:ln>
          </p:spPr>
        </p:pic>
        <p:pic>
          <p:nvPicPr>
            <p:cNvPr id="36902" name="Picture 11" descr="DSC02089.JPG"/>
            <p:cNvPicPr>
              <a:picLocks noChangeArrowheads="1"/>
            </p:cNvPicPr>
            <p:nvPr/>
          </p:nvPicPr>
          <p:blipFill>
            <a:blip r:embed="rId10" cstate="print"/>
            <a:srcRect l="-423" t="-797" r="-212" b="-1326"/>
            <a:stretch>
              <a:fillRect/>
            </a:stretch>
          </p:blipFill>
          <p:spPr bwMode="auto">
            <a:xfrm>
              <a:off x="5192680" y="986308"/>
              <a:ext cx="1800200" cy="1623814"/>
            </a:xfrm>
            <a:prstGeom prst="rect">
              <a:avLst/>
            </a:prstGeom>
            <a:noFill/>
            <a:ln w="9525">
              <a:noFill/>
              <a:miter lim="800000"/>
              <a:headEnd/>
              <a:tailEnd/>
            </a:ln>
          </p:spPr>
        </p:pic>
        <p:pic>
          <p:nvPicPr>
            <p:cNvPr id="36903" name="Picture 36" descr="Untitled-1"/>
            <p:cNvPicPr>
              <a:picLocks noChangeAspect="1" noChangeArrowheads="1"/>
            </p:cNvPicPr>
            <p:nvPr/>
          </p:nvPicPr>
          <p:blipFill>
            <a:blip r:embed="rId11" cstate="print"/>
            <a:srcRect/>
            <a:stretch>
              <a:fillRect/>
            </a:stretch>
          </p:blipFill>
          <p:spPr bwMode="auto">
            <a:xfrm>
              <a:off x="3714744" y="2571744"/>
              <a:ext cx="1440160" cy="1693013"/>
            </a:xfrm>
            <a:prstGeom prst="rect">
              <a:avLst/>
            </a:prstGeom>
            <a:noFill/>
            <a:ln w="9525">
              <a:noFill/>
              <a:miter lim="800000"/>
              <a:headEnd/>
              <a:tailEnd/>
            </a:ln>
          </p:spPr>
        </p:pic>
        <p:pic>
          <p:nvPicPr>
            <p:cNvPr id="36904" name="Picture 4" descr="1229414055yaninbedcom1"/>
            <p:cNvPicPr>
              <a:picLocks noChangeAspect="1" noChangeArrowheads="1"/>
            </p:cNvPicPr>
            <p:nvPr/>
          </p:nvPicPr>
          <p:blipFill>
            <a:blip r:embed="rId12" cstate="print"/>
            <a:srcRect l="4861"/>
            <a:stretch>
              <a:fillRect/>
            </a:stretch>
          </p:blipFill>
          <p:spPr bwMode="auto">
            <a:xfrm>
              <a:off x="4357686" y="4214818"/>
              <a:ext cx="2123728" cy="1616455"/>
            </a:xfrm>
            <a:prstGeom prst="rect">
              <a:avLst/>
            </a:prstGeom>
            <a:noFill/>
            <a:ln w="9525">
              <a:noFill/>
              <a:miter lim="800000"/>
              <a:headEnd/>
              <a:tailEnd/>
            </a:ln>
          </p:spPr>
        </p:pic>
        <p:pic>
          <p:nvPicPr>
            <p:cNvPr id="36905" name="Picture 12" descr="DSC02094.JPG"/>
            <p:cNvPicPr>
              <a:picLocks noChangeArrowheads="1"/>
            </p:cNvPicPr>
            <p:nvPr/>
          </p:nvPicPr>
          <p:blipFill>
            <a:blip r:embed="rId13" cstate="print"/>
            <a:srcRect/>
            <a:stretch>
              <a:fillRect/>
            </a:stretch>
          </p:blipFill>
          <p:spPr bwMode="auto">
            <a:xfrm>
              <a:off x="5143504" y="2500306"/>
              <a:ext cx="1872208" cy="1800200"/>
            </a:xfrm>
            <a:prstGeom prst="rect">
              <a:avLst/>
            </a:prstGeom>
            <a:noFill/>
            <a:ln w="9525">
              <a:noFill/>
              <a:miter lim="800000"/>
              <a:headEnd/>
              <a:tailEnd/>
            </a:ln>
          </p:spPr>
        </p:pic>
        <p:pic>
          <p:nvPicPr>
            <p:cNvPr id="36906" name="Picture 1"/>
            <p:cNvPicPr>
              <a:picLocks noChangeArrowheads="1"/>
            </p:cNvPicPr>
            <p:nvPr/>
          </p:nvPicPr>
          <p:blipFill>
            <a:blip r:embed="rId14" cstate="print"/>
            <a:srcRect l="-555" t="-142" r="-1112" b="-285"/>
            <a:stretch>
              <a:fillRect/>
            </a:stretch>
          </p:blipFill>
          <p:spPr bwMode="auto">
            <a:xfrm>
              <a:off x="7000892" y="928670"/>
              <a:ext cx="1584176" cy="1848669"/>
            </a:xfrm>
            <a:prstGeom prst="rect">
              <a:avLst/>
            </a:prstGeom>
            <a:noFill/>
            <a:ln w="9525">
              <a:noFill/>
              <a:miter lim="800000"/>
              <a:headEnd/>
              <a:tailEnd/>
            </a:ln>
          </p:spPr>
        </p:pic>
        <p:pic>
          <p:nvPicPr>
            <p:cNvPr id="36907" name="Picture 21" descr="หนอนแดง"/>
            <p:cNvPicPr>
              <a:picLocks noChangeAspect="1" noChangeArrowheads="1"/>
            </p:cNvPicPr>
            <p:nvPr/>
          </p:nvPicPr>
          <p:blipFill>
            <a:blip r:embed="rId15" cstate="print"/>
            <a:srcRect t="8492"/>
            <a:stretch>
              <a:fillRect/>
            </a:stretch>
          </p:blipFill>
          <p:spPr bwMode="auto">
            <a:xfrm>
              <a:off x="7000892" y="2786058"/>
              <a:ext cx="1584175" cy="1512168"/>
            </a:xfrm>
            <a:prstGeom prst="rect">
              <a:avLst/>
            </a:prstGeom>
            <a:noFill/>
            <a:ln w="15875">
              <a:noFill/>
              <a:miter lim="800000"/>
              <a:headEnd/>
              <a:tailEnd/>
            </a:ln>
          </p:spPr>
        </p:pic>
        <p:pic>
          <p:nvPicPr>
            <p:cNvPr id="36908" name="Picture 30" descr="k.jpg"/>
            <p:cNvPicPr>
              <a:picLocks noChangeAspect="1" noChangeArrowheads="1"/>
            </p:cNvPicPr>
            <p:nvPr/>
          </p:nvPicPr>
          <p:blipFill>
            <a:blip r:embed="rId16" cstate="print"/>
            <a:srcRect/>
            <a:stretch>
              <a:fillRect/>
            </a:stretch>
          </p:blipFill>
          <p:spPr bwMode="auto">
            <a:xfrm>
              <a:off x="6429388" y="4357694"/>
              <a:ext cx="1645105" cy="1512168"/>
            </a:xfrm>
            <a:prstGeom prst="rect">
              <a:avLst/>
            </a:prstGeom>
            <a:noFill/>
            <a:ln w="9525">
              <a:noFill/>
              <a:miter lim="800000"/>
              <a:headEnd/>
              <a:tailEnd/>
            </a:ln>
          </p:spPr>
        </p:pic>
      </p:grpSp>
      <p:graphicFrame>
        <p:nvGraphicFramePr>
          <p:cNvPr id="46" name="Content Placeholder 6"/>
          <p:cNvGraphicFramePr>
            <a:graphicFrameLocks noGrp="1"/>
          </p:cNvGraphicFramePr>
          <p:nvPr/>
        </p:nvGraphicFramePr>
        <p:xfrm>
          <a:off x="1857375" y="1558925"/>
          <a:ext cx="7215188" cy="3741420"/>
        </p:xfrm>
        <a:graphic>
          <a:graphicData uri="http://schemas.openxmlformats.org/drawingml/2006/table">
            <a:tbl>
              <a:tblPr/>
              <a:tblGrid>
                <a:gridCol w="2259013"/>
                <a:gridCol w="2770187"/>
                <a:gridCol w="2185988"/>
              </a:tblGrid>
              <a:tr h="30321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smtClean="0">
                          <a:ln>
                            <a:noFill/>
                          </a:ln>
                          <a:solidFill>
                            <a:srgbClr val="FFFFFF"/>
                          </a:solidFill>
                          <a:effectLst/>
                          <a:latin typeface="Tahoma" pitchFamily="34" charset="0"/>
                          <a:cs typeface="Tahoma" pitchFamily="34" charset="0"/>
                        </a:rPr>
                        <a:t>อุตสาหกรรมยุทธศาสตร์</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th-TH"/>
                    </a:p>
                  </a:txBody>
                  <a:tcPr/>
                </a:tc>
                <a:tc hMerge="1">
                  <a:txBody>
                    <a:bodyPr/>
                    <a:lstStyle/>
                    <a:p>
                      <a:endParaRPr lang="th-TH"/>
                    </a:p>
                  </a:txBody>
                  <a:tcPr/>
                </a:tc>
              </a:tr>
              <a:tr h="303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400" b="1" i="0" u="sng" strike="noStrike" cap="none" normalizeH="0" baseline="0" smtClean="0">
                          <a:ln>
                            <a:noFill/>
                          </a:ln>
                          <a:solidFill>
                            <a:srgbClr val="000000"/>
                          </a:solidFill>
                          <a:effectLst/>
                          <a:latin typeface="Tahoma" pitchFamily="34" charset="0"/>
                          <a:cs typeface="Tahoma" pitchFamily="34" charset="0"/>
                        </a:rPr>
                        <a:t>เหนือ</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400" b="1" i="0" u="sng" strike="noStrike" cap="none" normalizeH="0" baseline="0" smtClean="0">
                          <a:ln>
                            <a:noFill/>
                          </a:ln>
                          <a:solidFill>
                            <a:srgbClr val="000000"/>
                          </a:solidFill>
                          <a:effectLst/>
                          <a:latin typeface="Tahoma" pitchFamily="34" charset="0"/>
                          <a:cs typeface="Tahoma" pitchFamily="34" charset="0"/>
                        </a:rPr>
                        <a:t>ตะวันออกเฉียงเหนือ</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400" b="1" i="0" u="sng" strike="noStrike" cap="none" normalizeH="0" baseline="0" smtClean="0">
                          <a:ln>
                            <a:noFill/>
                          </a:ln>
                          <a:solidFill>
                            <a:srgbClr val="000000"/>
                          </a:solidFill>
                          <a:effectLst/>
                          <a:latin typeface="Tahoma" pitchFamily="34" charset="0"/>
                          <a:cs typeface="Tahoma" pitchFamily="34" charset="0"/>
                        </a:rPr>
                        <a:t>ใต้</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984375">
                <a:tc>
                  <a:txBody>
                    <a:bodyPr/>
                    <a:lstStyle/>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เกษตรและอาหาร </a:t>
                      </a:r>
                      <a:br>
                        <a:rPr kumimoji="0" lang="th-TH" sz="1400" b="1" i="0" u="none" strike="noStrike" cap="none" normalizeH="0" baseline="0" smtClean="0">
                          <a:ln>
                            <a:noFill/>
                          </a:ln>
                          <a:solidFill>
                            <a:srgbClr val="000000"/>
                          </a:solidFill>
                          <a:effectLst/>
                          <a:latin typeface="Tahoma" pitchFamily="34" charset="0"/>
                          <a:cs typeface="Tahoma" pitchFamily="34" charset="0"/>
                        </a:rPr>
                      </a:br>
                      <a:r>
                        <a:rPr kumimoji="0" lang="th-TH" sz="1400" b="0" i="0" u="none" strike="noStrike" cap="none" normalizeH="0" baseline="0" smtClean="0">
                          <a:ln>
                            <a:noFill/>
                          </a:ln>
                          <a:solidFill>
                            <a:srgbClr val="000000"/>
                          </a:solidFill>
                          <a:effectLst/>
                          <a:latin typeface="Tahoma" pitchFamily="34" charset="0"/>
                          <a:cs typeface="Tahoma" pitchFamily="34" charset="0"/>
                        </a:rPr>
                        <a:t>(พืช ผัก ผลไม้ในภาคเหนือ และข้าว)</a:t>
                      </a:r>
                    </a:p>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อิเลคทรอนิกส์และสารสนเทศ </a:t>
                      </a:r>
                      <a:br>
                        <a:rPr kumimoji="0" lang="th-TH" sz="1400" b="1" i="0" u="none" strike="noStrike" cap="none" normalizeH="0" baseline="0" smtClean="0">
                          <a:ln>
                            <a:noFill/>
                          </a:ln>
                          <a:solidFill>
                            <a:srgbClr val="000000"/>
                          </a:solidFill>
                          <a:effectLst/>
                          <a:latin typeface="Tahoma" pitchFamily="34" charset="0"/>
                          <a:cs typeface="Tahoma" pitchFamily="34" charset="0"/>
                        </a:rPr>
                      </a:br>
                      <a:r>
                        <a:rPr kumimoji="0" lang="th-TH" sz="1400" b="0" i="0" u="none" strike="noStrike" cap="none" normalizeH="0" baseline="0" smtClean="0">
                          <a:ln>
                            <a:noFill/>
                          </a:ln>
                          <a:solidFill>
                            <a:srgbClr val="000000"/>
                          </a:solidFill>
                          <a:effectLst/>
                          <a:latin typeface="Tahoma" pitchFamily="34" charset="0"/>
                          <a:cs typeface="Tahoma" pitchFamily="34" charset="0"/>
                        </a:rPr>
                        <a:t>(</a:t>
                      </a:r>
                      <a:r>
                        <a:rPr kumimoji="0" lang="en-US" sz="1400" b="0" i="0" u="none" strike="noStrike" cap="none" normalizeH="0" baseline="0" smtClean="0">
                          <a:ln>
                            <a:noFill/>
                          </a:ln>
                          <a:solidFill>
                            <a:srgbClr val="000000"/>
                          </a:solidFill>
                          <a:effectLst/>
                          <a:latin typeface="Tahoma" pitchFamily="34" charset="0"/>
                          <a:cs typeface="Tahoma" pitchFamily="34" charset="0"/>
                        </a:rPr>
                        <a:t>IT software &amp; digital content)</a:t>
                      </a:r>
                    </a:p>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การแพทย์ สุขภาพ และเทคโนโลยีชีวภาพ</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เกษตรและอาหาร</a:t>
                      </a:r>
                      <a:br>
                        <a:rPr kumimoji="0" lang="th-TH" sz="1400" b="1" i="0" u="none" strike="noStrike" cap="none" normalizeH="0" baseline="0" smtClean="0">
                          <a:ln>
                            <a:noFill/>
                          </a:ln>
                          <a:solidFill>
                            <a:srgbClr val="000000"/>
                          </a:solidFill>
                          <a:effectLst/>
                          <a:latin typeface="Tahoma" pitchFamily="34" charset="0"/>
                          <a:cs typeface="Tahoma" pitchFamily="34" charset="0"/>
                        </a:rPr>
                      </a:br>
                      <a:r>
                        <a:rPr kumimoji="0" lang="th-TH" sz="1400" b="0" i="0" u="none" strike="noStrike" cap="none" normalizeH="0" baseline="0" smtClean="0">
                          <a:ln>
                            <a:noFill/>
                          </a:ln>
                          <a:solidFill>
                            <a:srgbClr val="000000"/>
                          </a:solidFill>
                          <a:effectLst/>
                          <a:latin typeface="Tahoma" pitchFamily="34" charset="0"/>
                          <a:cs typeface="Tahoma" pitchFamily="34" charset="0"/>
                        </a:rPr>
                        <a:t>(ข้าว หม่อน สุกร ไก่ และไหม) </a:t>
                      </a:r>
                    </a:p>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พืชเศรษฐกิจและพืชพลังงาน </a:t>
                      </a:r>
                      <a:r>
                        <a:rPr kumimoji="0" lang="th-TH" sz="1400" b="0" i="0" u="none" strike="noStrike" cap="none" normalizeH="0" baseline="0" smtClean="0">
                          <a:ln>
                            <a:noFill/>
                          </a:ln>
                          <a:solidFill>
                            <a:srgbClr val="000000"/>
                          </a:solidFill>
                          <a:effectLst/>
                          <a:latin typeface="Tahoma" pitchFamily="34" charset="0"/>
                          <a:cs typeface="Tahoma" pitchFamily="34" charset="0"/>
                        </a:rPr>
                        <a:t/>
                      </a:r>
                      <a:br>
                        <a:rPr kumimoji="0" lang="th-TH" sz="1400" b="0" i="0" u="none" strike="noStrike" cap="none" normalizeH="0" baseline="0" smtClean="0">
                          <a:ln>
                            <a:noFill/>
                          </a:ln>
                          <a:solidFill>
                            <a:srgbClr val="000000"/>
                          </a:solidFill>
                          <a:effectLst/>
                          <a:latin typeface="Tahoma" pitchFamily="34" charset="0"/>
                          <a:cs typeface="Tahoma" pitchFamily="34" charset="0"/>
                        </a:rPr>
                      </a:br>
                      <a:r>
                        <a:rPr kumimoji="0" lang="th-TH" sz="1400" b="0" i="0" u="none" strike="noStrike" cap="none" normalizeH="0" baseline="0" smtClean="0">
                          <a:ln>
                            <a:noFill/>
                          </a:ln>
                          <a:solidFill>
                            <a:srgbClr val="000000"/>
                          </a:solidFill>
                          <a:effectLst/>
                          <a:latin typeface="Tahoma" pitchFamily="34" charset="0"/>
                          <a:cs typeface="Tahoma" pitchFamily="34" charset="0"/>
                        </a:rPr>
                        <a:t>(มันสำปะหลัง อ้อย)</a:t>
                      </a:r>
                      <a:endParaRPr kumimoji="0" lang="en-US" sz="1400" b="0" i="0" u="none" strike="noStrike" cap="none" normalizeH="0" baseline="0" smtClean="0">
                        <a:ln>
                          <a:noFill/>
                        </a:ln>
                        <a:solidFill>
                          <a:srgbClr val="000000"/>
                        </a:solidFill>
                        <a:effectLst/>
                        <a:latin typeface="Tahoma" pitchFamily="34" charset="0"/>
                        <a:cs typeface="Tahoma" pitchFamily="34" charset="0"/>
                      </a:endParaRPr>
                    </a:p>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อิเลคทรอนิกส์และสารสนเทศ </a:t>
                      </a:r>
                      <a:br>
                        <a:rPr kumimoji="0" lang="th-TH" sz="1400" b="1" i="0" u="none" strike="noStrike" cap="none" normalizeH="0" baseline="0" smtClean="0">
                          <a:ln>
                            <a:noFill/>
                          </a:ln>
                          <a:solidFill>
                            <a:srgbClr val="000000"/>
                          </a:solidFill>
                          <a:effectLst/>
                          <a:latin typeface="Tahoma" pitchFamily="34" charset="0"/>
                          <a:cs typeface="Tahoma" pitchFamily="34" charset="0"/>
                        </a:rPr>
                      </a:br>
                      <a:r>
                        <a:rPr kumimoji="0" lang="th-TH" sz="1400" b="0" i="0" u="none" strike="noStrike" cap="none" normalizeH="0" baseline="0" smtClean="0">
                          <a:ln>
                            <a:noFill/>
                          </a:ln>
                          <a:solidFill>
                            <a:srgbClr val="000000"/>
                          </a:solidFill>
                          <a:effectLst/>
                          <a:latin typeface="Tahoma" pitchFamily="34" charset="0"/>
                          <a:cs typeface="Tahoma" pitchFamily="34" charset="0"/>
                        </a:rPr>
                        <a:t>(</a:t>
                      </a:r>
                      <a:r>
                        <a:rPr kumimoji="0" lang="en-US" sz="1400" b="0" i="0" u="none" strike="noStrike" cap="none" normalizeH="0" baseline="0" smtClean="0">
                          <a:ln>
                            <a:noFill/>
                          </a:ln>
                          <a:solidFill>
                            <a:srgbClr val="000000"/>
                          </a:solidFill>
                          <a:effectLst/>
                          <a:latin typeface="Tahoma" pitchFamily="34" charset="0"/>
                          <a:cs typeface="Tahoma" pitchFamily="34" charset="0"/>
                        </a:rPr>
                        <a:t>Hard disk drive, Enterprise software, Embeded software)</a:t>
                      </a:r>
                    </a:p>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อุตสาหกรรมในกลุ่ม </a:t>
                      </a:r>
                      <a:r>
                        <a:rPr kumimoji="0" lang="en-US" sz="1400" b="1" i="0" u="none" strike="noStrike" cap="none" normalizeH="0" baseline="0" smtClean="0">
                          <a:ln>
                            <a:noFill/>
                          </a:ln>
                          <a:solidFill>
                            <a:srgbClr val="000000"/>
                          </a:solidFill>
                          <a:effectLst/>
                          <a:latin typeface="Tahoma" pitchFamily="34" charset="0"/>
                          <a:cs typeface="Tahoma" pitchFamily="34" charset="0"/>
                        </a:rPr>
                        <a:t>GMS</a:t>
                      </a:r>
                      <a:r>
                        <a:rPr kumimoji="0" lang="th-TH" sz="1400" b="1" i="0" u="none" strike="noStrike" cap="none" normalizeH="0" baseline="0" smtClean="0">
                          <a:ln>
                            <a:noFill/>
                          </a:ln>
                          <a:solidFill>
                            <a:srgbClr val="000000"/>
                          </a:solidFill>
                          <a:effectLst/>
                          <a:latin typeface="Tahoma" pitchFamily="34" charset="0"/>
                          <a:cs typeface="Tahoma" pitchFamily="34" charset="0"/>
                        </a:rPr>
                        <a:t> </a:t>
                      </a:r>
                      <a:br>
                        <a:rPr kumimoji="0" lang="th-TH" sz="1400" b="1" i="0" u="none" strike="noStrike" cap="none" normalizeH="0" baseline="0" smtClean="0">
                          <a:ln>
                            <a:noFill/>
                          </a:ln>
                          <a:solidFill>
                            <a:srgbClr val="000000"/>
                          </a:solidFill>
                          <a:effectLst/>
                          <a:latin typeface="Tahoma" pitchFamily="34" charset="0"/>
                          <a:cs typeface="Tahoma" pitchFamily="34" charset="0"/>
                        </a:rPr>
                      </a:br>
                      <a:r>
                        <a:rPr kumimoji="0" lang="th-TH" sz="1400" b="0" i="0" u="none" strike="noStrike" cap="none" normalizeH="0" baseline="0" smtClean="0">
                          <a:ln>
                            <a:noFill/>
                          </a:ln>
                          <a:solidFill>
                            <a:srgbClr val="000000"/>
                          </a:solidFill>
                          <a:effectLst/>
                          <a:latin typeface="Tahoma" pitchFamily="34" charset="0"/>
                          <a:cs typeface="Tahoma" pitchFamily="34" charset="0"/>
                        </a:rPr>
                        <a:t>(เหมืองแร่ เหมืองหิน พลังงานทดแทน)</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พืชเศรษฐกิจและ พืชพลังงาน</a:t>
                      </a:r>
                      <a:br>
                        <a:rPr kumimoji="0" lang="th-TH" sz="1400" b="1" i="0" u="none" strike="noStrike" cap="none" normalizeH="0" baseline="0" smtClean="0">
                          <a:ln>
                            <a:noFill/>
                          </a:ln>
                          <a:solidFill>
                            <a:srgbClr val="000000"/>
                          </a:solidFill>
                          <a:effectLst/>
                          <a:latin typeface="Tahoma" pitchFamily="34" charset="0"/>
                          <a:cs typeface="Tahoma" pitchFamily="34" charset="0"/>
                        </a:rPr>
                      </a:br>
                      <a:r>
                        <a:rPr kumimoji="0" lang="th-TH" sz="1400" b="0" i="0" u="none" strike="noStrike" cap="none" normalizeH="0" baseline="0" smtClean="0">
                          <a:ln>
                            <a:noFill/>
                          </a:ln>
                          <a:solidFill>
                            <a:srgbClr val="000000"/>
                          </a:solidFill>
                          <a:effectLst/>
                          <a:latin typeface="Tahoma" pitchFamily="34" charset="0"/>
                          <a:cs typeface="Tahoma" pitchFamily="34" charset="0"/>
                        </a:rPr>
                        <a:t>(ยางพารา ปาล์มน้ำมัน)</a:t>
                      </a:r>
                    </a:p>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เกษตรและอาหาร </a:t>
                      </a:r>
                      <a:r>
                        <a:rPr kumimoji="0" lang="th-TH" sz="1400" b="0" i="0" u="none" strike="noStrike" cap="none" normalizeH="0" baseline="0" smtClean="0">
                          <a:ln>
                            <a:noFill/>
                          </a:ln>
                          <a:solidFill>
                            <a:srgbClr val="000000"/>
                          </a:solidFill>
                          <a:effectLst/>
                          <a:latin typeface="Tahoma" pitchFamily="34" charset="0"/>
                          <a:cs typeface="Tahoma" pitchFamily="34" charset="0"/>
                        </a:rPr>
                        <a:t/>
                      </a:r>
                      <a:br>
                        <a:rPr kumimoji="0" lang="th-TH" sz="1400" b="0" i="0" u="none" strike="noStrike" cap="none" normalizeH="0" baseline="0" smtClean="0">
                          <a:ln>
                            <a:noFill/>
                          </a:ln>
                          <a:solidFill>
                            <a:srgbClr val="000000"/>
                          </a:solidFill>
                          <a:effectLst/>
                          <a:latin typeface="Tahoma" pitchFamily="34" charset="0"/>
                          <a:cs typeface="Tahoma" pitchFamily="34" charset="0"/>
                        </a:rPr>
                      </a:br>
                      <a:r>
                        <a:rPr kumimoji="0" lang="th-TH" sz="1400" b="0" i="0" u="none" strike="noStrike" cap="none" normalizeH="0" baseline="0" smtClean="0">
                          <a:ln>
                            <a:noFill/>
                          </a:ln>
                          <a:solidFill>
                            <a:srgbClr val="000000"/>
                          </a:solidFill>
                          <a:effectLst/>
                          <a:latin typeface="Tahoma" pitchFamily="34" charset="0"/>
                          <a:cs typeface="Tahoma" pitchFamily="34" charset="0"/>
                        </a:rPr>
                        <a:t>(ไม้ผลอาหารทะเล และผลิตภัณฑ์ฮาลาล)</a:t>
                      </a:r>
                    </a:p>
                    <a:p>
                      <a:pPr marL="177800" marR="0" lvl="0" indent="-177800" algn="l" defTabSz="914400" rtl="0" eaLnBrk="1" fontAlgn="base" latinLnBrk="0" hangingPunct="1">
                        <a:lnSpc>
                          <a:spcPts val="1500"/>
                        </a:lnSpc>
                        <a:spcBef>
                          <a:spcPct val="0"/>
                        </a:spcBef>
                        <a:spcAft>
                          <a:spcPct val="0"/>
                        </a:spcAft>
                        <a:buClrTx/>
                        <a:buSzTx/>
                        <a:buFontTx/>
                        <a:buAutoNum type="arabicPeriod"/>
                        <a:tabLst/>
                      </a:pPr>
                      <a:r>
                        <a:rPr kumimoji="0" lang="th-TH" sz="1400" b="1" i="0" u="none" strike="noStrike" cap="none" normalizeH="0" baseline="0" smtClean="0">
                          <a:ln>
                            <a:noFill/>
                          </a:ln>
                          <a:solidFill>
                            <a:srgbClr val="000000"/>
                          </a:solidFill>
                          <a:effectLst/>
                          <a:latin typeface="Tahoma" pitchFamily="34" charset="0"/>
                          <a:cs typeface="Tahoma" pitchFamily="34" charset="0"/>
                        </a:rPr>
                        <a:t>เภสัชและเครื่องสำอาง </a:t>
                      </a:r>
                      <a:r>
                        <a:rPr kumimoji="0" lang="th-TH" sz="1400" b="0" i="0" u="none" strike="noStrike" cap="none" normalizeH="0" baseline="0" smtClean="0">
                          <a:ln>
                            <a:noFill/>
                          </a:ln>
                          <a:solidFill>
                            <a:srgbClr val="000000"/>
                          </a:solidFill>
                          <a:effectLst/>
                          <a:latin typeface="Tahoma" pitchFamily="34" charset="0"/>
                          <a:cs typeface="Tahoma" pitchFamily="34" charset="0"/>
                        </a:rPr>
                        <a:t>(สมุนไพร ผลิตภัณฑ์จากธรรมชาติ)</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63613">
                <a:tc gridSpan="3">
                  <a:txBody>
                    <a:bodyPr/>
                    <a:lstStyle/>
                    <a:p>
                      <a:pPr marL="177800" marR="0" lvl="0" indent="-177800" algn="l" defTabSz="914400" rtl="0" eaLnBrk="1" fontAlgn="base" latinLnBrk="0" hangingPunct="1">
                        <a:lnSpc>
                          <a:spcPts val="1500"/>
                        </a:lnSpc>
                        <a:spcBef>
                          <a:spcPct val="0"/>
                        </a:spcBef>
                        <a:spcAft>
                          <a:spcPct val="0"/>
                        </a:spcAft>
                        <a:buClrTx/>
                        <a:buSzTx/>
                        <a:buFontTx/>
                        <a:buNone/>
                        <a:tabLst/>
                      </a:pPr>
                      <a:r>
                        <a:rPr kumimoji="0" lang="th-TH" sz="1400" b="1" i="0" u="sng" strike="noStrike" cap="none" normalizeH="0" baseline="0" smtClean="0">
                          <a:ln>
                            <a:noFill/>
                          </a:ln>
                          <a:solidFill>
                            <a:srgbClr val="000000"/>
                          </a:solidFill>
                          <a:effectLst/>
                          <a:latin typeface="Tahoma" pitchFamily="34" charset="0"/>
                          <a:cs typeface="Tahoma" pitchFamily="34" charset="0"/>
                        </a:rPr>
                        <a:t>ผลลัพธ์</a:t>
                      </a:r>
                      <a:r>
                        <a:rPr kumimoji="0" lang="en-US" sz="1400" b="1" i="0" u="sng" strike="noStrike" cap="none" normalizeH="0" baseline="0" smtClean="0">
                          <a:ln>
                            <a:noFill/>
                          </a:ln>
                          <a:solidFill>
                            <a:srgbClr val="000000"/>
                          </a:solidFill>
                          <a:effectLst/>
                          <a:latin typeface="Tahoma" pitchFamily="34" charset="0"/>
                          <a:cs typeface="Tahoma" pitchFamily="34" charset="0"/>
                        </a:rPr>
                        <a:t>/</a:t>
                      </a:r>
                      <a:r>
                        <a:rPr kumimoji="0" lang="th-TH" sz="1400" b="1" i="0" u="sng" strike="noStrike" cap="none" normalizeH="0" baseline="0" smtClean="0">
                          <a:ln>
                            <a:noFill/>
                          </a:ln>
                          <a:solidFill>
                            <a:srgbClr val="000000"/>
                          </a:solidFill>
                          <a:effectLst/>
                          <a:latin typeface="Tahoma" pitchFamily="34" charset="0"/>
                          <a:cs typeface="Tahoma" pitchFamily="34" charset="0"/>
                        </a:rPr>
                        <a:t>ผลกระทบที่สำคัญ</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th-TH" sz="1400" b="0" i="0" u="none" strike="noStrike" cap="none" normalizeH="0" baseline="0" smtClean="0">
                          <a:ln>
                            <a:noFill/>
                          </a:ln>
                          <a:solidFill>
                            <a:srgbClr val="000000"/>
                          </a:solidFill>
                          <a:effectLst/>
                          <a:latin typeface="Tahoma" pitchFamily="34" charset="0"/>
                          <a:cs typeface="Tahoma" pitchFamily="34" charset="0"/>
                        </a:rPr>
                        <a:t> มีการลงทุนด้านการวิจัยและพัฒนาของภาคเอกชนเพิ่มขึ้น </a:t>
                      </a:r>
                      <a:r>
                        <a:rPr kumimoji="0" lang="en-US" sz="1400" b="0" i="0" u="none" strike="noStrike" cap="none" normalizeH="0" baseline="0" smtClean="0">
                          <a:ln>
                            <a:noFill/>
                          </a:ln>
                          <a:solidFill>
                            <a:srgbClr val="000000"/>
                          </a:solidFill>
                          <a:effectLst/>
                          <a:latin typeface="Tahoma" pitchFamily="34" charset="0"/>
                          <a:cs typeface="Tahoma" pitchFamily="34" charset="0"/>
                        </a:rPr>
                        <a:t>550 </a:t>
                      </a:r>
                      <a:r>
                        <a:rPr kumimoji="0" lang="th-TH" sz="1400" b="0" i="0" u="none" strike="noStrike" cap="none" normalizeH="0" baseline="0" smtClean="0">
                          <a:ln>
                            <a:noFill/>
                          </a:ln>
                          <a:solidFill>
                            <a:srgbClr val="000000"/>
                          </a:solidFill>
                          <a:effectLst/>
                          <a:latin typeface="Tahoma" pitchFamily="34" charset="0"/>
                          <a:cs typeface="Tahoma" pitchFamily="34" charset="0"/>
                        </a:rPr>
                        <a:t>ล้านบาท</a:t>
                      </a:r>
                      <a:endParaRPr kumimoji="0" lang="en-US" sz="1400" b="0" i="0" u="none" strike="noStrike" cap="none" normalizeH="0" baseline="0" smtClean="0">
                        <a:ln>
                          <a:noFill/>
                        </a:ln>
                        <a:solidFill>
                          <a:srgbClr val="000000"/>
                        </a:solidFill>
                        <a:effectLst/>
                        <a:latin typeface="Tahoma" pitchFamily="34" charset="0"/>
                        <a:cs typeface="Tahoma" pitchFamily="34" charset="0"/>
                      </a:endParaRP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th-TH" sz="1400" b="0" i="0" u="none" strike="noStrike" cap="none" normalizeH="0" baseline="0" smtClean="0">
                          <a:ln>
                            <a:noFill/>
                          </a:ln>
                          <a:solidFill>
                            <a:srgbClr val="000000"/>
                          </a:solidFill>
                          <a:effectLst/>
                          <a:latin typeface="Tahoma" pitchFamily="34" charset="0"/>
                          <a:cs typeface="Tahoma" pitchFamily="34" charset="0"/>
                        </a:rPr>
                        <a:t> มูลค่าทางเศรษฐกิจที่เพิ่มขึ้นจากการใช้บริการอุทยานวิทยาศาสตร์</a:t>
                      </a:r>
                      <a:r>
                        <a:rPr kumimoji="0" lang="en-US" sz="1400" b="0" i="0" u="none" strike="noStrike" cap="none" normalizeH="0" baseline="0" smtClean="0">
                          <a:ln>
                            <a:noFill/>
                          </a:ln>
                          <a:solidFill>
                            <a:srgbClr val="000000"/>
                          </a:solidFill>
                          <a:effectLst/>
                          <a:latin typeface="Tahoma" pitchFamily="34" charset="0"/>
                          <a:cs typeface="Tahoma" pitchFamily="34" charset="0"/>
                        </a:rPr>
                        <a:t> 10,000 </a:t>
                      </a:r>
                      <a:r>
                        <a:rPr kumimoji="0" lang="th-TH" sz="1400" b="0" i="0" u="none" strike="noStrike" cap="none" normalizeH="0" baseline="0" smtClean="0">
                          <a:ln>
                            <a:noFill/>
                          </a:ln>
                          <a:solidFill>
                            <a:srgbClr val="000000"/>
                          </a:solidFill>
                          <a:effectLst/>
                          <a:latin typeface="Tahoma" pitchFamily="34" charset="0"/>
                          <a:cs typeface="Tahoma" pitchFamily="34" charset="0"/>
                        </a:rPr>
                        <a:t>ล้านบาท</a:t>
                      </a:r>
                    </a:p>
                    <a:p>
                      <a:pPr marL="177800" marR="0" lvl="0" indent="-177800" algn="l" defTabSz="914400" rtl="0" eaLnBrk="1" fontAlgn="base" latinLnBrk="0" hangingPunct="1">
                        <a:lnSpc>
                          <a:spcPct val="100000"/>
                        </a:lnSpc>
                        <a:spcBef>
                          <a:spcPct val="0"/>
                        </a:spcBef>
                        <a:spcAft>
                          <a:spcPct val="0"/>
                        </a:spcAft>
                        <a:buClrTx/>
                        <a:buSzTx/>
                        <a:buFont typeface="Arial" pitchFamily="34" charset="0"/>
                        <a:buChar char="•"/>
                        <a:tabLst/>
                      </a:pPr>
                      <a:r>
                        <a:rPr kumimoji="0" lang="th-TH" sz="1400" b="0" i="0" u="none" strike="noStrike" cap="none" normalizeH="0" baseline="0" smtClean="0">
                          <a:ln>
                            <a:noFill/>
                          </a:ln>
                          <a:solidFill>
                            <a:srgbClr val="000000"/>
                          </a:solidFill>
                          <a:effectLst/>
                          <a:latin typeface="Tahoma" pitchFamily="34" charset="0"/>
                          <a:cs typeface="Tahoma" pitchFamily="34" charset="0"/>
                        </a:rPr>
                        <a:t> มีการจ้างงานของธุรกิจใหม่ที่เกิดขึ้นจากการดำเนินงานของอุทยานวิทยาศาสตร์เพิ่มขึ้น </a:t>
                      </a:r>
                      <a:r>
                        <a:rPr kumimoji="0" lang="en-US" sz="1400" b="0" i="0" u="none" strike="noStrike" cap="none" normalizeH="0" baseline="0" smtClean="0">
                          <a:ln>
                            <a:noFill/>
                          </a:ln>
                          <a:solidFill>
                            <a:srgbClr val="000000"/>
                          </a:solidFill>
                          <a:effectLst/>
                          <a:latin typeface="Tahoma" pitchFamily="34" charset="0"/>
                          <a:cs typeface="Tahoma" pitchFamily="34" charset="0"/>
                        </a:rPr>
                        <a:t>4,000 </a:t>
                      </a:r>
                      <a:r>
                        <a:rPr kumimoji="0" lang="th-TH" sz="1400" b="0" i="0" u="none" strike="noStrike" cap="none" normalizeH="0" baseline="0" smtClean="0">
                          <a:ln>
                            <a:noFill/>
                          </a:ln>
                          <a:solidFill>
                            <a:srgbClr val="000000"/>
                          </a:solidFill>
                          <a:effectLst/>
                          <a:latin typeface="Tahoma" pitchFamily="34" charset="0"/>
                          <a:cs typeface="Tahoma" pitchFamily="34" charset="0"/>
                        </a:rPr>
                        <a:t>คน</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th-TH"/>
                    </a:p>
                  </a:txBody>
                  <a:tcPr/>
                </a:tc>
                <a:tc hMerge="1">
                  <a:txBody>
                    <a:bodyPr/>
                    <a:lstStyle/>
                    <a:p>
                      <a:endParaRPr lang="th-TH"/>
                    </a:p>
                  </a:txBody>
                  <a:tcPr/>
                </a:tc>
              </a:tr>
            </a:tbl>
          </a:graphicData>
        </a:graphic>
      </p:graphicFrame>
      <p:grpSp>
        <p:nvGrpSpPr>
          <p:cNvPr id="4" name="Group 60"/>
          <p:cNvGrpSpPr>
            <a:grpSpLocks/>
          </p:cNvGrpSpPr>
          <p:nvPr/>
        </p:nvGrpSpPr>
        <p:grpSpPr bwMode="auto">
          <a:xfrm>
            <a:off x="0" y="1509713"/>
            <a:ext cx="2214563" cy="3205162"/>
            <a:chOff x="-32" y="1081383"/>
            <a:chExt cx="2214578" cy="3204873"/>
          </a:xfrm>
        </p:grpSpPr>
        <p:grpSp>
          <p:nvGrpSpPr>
            <p:cNvPr id="5" name="Group 23"/>
            <p:cNvGrpSpPr>
              <a:grpSpLocks/>
            </p:cNvGrpSpPr>
            <p:nvPr/>
          </p:nvGrpSpPr>
          <p:grpSpPr bwMode="auto">
            <a:xfrm>
              <a:off x="-32" y="1081383"/>
              <a:ext cx="2000698" cy="3204873"/>
              <a:chOff x="70972" y="3214686"/>
              <a:chExt cx="2000698" cy="3204873"/>
            </a:xfrm>
          </p:grpSpPr>
          <p:pic>
            <p:nvPicPr>
              <p:cNvPr id="22" name="Picture 2" descr="http://www.hyundai-motor.co.th/images/dealer_thai_map00.gif"/>
              <p:cNvPicPr>
                <a:picLocks noChangeAspect="1" noChangeArrowheads="1"/>
              </p:cNvPicPr>
              <p:nvPr/>
            </p:nvPicPr>
            <p:blipFill>
              <a:blip r:embed="rId17" cstate="print">
                <a:lum bright="58000" contrast="-100000"/>
              </a:blip>
              <a:srcRect/>
              <a:stretch>
                <a:fillRect/>
              </a:stretch>
            </p:blipFill>
            <p:spPr bwMode="auto">
              <a:xfrm>
                <a:off x="70972" y="3214686"/>
                <a:ext cx="2000264" cy="3204873"/>
              </a:xfrm>
              <a:prstGeom prst="rect">
                <a:avLst/>
              </a:prstGeom>
              <a:ln>
                <a:noFill/>
              </a:ln>
              <a:effectLst>
                <a:outerShdw blurRad="292100" dist="139700" dir="2700000" algn="tl" rotWithShape="0">
                  <a:srgbClr val="333333">
                    <a:alpha val="65000"/>
                  </a:srgbClr>
                </a:outerShdw>
              </a:effectLst>
            </p:spPr>
          </p:pic>
          <p:sp>
            <p:nvSpPr>
              <p:cNvPr id="15" name="5-Point Star 14"/>
              <p:cNvSpPr/>
              <p:nvPr/>
            </p:nvSpPr>
            <p:spPr>
              <a:xfrm>
                <a:off x="1142542" y="4000427"/>
                <a:ext cx="142876" cy="142862"/>
              </a:xfrm>
              <a:prstGeom prst="star5">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a:p>
            </p:txBody>
          </p:sp>
          <p:sp>
            <p:nvSpPr>
              <p:cNvPr id="16" name="5-Point Star 15"/>
              <p:cNvSpPr/>
              <p:nvPr/>
            </p:nvSpPr>
            <p:spPr>
              <a:xfrm>
                <a:off x="428162" y="3714703"/>
                <a:ext cx="142876" cy="142862"/>
              </a:xfrm>
              <a:prstGeom prst="star5">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a:p>
            </p:txBody>
          </p:sp>
          <p:sp>
            <p:nvSpPr>
              <p:cNvPr id="17" name="5-Point Star 16"/>
              <p:cNvSpPr/>
              <p:nvPr/>
            </p:nvSpPr>
            <p:spPr>
              <a:xfrm>
                <a:off x="686926" y="6071928"/>
                <a:ext cx="142876" cy="142862"/>
              </a:xfrm>
              <a:prstGeom prst="star5">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a:p>
            </p:txBody>
          </p:sp>
        </p:grpSp>
        <p:sp>
          <p:nvSpPr>
            <p:cNvPr id="36894" name="TextBox 46"/>
            <p:cNvSpPr txBox="1">
              <a:spLocks noChangeArrowheads="1"/>
            </p:cNvSpPr>
            <p:nvPr/>
          </p:nvSpPr>
          <p:spPr bwMode="auto">
            <a:xfrm>
              <a:off x="0" y="1233012"/>
              <a:ext cx="1857388" cy="276999"/>
            </a:xfrm>
            <a:prstGeom prst="rect">
              <a:avLst/>
            </a:prstGeom>
            <a:noFill/>
            <a:ln w="9525">
              <a:noFill/>
              <a:miter lim="800000"/>
              <a:headEnd/>
              <a:tailEnd/>
            </a:ln>
          </p:spPr>
          <p:txBody>
            <a:bodyPr>
              <a:spAutoFit/>
            </a:bodyPr>
            <a:lstStyle/>
            <a:p>
              <a:r>
                <a:rPr lang="th-TH" sz="1200" b="1">
                  <a:solidFill>
                    <a:srgbClr val="002060"/>
                  </a:solidFill>
                  <a:latin typeface="Tahoma" pitchFamily="34" charset="0"/>
                  <a:cs typeface="Tahoma" pitchFamily="34" charset="0"/>
                </a:rPr>
                <a:t>มหาวิทยาลัยเชียงใหม่</a:t>
              </a:r>
            </a:p>
          </p:txBody>
        </p:sp>
        <p:sp>
          <p:nvSpPr>
            <p:cNvPr id="36895" name="TextBox 47"/>
            <p:cNvSpPr txBox="1">
              <a:spLocks noChangeArrowheads="1"/>
            </p:cNvSpPr>
            <p:nvPr/>
          </p:nvSpPr>
          <p:spPr bwMode="auto">
            <a:xfrm>
              <a:off x="357158" y="2018830"/>
              <a:ext cx="1857388" cy="276999"/>
            </a:xfrm>
            <a:prstGeom prst="rect">
              <a:avLst/>
            </a:prstGeom>
            <a:noFill/>
            <a:ln w="9525">
              <a:noFill/>
              <a:miter lim="800000"/>
              <a:headEnd/>
              <a:tailEnd/>
            </a:ln>
          </p:spPr>
          <p:txBody>
            <a:bodyPr>
              <a:spAutoFit/>
            </a:bodyPr>
            <a:lstStyle/>
            <a:p>
              <a:r>
                <a:rPr lang="th-TH" sz="1200" b="1">
                  <a:solidFill>
                    <a:srgbClr val="002060"/>
                  </a:solidFill>
                  <a:latin typeface="Tahoma" pitchFamily="34" charset="0"/>
                  <a:cs typeface="Tahoma" pitchFamily="34" charset="0"/>
                </a:rPr>
                <a:t>มหาวิทยาลัยขอนแก่น</a:t>
              </a:r>
            </a:p>
          </p:txBody>
        </p:sp>
        <p:sp>
          <p:nvSpPr>
            <p:cNvPr id="36896" name="TextBox 58"/>
            <p:cNvSpPr txBox="1">
              <a:spLocks noChangeArrowheads="1"/>
            </p:cNvSpPr>
            <p:nvPr/>
          </p:nvSpPr>
          <p:spPr bwMode="auto">
            <a:xfrm>
              <a:off x="71406" y="3429000"/>
              <a:ext cx="1285884" cy="461665"/>
            </a:xfrm>
            <a:prstGeom prst="rect">
              <a:avLst/>
            </a:prstGeom>
            <a:noFill/>
            <a:ln w="9525">
              <a:noFill/>
              <a:miter lim="800000"/>
              <a:headEnd/>
              <a:tailEnd/>
            </a:ln>
          </p:spPr>
          <p:txBody>
            <a:bodyPr>
              <a:spAutoFit/>
            </a:bodyPr>
            <a:lstStyle/>
            <a:p>
              <a:r>
                <a:rPr lang="th-TH" sz="1200" b="1">
                  <a:solidFill>
                    <a:srgbClr val="002060"/>
                  </a:solidFill>
                  <a:latin typeface="Tahoma" pitchFamily="34" charset="0"/>
                  <a:cs typeface="Tahoma" pitchFamily="34" charset="0"/>
                </a:rPr>
                <a:t>มหาวิทยาลัย</a:t>
              </a:r>
              <a:br>
                <a:rPr lang="th-TH" sz="1200" b="1">
                  <a:solidFill>
                    <a:srgbClr val="002060"/>
                  </a:solidFill>
                  <a:latin typeface="Tahoma" pitchFamily="34" charset="0"/>
                  <a:cs typeface="Tahoma" pitchFamily="34" charset="0"/>
                </a:rPr>
              </a:br>
              <a:r>
                <a:rPr lang="th-TH" sz="1200" b="1">
                  <a:solidFill>
                    <a:srgbClr val="002060"/>
                  </a:solidFill>
                  <a:latin typeface="Tahoma" pitchFamily="34" charset="0"/>
                  <a:cs typeface="Tahoma" pitchFamily="34" charset="0"/>
                </a:rPr>
                <a:t>สงขลานครินทร์</a:t>
              </a:r>
            </a:p>
          </p:txBody>
        </p:sp>
      </p:grpSp>
      <p:sp>
        <p:nvSpPr>
          <p:cNvPr id="36890" name="TextBox 48"/>
          <p:cNvSpPr txBox="1">
            <a:spLocks noChangeArrowheads="1"/>
          </p:cNvSpPr>
          <p:nvPr/>
        </p:nvSpPr>
        <p:spPr bwMode="auto">
          <a:xfrm>
            <a:off x="1143000" y="1143000"/>
            <a:ext cx="7786688" cy="523875"/>
          </a:xfrm>
          <a:prstGeom prst="rect">
            <a:avLst/>
          </a:prstGeom>
          <a:noFill/>
          <a:ln w="9525">
            <a:noFill/>
            <a:miter lim="800000"/>
            <a:headEnd/>
            <a:tailEnd/>
          </a:ln>
        </p:spPr>
        <p:txBody>
          <a:bodyPr>
            <a:spAutoFit/>
          </a:bodyPr>
          <a:lstStyle/>
          <a:p>
            <a:endParaRPr lang="th-TH">
              <a:latin typeface="Calibri" pitchFamily="34" charset="0"/>
              <a:cs typeface="Cordia New" pitchFamily="34" charset="-34"/>
            </a:endParaRPr>
          </a:p>
        </p:txBody>
      </p:sp>
      <p:sp>
        <p:nvSpPr>
          <p:cNvPr id="36891" name="TextBox 49"/>
          <p:cNvSpPr txBox="1">
            <a:spLocks noChangeArrowheads="1"/>
          </p:cNvSpPr>
          <p:nvPr/>
        </p:nvSpPr>
        <p:spPr bwMode="auto">
          <a:xfrm>
            <a:off x="1785938" y="1000125"/>
            <a:ext cx="7215187" cy="830263"/>
          </a:xfrm>
          <a:prstGeom prst="rect">
            <a:avLst/>
          </a:prstGeom>
          <a:noFill/>
          <a:ln w="9525">
            <a:noFill/>
            <a:miter lim="800000"/>
            <a:headEnd/>
            <a:tailEnd/>
          </a:ln>
        </p:spPr>
        <p:txBody>
          <a:bodyPr>
            <a:spAutoFit/>
          </a:bodyPr>
          <a:lstStyle/>
          <a:p>
            <a:r>
              <a:rPr lang="th-TH" sz="1600">
                <a:solidFill>
                  <a:srgbClr val="333300"/>
                </a:solidFill>
                <a:latin typeface="Tahoma" pitchFamily="34" charset="0"/>
                <a:cs typeface="Tahoma" pitchFamily="34" charset="0"/>
              </a:rPr>
              <a:t>สร้างความเข้มแข็งให้แก่ธุรกิจในภูมิภาค ให้เอกชนทำวิจัยและพัฒนาด้วยการเชื่อมโยงกับองค์ความรู้ในมหาวิทยาลัย ตามความเข้มแข็งของอุตสาหกรรมท้องถิ่น</a:t>
            </a:r>
            <a:endParaRPr lang="en-US" sz="1600">
              <a:solidFill>
                <a:srgbClr val="333300"/>
              </a:solidFill>
              <a:latin typeface="Tahoma" pitchFamily="34" charset="0"/>
              <a:cs typeface="Tahoma" pitchFamily="34" charset="0"/>
            </a:endParaRPr>
          </a:p>
          <a:p>
            <a:endParaRPr lang="th-TH" sz="1600">
              <a:solidFill>
                <a:srgbClr val="333300"/>
              </a:solidFill>
              <a:latin typeface="Tahoma" pitchFamily="34" charset="0"/>
              <a:cs typeface="Tahoma" pitchFamily="34" charset="0"/>
            </a:endParaRPr>
          </a:p>
        </p:txBody>
      </p:sp>
      <p:sp>
        <p:nvSpPr>
          <p:cNvPr id="36892" name="TextBox 50"/>
          <p:cNvSpPr txBox="1">
            <a:spLocks noChangeArrowheads="1"/>
          </p:cNvSpPr>
          <p:nvPr/>
        </p:nvSpPr>
        <p:spPr bwMode="auto">
          <a:xfrm>
            <a:off x="142875" y="4643438"/>
            <a:ext cx="1714500" cy="584200"/>
          </a:xfrm>
          <a:prstGeom prst="rect">
            <a:avLst/>
          </a:prstGeom>
          <a:noFill/>
          <a:ln w="9525">
            <a:noFill/>
            <a:miter lim="800000"/>
            <a:headEnd/>
            <a:tailEnd/>
          </a:ln>
        </p:spPr>
        <p:txBody>
          <a:bodyPr>
            <a:spAutoFit/>
          </a:bodyPr>
          <a:lstStyle/>
          <a:p>
            <a:pPr algn="ctr"/>
            <a:r>
              <a:rPr lang="th-TH" sz="1600">
                <a:solidFill>
                  <a:srgbClr val="333300"/>
                </a:solidFill>
                <a:latin typeface="Tahoma" pitchFamily="34" charset="0"/>
                <a:cs typeface="Tahoma" pitchFamily="34" charset="0"/>
              </a:rPr>
              <a:t>งบประมาณ </a:t>
            </a:r>
            <a:r>
              <a:rPr lang="en-US" sz="1600">
                <a:solidFill>
                  <a:srgbClr val="333300"/>
                </a:solidFill>
                <a:latin typeface="Tahoma" pitchFamily="34" charset="0"/>
                <a:cs typeface="Tahoma" pitchFamily="34" charset="0"/>
              </a:rPr>
              <a:t>16,670</a:t>
            </a:r>
            <a:r>
              <a:rPr lang="th-TH" sz="1600">
                <a:solidFill>
                  <a:srgbClr val="333300"/>
                </a:solidFill>
                <a:latin typeface="Tahoma" pitchFamily="34" charset="0"/>
                <a:cs typeface="Tahoma" pitchFamily="34" charset="0"/>
              </a:rPr>
              <a:t> ล้านบาท</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txBox="1">
            <a:spLocks/>
          </p:cNvSpPr>
          <p:nvPr/>
        </p:nvSpPr>
        <p:spPr bwMode="auto">
          <a:xfrm>
            <a:off x="457200" y="1143000"/>
            <a:ext cx="8229600" cy="4983163"/>
          </a:xfrm>
          <a:prstGeom prst="rect">
            <a:avLst/>
          </a:prstGeom>
          <a:noFill/>
          <a:ln w="9525">
            <a:noFill/>
            <a:miter lim="800000"/>
            <a:headEnd/>
            <a:tailEnd/>
          </a:ln>
        </p:spPr>
        <p:txBody>
          <a:bodyPr/>
          <a:lstStyle/>
          <a:p>
            <a:pPr marL="342900" indent="-342900" eaLnBrk="0" hangingPunct="0">
              <a:spcBef>
                <a:spcPct val="20000"/>
              </a:spcBef>
              <a:buSzPct val="105000"/>
              <a:buFont typeface="Tahoma" pitchFamily="34" charset="0"/>
              <a:buChar char="•"/>
            </a:pPr>
            <a:r>
              <a:rPr lang="th-TH" sz="2000">
                <a:latin typeface="Tahoma" pitchFamily="34" charset="0"/>
                <a:cs typeface="Tahoma" pitchFamily="34" charset="0"/>
              </a:rPr>
              <a:t>รูปแบบอุทยานวิทยาศาสตร์ที่มีภาคเอกชนเป็นเจ้าของ เช่น บริษัท อมตะ คอร์ปอเรชั่น จำกัด และ เครือสหพัฒน์ เป็นต้น</a:t>
            </a:r>
          </a:p>
          <a:p>
            <a:pPr marL="342900" indent="-342900" eaLnBrk="0" hangingPunct="0">
              <a:spcBef>
                <a:spcPct val="20000"/>
              </a:spcBef>
              <a:buSzPct val="105000"/>
              <a:buFont typeface="Tahoma" pitchFamily="34" charset="0"/>
              <a:buChar char="•"/>
            </a:pPr>
            <a:r>
              <a:rPr lang="th-TH" sz="2000">
                <a:latin typeface="Tahoma" pitchFamily="34" charset="0"/>
                <a:cs typeface="Tahoma" pitchFamily="34" charset="0"/>
              </a:rPr>
              <a:t>เป็นโครงสร้างพื้นฐานในการยกระดับขีดความสามารถด้านการแข่งขันของภาคเอกชน ซึ่งเปิดกว้างการมีส่วนร่วมดำเนินการสำหรับทุกภาคส่วน และมีกลไกที่มีประสิทธิภาพในการสร้างองค์ความรู้ ผลิตงานวิจัยพัฒนาและสร้างนวัตกรรม</a:t>
            </a:r>
          </a:p>
        </p:txBody>
      </p:sp>
      <p:sp>
        <p:nvSpPr>
          <p:cNvPr id="38915" name="Title 1"/>
          <p:cNvSpPr>
            <a:spLocks noGrp="1"/>
          </p:cNvSpPr>
          <p:nvPr>
            <p:ph type="title"/>
          </p:nvPr>
        </p:nvSpPr>
        <p:spPr>
          <a:xfrm>
            <a:off x="457200" y="44450"/>
            <a:ext cx="8229600" cy="1143000"/>
          </a:xfrm>
        </p:spPr>
        <p:txBody>
          <a:bodyPr/>
          <a:lstStyle/>
          <a:p>
            <a:pPr eaLnBrk="1" hangingPunct="1"/>
            <a:r>
              <a:rPr lang="th-TH" sz="3200" b="1" smtClean="0">
                <a:latin typeface="Tahoma" pitchFamily="34" charset="0"/>
                <a:cs typeface="Tahoma" pitchFamily="34" charset="0"/>
              </a:rPr>
              <a:t>โครงการจัดตั้งอุทยานนวัตกรรมเอกชน </a:t>
            </a:r>
          </a:p>
        </p:txBody>
      </p:sp>
      <p:sp>
        <p:nvSpPr>
          <p:cNvPr id="38916" name="Slide Number Placeholder 3"/>
          <p:cNvSpPr>
            <a:spLocks noGrp="1"/>
          </p:cNvSpPr>
          <p:nvPr>
            <p:ph type="sldNum" sz="quarter" idx="12"/>
          </p:nvPr>
        </p:nvSpPr>
        <p:spPr bwMode="auto">
          <a:noFill/>
          <a:ln>
            <a:miter lim="800000"/>
            <a:headEnd/>
            <a:tailEnd/>
          </a:ln>
        </p:spPr>
        <p:txBody>
          <a:bodyPr/>
          <a:lstStyle/>
          <a:p>
            <a:fld id="{FF24285B-A28D-41A0-BD0F-51829410430A}" type="slidenum">
              <a:rPr lang="th-TH" sz="1800" smtClean="0"/>
              <a:pPr/>
              <a:t>99</a:t>
            </a:fld>
            <a:endParaRPr lang="th-TH" smtClean="0"/>
          </a:p>
        </p:txBody>
      </p:sp>
      <p:sp>
        <p:nvSpPr>
          <p:cNvPr id="38917" name="TextBox 4"/>
          <p:cNvSpPr txBox="1">
            <a:spLocks noChangeArrowheads="1"/>
          </p:cNvSpPr>
          <p:nvPr/>
        </p:nvSpPr>
        <p:spPr bwMode="auto">
          <a:xfrm>
            <a:off x="5000625" y="3397250"/>
            <a:ext cx="3929063" cy="2246313"/>
          </a:xfrm>
          <a:prstGeom prst="rect">
            <a:avLst/>
          </a:prstGeom>
          <a:noFill/>
          <a:ln w="9525">
            <a:noFill/>
            <a:miter lim="800000"/>
            <a:headEnd/>
            <a:tailEnd/>
          </a:ln>
        </p:spPr>
        <p:txBody>
          <a:bodyPr>
            <a:spAutoFit/>
          </a:bodyPr>
          <a:lstStyle/>
          <a:p>
            <a:r>
              <a:rPr lang="th-TH" sz="2000" u="sng">
                <a:latin typeface="Tahoma" pitchFamily="34" charset="0"/>
                <a:cs typeface="Tahoma" pitchFamily="34" charset="0"/>
              </a:rPr>
              <a:t>ผลลัพท์</a:t>
            </a:r>
            <a:r>
              <a:rPr lang="en-US" sz="2000" u="sng">
                <a:latin typeface="Tahoma" pitchFamily="34" charset="0"/>
                <a:cs typeface="Tahoma" pitchFamily="34" charset="0"/>
              </a:rPr>
              <a:t>/</a:t>
            </a:r>
            <a:r>
              <a:rPr lang="th-TH" sz="2000" u="sng">
                <a:latin typeface="Tahoma" pitchFamily="34" charset="0"/>
                <a:cs typeface="Tahoma" pitchFamily="34" charset="0"/>
              </a:rPr>
              <a:t>ผลกระทบที่สำคัญ </a:t>
            </a:r>
          </a:p>
          <a:p>
            <a:r>
              <a:rPr lang="th-TH" sz="2000">
                <a:latin typeface="Tahoma" pitchFamily="34" charset="0"/>
                <a:cs typeface="Tahoma" pitchFamily="34" charset="0"/>
              </a:rPr>
              <a:t>เป็นจุดเริ่มต้นในการปรับเปลี่ยนนิคมอุตสาหกรรมในประเทศไทยที่มีอยู่ประมาณ </a:t>
            </a:r>
            <a:r>
              <a:rPr lang="en-US" sz="2000">
                <a:latin typeface="Tahoma" pitchFamily="34" charset="0"/>
                <a:cs typeface="Tahoma" pitchFamily="34" charset="0"/>
              </a:rPr>
              <a:t>30 </a:t>
            </a:r>
            <a:r>
              <a:rPr lang="th-TH" sz="2000">
                <a:latin typeface="Tahoma" pitchFamily="34" charset="0"/>
                <a:cs typeface="Tahoma" pitchFamily="34" charset="0"/>
              </a:rPr>
              <a:t>กว่าแห่งให้เป็นอุทยานนวัตกรรม และเกิดนิคมอุตสาหกรรมวิจัยใหม่ๆ ซึ่งจะช่วยเพิ่มมูลค่าให้กับภาคการผลิตและบริการ</a:t>
            </a:r>
          </a:p>
        </p:txBody>
      </p:sp>
      <p:pic>
        <p:nvPicPr>
          <p:cNvPr id="38918" name="Picture 2"/>
          <p:cNvPicPr>
            <a:picLocks noChangeAspect="1" noChangeArrowheads="1"/>
          </p:cNvPicPr>
          <p:nvPr/>
        </p:nvPicPr>
        <p:blipFill>
          <a:blip r:embed="rId2" cstate="print"/>
          <a:srcRect l="32227" t="29062" r="54297" b="23125"/>
          <a:stretch>
            <a:fillRect/>
          </a:stretch>
        </p:blipFill>
        <p:spPr bwMode="auto">
          <a:xfrm>
            <a:off x="71438" y="3071813"/>
            <a:ext cx="1643062" cy="3643312"/>
          </a:xfrm>
          <a:prstGeom prst="rect">
            <a:avLst/>
          </a:prstGeom>
          <a:noFill/>
          <a:ln w="9525">
            <a:noFill/>
            <a:miter lim="800000"/>
            <a:headEnd/>
            <a:tailEnd/>
          </a:ln>
        </p:spPr>
      </p:pic>
      <p:pic>
        <p:nvPicPr>
          <p:cNvPr id="38919" name="Picture 2"/>
          <p:cNvPicPr>
            <a:picLocks noChangeAspect="1" noChangeArrowheads="1"/>
          </p:cNvPicPr>
          <p:nvPr/>
        </p:nvPicPr>
        <p:blipFill>
          <a:blip r:embed="rId2" cstate="print"/>
          <a:srcRect l="71484" t="35625" r="15039" b="55937"/>
          <a:stretch>
            <a:fillRect/>
          </a:stretch>
        </p:blipFill>
        <p:spPr bwMode="auto">
          <a:xfrm>
            <a:off x="1785938" y="3071813"/>
            <a:ext cx="2928937" cy="1214437"/>
          </a:xfrm>
          <a:prstGeom prst="rect">
            <a:avLst/>
          </a:prstGeom>
          <a:noFill/>
          <a:ln w="9525">
            <a:noFill/>
            <a:miter lim="800000"/>
            <a:headEnd/>
            <a:tailEnd/>
          </a:ln>
        </p:spPr>
      </p:pic>
      <p:pic>
        <p:nvPicPr>
          <p:cNvPr id="38920" name="Picture 2"/>
          <p:cNvPicPr>
            <a:picLocks noChangeAspect="1" noChangeArrowheads="1"/>
          </p:cNvPicPr>
          <p:nvPr/>
        </p:nvPicPr>
        <p:blipFill>
          <a:blip r:embed="rId2" cstate="print"/>
          <a:srcRect l="71484" t="53438" r="15039" b="38124"/>
          <a:stretch>
            <a:fillRect/>
          </a:stretch>
        </p:blipFill>
        <p:spPr bwMode="auto">
          <a:xfrm>
            <a:off x="1785938" y="4286250"/>
            <a:ext cx="2928937" cy="1214438"/>
          </a:xfrm>
          <a:prstGeom prst="rect">
            <a:avLst/>
          </a:prstGeom>
          <a:noFill/>
          <a:ln w="9525">
            <a:noFill/>
            <a:miter lim="800000"/>
            <a:headEnd/>
            <a:tailEnd/>
          </a:ln>
        </p:spPr>
      </p:pic>
      <p:pic>
        <p:nvPicPr>
          <p:cNvPr id="38921" name="Picture 2"/>
          <p:cNvPicPr>
            <a:picLocks noChangeAspect="1" noChangeArrowheads="1"/>
          </p:cNvPicPr>
          <p:nvPr/>
        </p:nvPicPr>
        <p:blipFill>
          <a:blip r:embed="rId2" cstate="print"/>
          <a:srcRect l="71484" t="72751" r="15039" b="19366"/>
          <a:stretch>
            <a:fillRect/>
          </a:stretch>
        </p:blipFill>
        <p:spPr bwMode="auto">
          <a:xfrm>
            <a:off x="1743075" y="5649913"/>
            <a:ext cx="2971800" cy="1136650"/>
          </a:xfrm>
          <a:prstGeom prst="rect">
            <a:avLst/>
          </a:prstGeom>
          <a:noFill/>
          <a:ln w="9525">
            <a:noFill/>
            <a:miter lim="800000"/>
            <a:headEnd/>
            <a:tailEnd/>
          </a:ln>
        </p:spPr>
      </p:pic>
      <p:pic>
        <p:nvPicPr>
          <p:cNvPr id="38922" name="Picture 3"/>
          <p:cNvPicPr>
            <a:picLocks noGrp="1" noChangeAspect="1" noChangeArrowheads="1"/>
          </p:cNvPicPr>
          <p:nvPr>
            <p:ph idx="1"/>
          </p:nvPr>
        </p:nvPicPr>
        <p:blipFill>
          <a:blip r:embed="rId3" cstate="print"/>
          <a:srcRect l="17911" t="45123" r="57465" b="25351"/>
          <a:stretch>
            <a:fillRect/>
          </a:stretch>
        </p:blipFill>
        <p:spPr>
          <a:xfrm>
            <a:off x="187325" y="3071813"/>
            <a:ext cx="1525588" cy="1143000"/>
          </a:xfr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LkHic2aMhjZlz2wG1bpFEd"/>
</p:tagLst>
</file>

<file path=ppt/tags/tag2.xml><?xml version="1.0" encoding="utf-8"?>
<p:tagLst xmlns:a="http://schemas.openxmlformats.org/drawingml/2006/main" xmlns:r="http://schemas.openxmlformats.org/officeDocument/2006/relationships" xmlns:p="http://schemas.openxmlformats.org/presentationml/2006/main">
  <p:tag name="DVSHAPEID" val="CMXkGqfOMHO1HPeeqq5tYx"/>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ahidol">
      <a:majorFont>
        <a:latin typeface="EucrosiaUPC"/>
        <a:ea typeface=""/>
        <a:cs typeface="EucrosiaUPC"/>
      </a:majorFont>
      <a:minorFont>
        <a:latin typeface="EucrosiaUPC"/>
        <a:ea typeface=""/>
        <a:cs typeface="EucrosiaUPC"/>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Trek</Template>
  <TotalTime>2114</TotalTime>
  <Words>9480</Words>
  <Application>Microsoft Office PowerPoint</Application>
  <PresentationFormat>On-screen Show (4:3)</PresentationFormat>
  <Paragraphs>2030</Paragraphs>
  <Slides>117</Slides>
  <Notes>26</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117</vt:i4>
      </vt:variant>
    </vt:vector>
  </HeadingPairs>
  <TitlesOfParts>
    <vt:vector size="122" baseType="lpstr">
      <vt:lpstr>Trek</vt:lpstr>
      <vt:lpstr>แผนภูมิ</vt:lpstr>
      <vt:lpstr>แผ่นงาน Microsoft Office Excel 97-2003</vt:lpstr>
      <vt:lpstr>Worksheet</vt:lpstr>
      <vt:lpstr>Photo Editor Photo</vt:lpstr>
      <vt:lpstr>ทศวรรษของการพัฒนาประเทศ ด้วยวิทยาศาสตร์ เทคโนโลยี และนวัตกรรม</vt:lpstr>
      <vt:lpstr>เนื้อหา</vt:lpstr>
      <vt:lpstr>ประเทศไทย ๒๕๕๕ </vt:lpstr>
      <vt:lpstr>Slide 4</vt:lpstr>
      <vt:lpstr>Slide 5</vt:lpstr>
      <vt:lpstr>สู่กับดักประเทศรายได้ปานกลาง (Middle income trap)</vt:lpstr>
      <vt:lpstr>Slide 7</vt:lpstr>
      <vt:lpstr>การลงทุนจากต่างชาติกับการพัฒนาเทคโนโลยีไม่เกิดนัยสำคัญ</vt:lpstr>
      <vt:lpstr>เทคโนโลยีมีผลดีกับการพัฒนาเศรษฐกิจหากเลยจุดเปลี่ยนผ่าน</vt:lpstr>
      <vt:lpstr>การลงทุนวิจัยของภาคเอกชนมีผลต่อการพัฒนานวัตกรรมอย่างมีนัยสำคัญ</vt:lpstr>
      <vt:lpstr>Slide 11</vt:lpstr>
      <vt:lpstr>Technology balance of payment : Thailand   (Year 2001-2011)</vt:lpstr>
      <vt:lpstr>Granted Patent: Thailand (Year 2011)</vt:lpstr>
      <vt:lpstr>R&amp;D/GDP Projection (2012 – 2021)</vt:lpstr>
      <vt:lpstr>บทเรียนจากประเทศเกาหลี</vt:lpstr>
      <vt:lpstr>Slide 16</vt:lpstr>
      <vt:lpstr>ความสามารถด้านนวัตกรรม โดย INSEAD และ WIPO Global Innovation Index (Year 2012)</vt:lpstr>
      <vt:lpstr>University-industry-Government linkages (Triple helix)</vt:lpstr>
      <vt:lpstr>Global Innovation Index Scores vs GDP per capita in PPP$ (bubbles sized by population)</vt:lpstr>
      <vt:lpstr>Slide 20</vt:lpstr>
      <vt:lpstr>Slide 21</vt:lpstr>
      <vt:lpstr>Slide 22</vt:lpstr>
      <vt:lpstr>Slide 23</vt:lpstr>
      <vt:lpstr>Slide 24</vt:lpstr>
      <vt:lpstr>วิวัฒนาการและความเปลี่ยนแปลงของทศวรรษหน้า</vt:lpstr>
      <vt:lpstr>Slide 26</vt:lpstr>
      <vt:lpstr>Slide 27</vt:lpstr>
      <vt:lpstr>ตลาดและฐานการผลิตอาเซียน</vt:lpstr>
      <vt:lpstr>Slide 29</vt:lpstr>
      <vt:lpstr>Slide 30</vt:lpstr>
      <vt:lpstr>Slide 31</vt:lpstr>
      <vt:lpstr>Slide 32</vt:lpstr>
      <vt:lpstr>Slide 33</vt:lpstr>
      <vt:lpstr>Slide 34</vt:lpstr>
      <vt:lpstr>Slide 35</vt:lpstr>
      <vt:lpstr>การรวมกลุ่มทางเศรษฐกิจ </vt:lpstr>
      <vt:lpstr>ความเชื่อมโยง (Connectivity)กับประเทศในภูมิภาคและอนุภูมิภาค</vt:lpstr>
      <vt:lpstr>ประตูสู่อันดามันและส่วนเชื่อมต่อ Regional Land Bridge</vt:lpstr>
      <vt:lpstr>International Migration &amp; Mobility</vt:lpstr>
      <vt:lpstr>Slide 40</vt:lpstr>
      <vt:lpstr>ความเปลี่ยนแปลงทางโครงสร้างประชากร (Demographic Change)</vt:lpstr>
      <vt:lpstr>Slide 42</vt:lpstr>
      <vt:lpstr>GLOBAL VILLAGE today when 7b People=100 villagers) what will happen to this global village 10 years from now??</vt:lpstr>
      <vt:lpstr>ความเปลี่ยนแปลงทางเทคโนโลยี การค้า อุตสาหกรรม</vt:lpstr>
      <vt:lpstr>บทบาทของวิทยาศาสตร์ เทคโนโลยี และนวัตกรรม (วทน.)</vt:lpstr>
      <vt:lpstr>วิทยาศาสตร์ เทคโนโลยี และนวัตกรรม</vt:lpstr>
      <vt:lpstr>Slide 47</vt:lpstr>
      <vt:lpstr>Framework of global innovation index</vt:lpstr>
      <vt:lpstr>Slide 49</vt:lpstr>
      <vt:lpstr>Slide 50</vt:lpstr>
      <vt:lpstr>Slide 51</vt:lpstr>
      <vt:lpstr>Slide 52</vt:lpstr>
      <vt:lpstr>Slide 53</vt:lpstr>
      <vt:lpstr>Slide 54</vt:lpstr>
      <vt:lpstr>Slide 55</vt:lpstr>
      <vt:lpstr>Slide 56</vt:lpstr>
      <vt:lpstr>Slide 57</vt:lpstr>
      <vt:lpstr>Slide 58</vt:lpstr>
      <vt:lpstr>Slide 59</vt:lpstr>
      <vt:lpstr>Conceptual framework of innovation  promotion</vt:lpstr>
      <vt:lpstr>Vector of knowledge transfer from universities, pro to industry</vt:lpstr>
      <vt:lpstr>Slide 62</vt:lpstr>
      <vt:lpstr>Slide 63</vt:lpstr>
      <vt:lpstr>Slide 64</vt:lpstr>
      <vt:lpstr>Slide 65</vt:lpstr>
      <vt:lpstr>มาตรการหลักที่สำคัญ</vt:lpstr>
      <vt:lpstr>Slide 67</vt:lpstr>
      <vt:lpstr>Total New Enrollments</vt:lpstr>
      <vt:lpstr>Slide 69</vt:lpstr>
      <vt:lpstr>ความต้องการกำลังคนด้านเกษตร: ข้าว</vt:lpstr>
      <vt:lpstr>ความต้องการกำลังคนด้านปฏิบัติการระบบขนส่งทางราง ภายในปี 2558</vt:lpstr>
      <vt:lpstr> </vt:lpstr>
      <vt:lpstr>ห่วงโซ่การพัฒนากำลังคนทางด้าน วทน.</vt:lpstr>
      <vt:lpstr>Slide 74</vt:lpstr>
      <vt:lpstr>Slide 75</vt:lpstr>
      <vt:lpstr>Slide 76</vt:lpstr>
      <vt:lpstr>โรงเรียนเทคโนโลยีฐานวิทยาศาสตร์  (SBTS)</vt:lpstr>
      <vt:lpstr>Slide 78</vt:lpstr>
      <vt:lpstr>Slide 79</vt:lpstr>
      <vt:lpstr>National Research University</vt:lpstr>
      <vt:lpstr>Slide 81</vt:lpstr>
      <vt:lpstr>THAIST as Knowledge Network  Supporting Competitiveness of Real Sector</vt:lpstr>
      <vt:lpstr>Slide 83</vt:lpstr>
      <vt:lpstr>เครือข่ายพัฒนากำลังคนด้านระบบขนส่งทางราง</vt:lpstr>
      <vt:lpstr>Slide 85</vt:lpstr>
      <vt:lpstr>เครือข่ายเพื่อพัฒนากำลังคนและเทคโนโลยี อุตสาหกรรมยางล้อ</vt:lpstr>
      <vt:lpstr>Slide 87</vt:lpstr>
      <vt:lpstr>ระบบทรัพย์สินทางปัญญา (สร้าง-คุ้มครอง-ใช้ประโยชน์)</vt:lpstr>
      <vt:lpstr>การนำทรัพย์สินทางปัญญาไปใช้เชิงพาณิชย์ยังมีไม่มาก</vt:lpstr>
      <vt:lpstr>Slide 90</vt:lpstr>
      <vt:lpstr>Slide 91</vt:lpstr>
      <vt:lpstr>Slide 92</vt:lpstr>
      <vt:lpstr>Slide 93</vt:lpstr>
      <vt:lpstr>Technology Research Assistance and Consultancy for Enterprises Agency </vt:lpstr>
      <vt:lpstr>Slide 95</vt:lpstr>
      <vt:lpstr>โครงสร้างพื้นฐาน วทน. ที่จำเป็นต่อการแก้ปัญหา และพัฒนาประเทศ</vt:lpstr>
      <vt:lpstr>โครงสร้างพื้นฐาน วทน. ที่จำเป็นต่อการแก้ปัญหาประเทศ</vt:lpstr>
      <vt:lpstr>โครงการจัดตั้งอุทยานวิทยาศาสตร์ภูมิภาค </vt:lpstr>
      <vt:lpstr>โครงการจัดตั้งอุทยานนวัตกรรมเอกชน </vt:lpstr>
      <vt:lpstr>โครงการจัดตั้งอุทยานธุรกิจอุตสาหกรรมอาหาร</vt:lpstr>
      <vt:lpstr>Slide 101</vt:lpstr>
      <vt:lpstr>โครงการจัดตั้งอุทยานธุรกิจนวัตกรรมอวกาศ</vt:lpstr>
      <vt:lpstr>Science Park Promotion Agency</vt:lpstr>
      <vt:lpstr>Slide 104</vt:lpstr>
      <vt:lpstr>15 Countries Selected for Round-I Studies </vt:lpstr>
      <vt:lpstr>Sample Results of TNA for Agricultural Sector</vt:lpstr>
      <vt:lpstr>Sample Results of TNA for Water Resource Management</vt:lpstr>
      <vt:lpstr> Technologies in Thai Energy</vt:lpstr>
      <vt:lpstr>ประเด็นด้านพลังงานของไทย</vt:lpstr>
      <vt:lpstr>กลุ่มเทคโนโลยีเป้าหมายด้านพลังงาน</vt:lpstr>
      <vt:lpstr>นวัตกรรมทั่วถึง (Inclusive Innovation)</vt:lpstr>
      <vt:lpstr>Slide 112</vt:lpstr>
      <vt:lpstr>Slide 113</vt:lpstr>
      <vt:lpstr>Slide 114</vt:lpstr>
      <vt:lpstr> CEWG's Key Recommendations     </vt:lpstr>
      <vt:lpstr> CEWG's Key Recommendations     </vt:lpstr>
      <vt:lpstr>ขอบคุณครับ</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ทศวรรษของการพัฒนาประเทศ ด้วยวิทยาศาสตร์ เทคโนโลยี และนวัตกรรม</dc:title>
  <dc:creator>sony</dc:creator>
  <cp:lastModifiedBy>Montanan Naksriroong</cp:lastModifiedBy>
  <cp:revision>126</cp:revision>
  <dcterms:created xsi:type="dcterms:W3CDTF">2012-10-20T07:59:48Z</dcterms:created>
  <dcterms:modified xsi:type="dcterms:W3CDTF">2012-10-24T02:19:43Z</dcterms:modified>
</cp:coreProperties>
</file>