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88" r:id="rId6"/>
    <p:sldId id="287" r:id="rId7"/>
    <p:sldId id="259" r:id="rId8"/>
    <p:sldId id="261" r:id="rId9"/>
    <p:sldId id="274" r:id="rId10"/>
    <p:sldId id="265" r:id="rId11"/>
    <p:sldId id="273" r:id="rId12"/>
    <p:sldId id="275" r:id="rId13"/>
    <p:sldId id="276" r:id="rId14"/>
    <p:sldId id="278" r:id="rId15"/>
    <p:sldId id="277" r:id="rId16"/>
    <p:sldId id="279" r:id="rId17"/>
    <p:sldId id="282" r:id="rId18"/>
    <p:sldId id="281" r:id="rId19"/>
    <p:sldId id="289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7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176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1D32-D519-456A-900F-DBC9C4DC32DC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7D9C-22E3-464A-A5BF-B85612E295B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1D32-D519-456A-900F-DBC9C4DC32DC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7D9C-22E3-464A-A5BF-B85612E295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4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1D32-D519-456A-900F-DBC9C4DC32DC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7D9C-22E3-464A-A5BF-B85612E2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1D32-D519-456A-900F-DBC9C4DC32DC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7D9C-22E3-464A-A5BF-B85612E295B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1D32-D519-456A-900F-DBC9C4DC32DC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7D9C-22E3-464A-A5BF-B85612E2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hyperlink" Target="http://www.neuron.org/content/current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54175"/>
            <a:ext cx="7772400" cy="555625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Orientation 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Graduate Students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2012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8" y="2334309"/>
            <a:ext cx="4039842" cy="269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541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Welcome to  </a:t>
            </a: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MONGKOLSUK LIBRARY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Information Division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4309"/>
            <a:ext cx="3962400" cy="264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602"/>
            <a:ext cx="8382000" cy="618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170671"/>
            <a:ext cx="1371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75854" y="2170671"/>
            <a:ext cx="1371601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7329" y="5307228"/>
            <a:ext cx="1524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6700" y="5307228"/>
            <a:ext cx="1371601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75854" y="5329883"/>
            <a:ext cx="1371601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21648" y="1999905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2271" y="1954598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3948" y="5136462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5669" y="5105741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92272" y="5159117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2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93789"/>
            <a:ext cx="3023862" cy="4488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fbcdn-sphotos-a.akamaihd.net/hphotos-ak-prn1/545524_427351137284693_2117348565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fbcdn-sphotos-a.akamaihd.net/hphotos-ak-ash3/579890_427351157284691_100000294309609_1516302_1544065959_n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93789"/>
            <a:ext cx="5095296" cy="429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1785722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4138" y="29673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683000" cy="421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85728" y="1752600"/>
            <a:ext cx="44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572000" cy="249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5" descr="b806319m-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4367" y="4305858"/>
            <a:ext cx="1465263" cy="192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5" descr="Cover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4725" y="4328083"/>
            <a:ext cx="1438275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Cover Fig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328083"/>
            <a:ext cx="1393825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0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0" y="1600200"/>
            <a:ext cx="3223946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12" y="1447800"/>
            <a:ext cx="42799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86" y="3666303"/>
            <a:ext cx="1409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62" y="3148178"/>
            <a:ext cx="1409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4661" y="144780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101" descr="Web of Knowl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47" y="3157494"/>
            <a:ext cx="1267060" cy="10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7" descr="Elsevi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8870" y="3157494"/>
            <a:ext cx="1154288" cy="1273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10000" y="4648199"/>
            <a:ext cx="497225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Access to</a:t>
            </a:r>
          </a:p>
          <a:p>
            <a:pPr marL="285750" indent="-285750">
              <a:buFont typeface="Wingdings"/>
              <a:buChar char="Ø"/>
            </a:pPr>
            <a:r>
              <a:rPr lang="en-US" b="1" dirty="0" smtClean="0"/>
              <a:t>130 </a:t>
            </a:r>
            <a:r>
              <a:rPr lang="en-US" b="1" dirty="0"/>
              <a:t>e-databases &amp; e-books </a:t>
            </a:r>
            <a:endParaRPr lang="en-US" b="1" dirty="0" smtClean="0"/>
          </a:p>
          <a:p>
            <a:pPr marL="285750" indent="-285750">
              <a:buFont typeface="Wingdings"/>
              <a:buChar char="Ø"/>
            </a:pPr>
            <a:r>
              <a:rPr lang="en-US" b="1" dirty="0" smtClean="0"/>
              <a:t>7,765 </a:t>
            </a:r>
            <a:r>
              <a:rPr lang="en-US" b="1" dirty="0"/>
              <a:t>full-text scientific peer-review e-journals </a:t>
            </a:r>
            <a:endParaRPr lang="en-US" b="1" dirty="0" smtClean="0"/>
          </a:p>
          <a:p>
            <a:pPr marL="285750" indent="-285750">
              <a:buFont typeface="Wingdings"/>
              <a:buChar char="Ø"/>
            </a:pPr>
            <a:r>
              <a:rPr lang="en-US" b="1" dirty="0" smtClean="0"/>
              <a:t>20,000 </a:t>
            </a:r>
            <a:r>
              <a:rPr lang="en-US" b="1" dirty="0"/>
              <a:t>subscribed &amp; open access e-journals </a:t>
            </a:r>
            <a:endParaRPr lang="en-US" b="1" dirty="0" smtClean="0"/>
          </a:p>
          <a:p>
            <a:r>
              <a:rPr lang="en-US" b="1" dirty="0" smtClean="0"/>
              <a:t>     (</a:t>
            </a:r>
            <a:r>
              <a:rPr lang="en-US" b="1" dirty="0"/>
              <a:t>all subject </a:t>
            </a:r>
            <a:r>
              <a:rPr lang="en-US" sz="1600" b="1" dirty="0"/>
              <a:t>categories</a:t>
            </a:r>
            <a:r>
              <a:rPr lang="en-US" b="1" dirty="0"/>
              <a:t>) </a:t>
            </a:r>
            <a:endParaRPr lang="th-TH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2" y="2641320"/>
            <a:ext cx="5029200" cy="3784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stang.sc.mahidol.ac.th/image/Apps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69" y="1606308"/>
            <a:ext cx="2778554" cy="20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535668"/>
            <a:ext cx="41589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Remote Access from home</a:t>
            </a:r>
          </a:p>
          <a:p>
            <a:r>
              <a:rPr lang="en-US" sz="2800" dirty="0" smtClean="0"/>
              <a:t>http://vpn.mahidol.ac.th</a:t>
            </a:r>
            <a:endParaRPr lang="en-US" sz="2800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66" y="5181600"/>
            <a:ext cx="8763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69" y="3886200"/>
            <a:ext cx="11176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69" y="3854450"/>
            <a:ext cx="13843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69" y="5181600"/>
            <a:ext cx="10033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3" y="1742302"/>
            <a:ext cx="3683000" cy="431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74230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65" y="1910239"/>
            <a:ext cx="4914114" cy="398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1840"/>
            <a:ext cx="5755574" cy="425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21" y="3789656"/>
            <a:ext cx="3852758" cy="276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2301"/>
            <a:ext cx="35814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76600" y="190500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stang.sc.mahidol.ac.th/eng/images/IT/pic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0122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tang.sc.mahidol.ac.th/eng/images/IT/pic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08" y="403860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7245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49173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 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52600" y="1441599"/>
            <a:ext cx="5697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Computer room </a:t>
            </a:r>
            <a:r>
              <a:rPr lang="en-US" sz="2000" b="1" dirty="0"/>
              <a:t>(</a:t>
            </a:r>
            <a:r>
              <a:rPr lang="en-US" sz="2000" b="1" dirty="0" smtClean="0"/>
              <a:t>for ICT Literacy Training) 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2047875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49" y="2057400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4419600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9992" y="4650114"/>
            <a:ext cx="13363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EndNote</a:t>
            </a:r>
          </a:p>
          <a:p>
            <a:r>
              <a:rPr lang="en-US" sz="2000" dirty="0" err="1" smtClean="0"/>
              <a:t>Turnitin</a:t>
            </a:r>
            <a:endParaRPr lang="en-US" sz="2000" dirty="0" smtClean="0"/>
          </a:p>
          <a:p>
            <a:r>
              <a:rPr lang="en-US" sz="2000" dirty="0" smtClean="0"/>
              <a:t>MS Office</a:t>
            </a:r>
          </a:p>
          <a:p>
            <a:r>
              <a:rPr lang="en-US" sz="2000" dirty="0" smtClean="0"/>
              <a:t>Photoshop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5978" y="4691158"/>
            <a:ext cx="1862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Mendeley</a:t>
            </a:r>
            <a:endParaRPr lang="en-US" sz="2000" dirty="0"/>
          </a:p>
          <a:p>
            <a:r>
              <a:rPr lang="en-US" sz="2000" dirty="0" smtClean="0"/>
              <a:t>Google </a:t>
            </a:r>
            <a:r>
              <a:rPr lang="en-US" sz="2000" dirty="0"/>
              <a:t>Docs</a:t>
            </a:r>
          </a:p>
          <a:p>
            <a:r>
              <a:rPr lang="en-US" sz="2000" dirty="0"/>
              <a:t>Sigma </a:t>
            </a:r>
            <a:r>
              <a:rPr lang="en-US" sz="2000" dirty="0" smtClean="0"/>
              <a:t>Plot</a:t>
            </a:r>
          </a:p>
          <a:p>
            <a:r>
              <a:rPr lang="en-US" sz="2000" dirty="0"/>
              <a:t>Dreamweaver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82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780" y="1412180"/>
            <a:ext cx="80395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Where is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Stang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library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Physics (P) Building - Floor  2-3</a:t>
            </a:r>
          </a:p>
          <a:p>
            <a:pPr>
              <a:defRPr/>
            </a:pPr>
            <a:endParaRPr lang="th-TH" sz="240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309812" cy="3465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399" y="2187574"/>
            <a:ext cx="2238375" cy="335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22" y="2211387"/>
            <a:ext cx="2500312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599112"/>
            <a:ext cx="775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Established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1968,  </a:t>
            </a:r>
          </a:p>
          <a:p>
            <a:pPr algn="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this library named in the honor of  </a:t>
            </a:r>
          </a:p>
          <a:p>
            <a:pPr algn="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first dean and founder of the faculty,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h-TH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Professor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Stang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Mongkolsuk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70" y="135878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latin typeface="Calibri" pitchFamily="34" charset="0"/>
                <a:cs typeface="Calibri" pitchFamily="34" charset="0"/>
              </a:rPr>
              <a:t>Our staff are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always willing to</a:t>
            </a:r>
            <a:r>
              <a:rPr lang="th-TH" sz="2400" b="1" dirty="0">
                <a:latin typeface="Calibri" pitchFamily="34" charset="0"/>
                <a:cs typeface="Calibri" pitchFamily="34" charset="0"/>
              </a:rPr>
              <a:t> help you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kern="0" dirty="0">
                <a:latin typeface="Calibri" pitchFamily="34" charset="0"/>
                <a:cs typeface="Calibri" pitchFamily="34" charset="0"/>
              </a:rPr>
              <a:t>please feel free to ask. </a:t>
            </a:r>
            <a:endParaRPr lang="th-TH" sz="2400" dirty="0">
              <a:latin typeface="Arial" pitchFamily="34" charset="0"/>
            </a:endParaRPr>
          </a:p>
        </p:txBody>
      </p:sp>
      <p:pic>
        <p:nvPicPr>
          <p:cNvPr id="16386" name="Picture 2" descr="http://stang.sc.mahidol.ac.th/image/staff/ruchar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7" y="2031430"/>
            <a:ext cx="1056762" cy="14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ang.sc.mahidol.ac.th/image/staff/varas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83" y="2069529"/>
            <a:ext cx="1028186" cy="13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4431" y="1734415"/>
            <a:ext cx="3201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THANK YOU FOR YOUR PATRONAGE</a:t>
            </a:r>
            <a:endParaRPr lang="th-TH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90" name="Picture 6" descr="http://stang.sc.mahidol.ac.th/image/staff/somp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96" y="2128461"/>
            <a:ext cx="983986" cy="13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stang.sc.mahidol.ac.th/image/staff/apich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2290"/>
            <a:ext cx="990600" cy="13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stang.sc.mahidol.ac.th/image/staff/j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1" y="2115813"/>
            <a:ext cx="1002958" cy="13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stang.sc.mahidol.ac.th/image/staff/t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55" y="2103747"/>
            <a:ext cx="1002522" cy="13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stang.sc.mahidol.ac.th/image/staff/sriro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4" y="3505200"/>
            <a:ext cx="1013158" cy="13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http://stang.sc.mahidol.ac.th/image/staff/mantan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24" y="3505200"/>
            <a:ext cx="1028186" cy="13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http://stang.sc.mahidol.ac.th/image/staff/arpapor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24" y="3562308"/>
            <a:ext cx="1013158" cy="13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http://stang.sc.mahidol.ac.th/image/staff/K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64" y="3566422"/>
            <a:ext cx="1010072" cy="13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Picture 24" descr="http://stang.sc.mahidol.ac.th/image/staff/sua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96" y="3610224"/>
            <a:ext cx="966408" cy="12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http://stang.sc.mahidol.ac.th/image/staff/nootsar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36" y="3578747"/>
            <a:ext cx="988499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http://stang.sc.mahidol.ac.th/image/staff/Arisar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7" y="5029200"/>
            <a:ext cx="1024020" cy="13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http://stang.sc.mahidol.ac.th/image/staff/bunyawade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24" y="5029200"/>
            <a:ext cx="1028186" cy="13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6" name="Picture 32" descr="http://stang.sc.mahidol.ac.th/image/staff/duan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89" y="5075040"/>
            <a:ext cx="1083511" cy="14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http://stang.sc.mahidol.ac.th/image/staff/ratchano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26" y="5075040"/>
            <a:ext cx="1059548" cy="14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http://stang.sc.mahidol.ac.th/image/staff/ne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40" y="5081498"/>
            <a:ext cx="1054704" cy="14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2" name="Picture 38" descr="http://stang.sc.mahidol.ac.th/image/staff/mod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3" y="5081498"/>
            <a:ext cx="1054703" cy="14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9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6" y="1492538"/>
            <a:ext cx="3675822" cy="2450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691449" y="2025133"/>
            <a:ext cx="379635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Opening Hours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Mon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.-Fri.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8:00 am - 7:30  pm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Sat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8:30 am - 4:30 pm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Sun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&amp; National Holidays - closed</a:t>
            </a:r>
            <a:endParaRPr lang="th-TH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7" y="4042428"/>
            <a:ext cx="3729368" cy="2485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lib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449" y="4092982"/>
            <a:ext cx="3165220" cy="237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8701" y="1674662"/>
            <a:ext cx="318649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cs typeface="Calibri" pitchFamily="34" charset="0"/>
              </a:rPr>
              <a:t>U</a:t>
            </a:r>
            <a:r>
              <a:rPr lang="th-TH" sz="2000" b="1" dirty="0">
                <a:latin typeface="Calibri" pitchFamily="34" charset="0"/>
                <a:cs typeface="Calibri" pitchFamily="34" charset="0"/>
              </a:rPr>
              <a:t>se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your</a:t>
            </a:r>
            <a:r>
              <a:rPr lang="th-TH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“S</a:t>
            </a:r>
            <a:r>
              <a:rPr lang="th-TH" sz="2400" b="1" u="sng" dirty="0" smtClean="0">
                <a:latin typeface="Calibri" pitchFamily="34" charset="0"/>
                <a:cs typeface="Calibri" pitchFamily="34" charset="0"/>
              </a:rPr>
              <a:t>tudent </a:t>
            </a:r>
            <a:r>
              <a:rPr lang="th-TH" sz="2400" b="1" u="sng" dirty="0">
                <a:latin typeface="Calibri" pitchFamily="34" charset="0"/>
                <a:cs typeface="Calibri" pitchFamily="34" charset="0"/>
              </a:rPr>
              <a:t>ID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c</a:t>
            </a:r>
            <a:r>
              <a:rPr lang="th-TH" sz="2400" b="1" u="sng" dirty="0" smtClean="0">
                <a:latin typeface="Calibri" pitchFamily="34" charset="0"/>
                <a:cs typeface="Calibri" pitchFamily="34" charset="0"/>
              </a:rPr>
              <a:t>ard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as “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Mahidol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library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card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th-TH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th-TH" sz="2000" b="1" dirty="0" smtClean="0">
                <a:latin typeface="Calibri" pitchFamily="34" charset="0"/>
                <a:cs typeface="Calibri" pitchFamily="34" charset="0"/>
              </a:rPr>
              <a:t>borrow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books</a:t>
            </a:r>
            <a:r>
              <a:rPr lang="th-TH" sz="2000" b="1" dirty="0" smtClean="0">
                <a:latin typeface="Calibri" pitchFamily="34" charset="0"/>
                <a:cs typeface="Calibri" pitchFamily="34" charset="0"/>
              </a:rPr>
              <a:t> from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24 </a:t>
            </a:r>
            <a:r>
              <a:rPr lang="th-TH" sz="2400" b="1" dirty="0">
                <a:latin typeface="Calibri" pitchFamily="34" charset="0"/>
                <a:cs typeface="Calibri" pitchFamily="34" charset="0"/>
              </a:rPr>
              <a:t>Mahidol libraries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</a:t>
            </a:r>
            <a:r>
              <a:rPr lang="th-TH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" name="Picture 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15255"/>
            <a:ext cx="3349625" cy="251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ttp://stang.sc.mahidol.ac.th/text/image/LibraryRule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4032" y="1423193"/>
            <a:ext cx="1571625" cy="25034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Group 1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74147"/>
              </p:ext>
            </p:extLst>
          </p:nvPr>
        </p:nvGraphicFramePr>
        <p:xfrm>
          <a:off x="1295400" y="4191000"/>
          <a:ext cx="6286501" cy="2286007"/>
        </p:xfrm>
        <a:graphic>
          <a:graphicData uri="http://schemas.openxmlformats.org/drawingml/2006/table">
            <a:tbl>
              <a:tblPr/>
              <a:tblGrid>
                <a:gridCol w="2143125"/>
                <a:gridCol w="1357313"/>
                <a:gridCol w="857250"/>
                <a:gridCol w="1928813"/>
              </a:tblGrid>
              <a:tr h="499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Material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Loan Period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Items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Overdue Fine / Day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General Books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 days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 Baht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Reserve Books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days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Baht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2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Journals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days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5 Baht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Theses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days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Baht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Theses (Reserve)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day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Baht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389565_10150474547150379_16329142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6872"/>
            <a:ext cx="3990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:\391114_10150474526085379_5941455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6" y="2419351"/>
            <a:ext cx="4752974" cy="3168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3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0" y="2209800"/>
            <a:ext cx="5008880" cy="3335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029858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1357" y="1447800"/>
            <a:ext cx="428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Laptop Lock Cable available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53904" y="5677234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Take </a:t>
            </a:r>
            <a:r>
              <a:rPr lang="en-US" b="1" dirty="0"/>
              <a:t>care of your belongings. The Library staff will not be responsible for any loss or damage of your personal belongings left unattended in the library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32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725" y="181579"/>
            <a:ext cx="5146409" cy="461665"/>
          </a:xfrm>
          <a:prstGeom prst="rect">
            <a:avLst/>
          </a:prstGeom>
          <a:solidFill>
            <a:srgbClr val="F5F5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MUSC Website : www.sc.mahidol.ac.th</a:t>
            </a:r>
            <a:endParaRPr lang="en-US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" y="897924"/>
            <a:ext cx="7541740" cy="569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764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4" y="914400"/>
            <a:ext cx="740664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1725" y="206985"/>
            <a:ext cx="5262659" cy="461665"/>
          </a:xfrm>
          <a:prstGeom prst="rect">
            <a:avLst/>
          </a:prstGeom>
          <a:solidFill>
            <a:srgbClr val="F5F5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Library Website : stang.sc.mahidol.ac.th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29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7581"/>
            <a:ext cx="4952662" cy="310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" y="3551833"/>
            <a:ext cx="5014668" cy="309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03599" y="4529026"/>
            <a:ext cx="3157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Facebook.com/</a:t>
            </a:r>
            <a:r>
              <a:rPr lang="en-US" sz="2000" b="1" dirty="0" err="1" smtClean="0"/>
              <a:t>StangLibrary</a:t>
            </a:r>
            <a:endParaRPr lang="en-US" sz="2000" b="1" dirty="0" smtClean="0"/>
          </a:p>
          <a:p>
            <a:r>
              <a:rPr lang="en-US" sz="2000" b="1" dirty="0" smtClean="0"/>
              <a:t>(3,457 friends)</a:t>
            </a:r>
            <a:r>
              <a:rPr lang="en-US" sz="2400" b="1" dirty="0" smtClean="0"/>
              <a:t>	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943600" y="1545014"/>
            <a:ext cx="2877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</a:t>
            </a:r>
            <a:r>
              <a:rPr lang="en-US" sz="2400" b="1" dirty="0" smtClean="0"/>
              <a:t>acebook.com/</a:t>
            </a:r>
          </a:p>
          <a:p>
            <a:r>
              <a:rPr lang="en-US" sz="2000" b="1" dirty="0" err="1" smtClean="0"/>
              <a:t>StangMongkolsukLibrary</a:t>
            </a:r>
            <a:endParaRPr lang="en-US" sz="2000" b="1" dirty="0" smtClean="0"/>
          </a:p>
          <a:p>
            <a:r>
              <a:rPr lang="en-US" sz="2000" b="1" dirty="0" smtClean="0"/>
              <a:t>(1,251 Likes)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752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268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Orientation for New Graduate Students 2012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admin</cp:lastModifiedBy>
  <cp:revision>33</cp:revision>
  <dcterms:created xsi:type="dcterms:W3CDTF">2012-05-29T15:01:20Z</dcterms:created>
  <dcterms:modified xsi:type="dcterms:W3CDTF">2012-05-30T17:08:14Z</dcterms:modified>
</cp:coreProperties>
</file>